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5" Type="http://schemas.openxmlformats.org/officeDocument/2006/relationships/viewProps" Target="viewProps.xml" /><Relationship Id="rId44" Type="http://schemas.openxmlformats.org/officeDocument/2006/relationships/presProps" Target="presProps.xml" /><Relationship Id="rId1" Type="http://schemas.openxmlformats.org/officeDocument/2006/relationships/slideMaster" Target="slideMasters/slideMaster1.xml" /><Relationship Id="rId47" Type="http://schemas.openxmlformats.org/officeDocument/2006/relationships/tableStyles" Target="tableStyles.xml" /><Relationship Id="rId4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The Right to Vote - Part II and III</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Prof. Jonathan Cervas</a:t>
            </a:r>
          </a:p>
        </p:txBody>
      </p:sp>
      <p:sp>
        <p:nvSpPr>
          <p:cNvPr id="4" name="Date Placeholder 3"/>
          <p:cNvSpPr>
            <a:spLocks noGrp="1"/>
          </p:cNvSpPr>
          <p:nvPr>
            <p:ph idx="10" sz="half" type="dt"/>
          </p:nvPr>
        </p:nvSpPr>
        <p:spPr/>
        <p:txBody>
          <a:bodyPr/>
          <a:lstStyle/>
          <a:p>
            <a:pPr lvl="0" indent="0" marL="0">
              <a:buNone/>
            </a:pPr>
            <a:r>
              <a:rPr/>
              <a:t>Updated: February 06,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Federal Elections Bill</a:t>
            </a:r>
          </a:p>
        </p:txBody>
      </p:sp>
      <p:sp>
        <p:nvSpPr>
          <p:cNvPr id="3" name="Content Placeholder 2"/>
          <p:cNvSpPr>
            <a:spLocks noGrp="1"/>
          </p:cNvSpPr>
          <p:nvPr>
            <p:ph idx="1"/>
          </p:nvPr>
        </p:nvSpPr>
        <p:spPr/>
        <p:txBody>
          <a:bodyPr/>
          <a:lstStyle/>
          <a:p>
            <a:pPr lvl="0"/>
            <a:r>
              <a:rPr/>
              <a:t>The Republicans certainly stood to gain from fair elections in the South and from less corrupt elections in some Democratically run northern cities</a:t>
            </a:r>
          </a:p>
          <a:p>
            <a:pPr lvl="0"/>
            <a:r>
              <a:rPr/>
              <a:t>Those who voted for the enforcement acts of the 1870s (which were scaled back by the Courts), were enraged that the hard-won victories of war and Reconstruction were being undermined by fraud and violence.</a:t>
            </a:r>
          </a:p>
          <a:p>
            <a:pPr lvl="0"/>
            <a:r>
              <a:rPr/>
              <a:t>The Democrats, of course, fiercely opposed the bill, denouncing it as “a scheme to rob the people of the States of the dearest right of American citizenship.”</a:t>
            </a:r>
          </a:p>
          <a:p>
            <a:pPr lvl="0"/>
            <a:r>
              <a:rPr/>
              <a:t>Losing 35 to 24 with 19 abstentions, the federal government backed away from a significant expansion of its role in shaping electoral law and guaranteeing democratic rights</a:t>
            </a:r>
          </a:p>
          <a:p>
            <a:pPr lvl="1"/>
            <a:r>
              <a:rPr/>
              <a:t>this occurred not only because the nation and the Congress were divided, but also because of back-door political dealing and accidents of timing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Federal Involvement</a:t>
            </a:r>
          </a:p>
        </p:txBody>
      </p:sp>
      <p:sp>
        <p:nvSpPr>
          <p:cNvPr id="3" name="Content Placeholder 2"/>
          <p:cNvSpPr>
            <a:spLocks noGrp="1"/>
          </p:cNvSpPr>
          <p:nvPr>
            <p:ph idx="1"/>
          </p:nvPr>
        </p:nvSpPr>
        <p:spPr/>
        <p:txBody>
          <a:bodyPr/>
          <a:lstStyle/>
          <a:p>
            <a:pPr lvl="0"/>
            <a:r>
              <a:rPr/>
              <a:t>This signaled to the South that the federal government was not prepared to act energetically to guarantee the voting rights of Blacks</a:t>
            </a:r>
          </a:p>
          <a:p>
            <a:pPr lvl="0"/>
            <a:r>
              <a:rPr b="1"/>
              <a:t>Whatever the Fourteenth and Fifteenth Amendments said on paper, the right to vote was back in the hands of the states</a:t>
            </a:r>
          </a:p>
          <a:p>
            <a:pPr lvl="0"/>
            <a:r>
              <a:rPr/>
              <a:t>Not until the 1960s, when the Lodge Force Bill was reincarnated as Lyndon Johnson’s </a:t>
            </a:r>
            <a:r>
              <a:rPr i="1"/>
              <a:t>Voting Rights Act</a:t>
            </a:r>
            <a:r>
              <a:rPr/>
              <a:t>, did Congress again seriously consider federal intervention in southern politics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Rollback</a:t>
            </a:r>
          </a:p>
        </p:txBody>
      </p:sp>
      <p:sp>
        <p:nvSpPr>
          <p:cNvPr id="3" name="Content Placeholder 2"/>
          <p:cNvSpPr>
            <a:spLocks noGrp="1"/>
          </p:cNvSpPr>
          <p:nvPr>
            <p:ph idx="1"/>
          </p:nvPr>
        </p:nvSpPr>
        <p:spPr/>
        <p:txBody>
          <a:bodyPr/>
          <a:lstStyle/>
          <a:p>
            <a:pPr lvl="0"/>
            <a:r>
              <a:rPr/>
              <a:t>The year 1890 also marked the beginning of systematic efforts by southern states to disfranchise Black voters legally</a:t>
            </a:r>
          </a:p>
          <a:p>
            <a:pPr lvl="0"/>
            <a:r>
              <a:rPr/>
              <a:t>Democrats chose to solidify their hold on the South by modifying the voting laws in ways that would exclude African Americans without overtly violating the Fifteenth Amendment.</a:t>
            </a:r>
          </a:p>
          <a:p>
            <a:pPr lvl="0"/>
            <a:r>
              <a:rPr/>
              <a:t>Experiments with these legal strategies had occurred in the 1870s and 1880s, but it was between 1890 and 1905 that they became the primary weapon in enforcing and institutionalizing Redeemer rule</a:t>
            </a:r>
          </a:p>
          <a:p>
            <a:pPr lvl="0"/>
            <a:r>
              <a:rPr/>
              <a:t>White Democrats turned back the clock on the broadly progressive franchise provisions that had been etched into most Reconstruction-era state constitutions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Mississippi</a:t>
            </a:r>
          </a:p>
        </p:txBody>
      </p:sp>
      <p:sp>
        <p:nvSpPr>
          <p:cNvPr id="3" name="Content Placeholder 2"/>
          <p:cNvSpPr>
            <a:spLocks noGrp="1"/>
          </p:cNvSpPr>
          <p:nvPr>
            <p:ph idx="1"/>
          </p:nvPr>
        </p:nvSpPr>
        <p:spPr/>
        <p:txBody>
          <a:bodyPr/>
          <a:lstStyle/>
          <a:p>
            <a:pPr lvl="0"/>
            <a:r>
              <a:rPr/>
              <a:t>Passed provisions that would remove Blacks from Mississippi political life while technically adhering to the Fifteenth Amendment</a:t>
            </a:r>
          </a:p>
          <a:p>
            <a:pPr lvl="0"/>
            <a:r>
              <a:rPr/>
              <a:t>These provisions included a sharp increase in the </a:t>
            </a:r>
            <a:r>
              <a:rPr i="1"/>
              <a:t>residency</a:t>
            </a:r>
            <a:r>
              <a:rPr/>
              <a:t> requirement (“the negro is … a nomadic tribe,” opined the state’s attorney general), the institution of a two-dollar </a:t>
            </a:r>
            <a:r>
              <a:rPr i="1"/>
              <a:t>poll tax</a:t>
            </a:r>
            <a:r>
              <a:rPr/>
              <a:t>, and the imposition of a </a:t>
            </a:r>
            <a:r>
              <a:rPr i="1"/>
              <a:t>literacy test</a:t>
            </a:r>
            <a:r>
              <a:rPr/>
              <a:t> that required potential voters to demonstrate that they could understand and interpret the Constitution</a:t>
            </a:r>
          </a:p>
          <a:p>
            <a:pPr lvl="0"/>
            <a:r>
              <a:rPr b="1"/>
              <a:t>Other states quickly followed suit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Suppression</a:t>
            </a:r>
          </a:p>
        </p:txBody>
      </p:sp>
      <p:sp>
        <p:nvSpPr>
          <p:cNvPr id="3" name="Content Placeholder 2"/>
          <p:cNvSpPr>
            <a:spLocks noGrp="1"/>
          </p:cNvSpPr>
          <p:nvPr>
            <p:ph idx="1"/>
          </p:nvPr>
        </p:nvSpPr>
        <p:spPr/>
        <p:txBody>
          <a:bodyPr/>
          <a:lstStyle/>
          <a:p>
            <a:pPr lvl="0"/>
            <a:r>
              <a:rPr/>
              <a:t>The overarching aim of such restrictions, usually undisguised, was to keep poor and illiterate Blacks—and in Texas, Mexican Americans—from the polls.</a:t>
            </a:r>
          </a:p>
          <a:p>
            <a:pPr lvl="0"/>
            <a:r>
              <a:rPr/>
              <a:t>Literacy tests served that goal well, since 50 percent of all Black men (as well as 15 percent of all whites) were illiterate, and even small tax requirements were a deterrent to the poor</a:t>
            </a:r>
          </a:p>
          <a:p>
            <a:pPr lvl="0"/>
            <a:r>
              <a:rPr/>
              <a:t>It was during this period that the meaning of poll tax shifted: where it once had referred to a head tax that every man had to pay and that sometimes could be used to satisfy a taxpaying requirement for voting, it came to be understood as a </a:t>
            </a:r>
            <a:r>
              <a:rPr i="1"/>
              <a:t>tax that one had to pay in order to vote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Uneven enforcement</a:t>
            </a:r>
          </a:p>
        </p:txBody>
      </p:sp>
      <p:sp>
        <p:nvSpPr>
          <p:cNvPr id="3" name="Content Placeholder 2"/>
          <p:cNvSpPr>
            <a:spLocks noGrp="1"/>
          </p:cNvSpPr>
          <p:nvPr>
            <p:ph idx="1"/>
          </p:nvPr>
        </p:nvSpPr>
        <p:spPr/>
        <p:txBody>
          <a:bodyPr/>
          <a:lstStyle/>
          <a:p>
            <a:pPr lvl="0"/>
            <a:r>
              <a:rPr/>
              <a:t>Small errors in registration procedures or marking ballots might or might not be ignored </a:t>
            </a:r>
            <a:r>
              <a:rPr i="1"/>
              <a:t>at the whim</a:t>
            </a:r>
            <a:r>
              <a:rPr/>
              <a:t> of election officials; taxes might be paid easily or only with difficulty</a:t>
            </a:r>
          </a:p>
          <a:p>
            <a:pPr lvl="0"/>
            <a:r>
              <a:rPr/>
              <a:t>Discrimination also was built into literacy tests, with their “</a:t>
            </a:r>
            <a:r>
              <a:rPr i="1"/>
              <a:t>understanding</a:t>
            </a:r>
            <a:r>
              <a:rPr/>
              <a:t>” clauses: officials administering the test could, and did, judge whether a prospective voter’s “</a:t>
            </a:r>
            <a:r>
              <a:rPr i="1"/>
              <a:t>understanding</a:t>
            </a:r>
            <a:r>
              <a:rPr/>
              <a:t>” was adequate </a:t>
            </a:r>
            <a:r>
              <a:rPr i="1"/>
              <a:t>That, exactly, is what this Convention was elected for—to discriminate to the very extremity of permissible action under the limitations of the Federal Constitution, with a view to the elimination of every negro voter who can be gotten rid of, legally, without materially impairing the numerical strength of the white electorate.</a:t>
            </a:r>
            <a:r>
              <a:rPr/>
              <a:t> &gt;- future Senator Carter Glass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Grandfather Clause</a:t>
            </a:r>
          </a:p>
        </p:txBody>
      </p:sp>
      <p:sp>
        <p:nvSpPr>
          <p:cNvPr id="3" name="Content Placeholder 2"/>
          <p:cNvSpPr>
            <a:spLocks noGrp="1"/>
          </p:cNvSpPr>
          <p:nvPr>
            <p:ph idx="1"/>
          </p:nvPr>
        </p:nvSpPr>
        <p:spPr/>
        <p:txBody>
          <a:bodyPr/>
          <a:lstStyle/>
          <a:p>
            <a:pPr lvl="0"/>
            <a:r>
              <a:rPr/>
              <a:t>Discrimination, as well as circumvention of the Fifteenth Amendment, was also the aim of the well-known grandfather clauses</a:t>
            </a:r>
          </a:p>
          <a:p>
            <a:pPr lvl="0"/>
            <a:r>
              <a:rPr/>
              <a:t>exempted men from literacy, tax, residency, or property requirements if they had performed military service or if their ancestors had voted in the 1860s.</a:t>
            </a:r>
          </a:p>
          <a:p>
            <a:pPr lvl="0"/>
            <a:r>
              <a:rPr/>
              <a:t>The first southern grandfather clause was adopted in South Carolina in 1890; with exquisite regional irony, it was modeled on the anti-immigrant Massachusetts law of 1857</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Anti-white-opposition</a:t>
            </a:r>
          </a:p>
        </p:txBody>
      </p:sp>
      <p:sp>
        <p:nvSpPr>
          <p:cNvPr id="3" name="Content Placeholder 2"/>
          <p:cNvSpPr>
            <a:spLocks noGrp="1"/>
          </p:cNvSpPr>
          <p:nvPr>
            <p:ph idx="1"/>
          </p:nvPr>
        </p:nvSpPr>
        <p:spPr/>
        <p:txBody>
          <a:bodyPr/>
          <a:lstStyle/>
          <a:p>
            <a:pPr lvl="0"/>
            <a:r>
              <a:rPr/>
              <a:t>Contrary to twentieth-century images of a monolithic solid South, there was substantial white opposition to new restrictions on the franchise</a:t>
            </a:r>
          </a:p>
          <a:p>
            <a:pPr lvl="0"/>
            <a:r>
              <a:rPr/>
              <a:t>many upcountry whites, small farmers, Populists, and Republicans viewed such laws as a means of suppressing dissent, a self-interested and partisan grab for power by dominant, elite, often Black-belt Democrats</a:t>
            </a:r>
          </a:p>
          <a:p>
            <a:pPr lvl="0"/>
            <a:r>
              <a:rPr/>
              <a:t>This resulted in prolonged and bitter debates about the dangers of “ </a:t>
            </a:r>
            <a:r>
              <a:rPr i="1"/>
              <a:t>reform</a:t>
            </a:r>
            <a:r>
              <a:rPr/>
              <a:t>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Effect of new suppression laws</a:t>
            </a:r>
          </a:p>
        </p:txBody>
      </p:sp>
      <p:sp>
        <p:nvSpPr>
          <p:cNvPr id="3" name="Content Placeholder 2"/>
          <p:cNvSpPr>
            <a:spLocks noGrp="1"/>
          </p:cNvSpPr>
          <p:nvPr>
            <p:ph idx="1"/>
          </p:nvPr>
        </p:nvSpPr>
        <p:spPr/>
        <p:txBody>
          <a:bodyPr/>
          <a:lstStyle/>
          <a:p>
            <a:pPr lvl="0"/>
            <a:r>
              <a:rPr/>
              <a:t>The laws, of course, worked.</a:t>
            </a:r>
          </a:p>
          <a:p>
            <a:pPr lvl="0"/>
            <a:r>
              <a:rPr/>
              <a:t>In Mississippi after 1890, less than 9,000 out of 147,000 voting-age Blacks were registered to vote</a:t>
            </a:r>
          </a:p>
          <a:p>
            <a:pPr lvl="0"/>
            <a:r>
              <a:rPr/>
              <a:t>In Louisiana, where more than 130,000 Blacks had been registered to vote in 1896, the figure dropped to an astonishing 1,342 by 1904</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Voting Rates</a:t>
            </a:r>
          </a:p>
        </p:txBody>
      </p:sp>
      <p:sp>
        <p:nvSpPr>
          <p:cNvPr id="3" name="Content Placeholder 2"/>
          <p:cNvSpPr>
            <a:spLocks noGrp="1"/>
          </p:cNvSpPr>
          <p:nvPr>
            <p:ph idx="1"/>
          </p:nvPr>
        </p:nvSpPr>
        <p:spPr/>
        <p:txBody>
          <a:bodyPr/>
          <a:lstStyle/>
          <a:p>
            <a:pPr lvl="0"/>
            <a:r>
              <a:rPr/>
              <a:t>Just how many persons were barred from the polls is impossible to determine, but what is known is that both registration and turnout (calculated as the percentage of votes cast divided by the number of men of voting age) dropped precipitously after the electoral laws were reconfigured</a:t>
            </a:r>
          </a:p>
          <a:p>
            <a:pPr lvl="0"/>
            <a:r>
              <a:rPr/>
              <a:t>By 1910, in Georgia, only 4 percent of all Black males were registered to vote.</a:t>
            </a:r>
          </a:p>
          <a:p>
            <a:pPr lvl="0"/>
            <a:r>
              <a:rPr/>
              <a:t>In Mississippi, electoral turnout had exceeded 70 percent in the 1870s and approached 50 percent in the decade after the Redeemers came to power: by the early twentieth century, it had plummeted to 15 percent and remained at that level for decades.</a:t>
            </a:r>
          </a:p>
          <a:p>
            <a:pPr lvl="0"/>
            <a:r>
              <a:rPr/>
              <a:t>In the South as a whole, post-Reconstruction turnout levels of 60 to 85 per-cent fell to 50 percent for whites and single digits for Blacks</a:t>
            </a:r>
          </a:p>
          <a:p>
            <a:pPr lvl="0"/>
            <a:r>
              <a:rPr b="1"/>
              <a:t>The achievements of Reconstruction had been reversed, and the rollback had restored the southern electorate to—at best—pre–Civil War proportions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Right to Vote in the Constitution</a:t>
            </a:r>
          </a:p>
        </p:txBody>
      </p:sp>
      <p:sp>
        <p:nvSpPr>
          <p:cNvPr id="3" name="Content Placeholder 2"/>
          <p:cNvSpPr>
            <a:spLocks noGrp="1"/>
          </p:cNvSpPr>
          <p:nvPr>
            <p:ph idx="1"/>
          </p:nvPr>
        </p:nvSpPr>
        <p:spPr/>
        <p:txBody>
          <a:bodyPr/>
          <a:lstStyle/>
          <a:p>
            <a:pPr lvl="0"/>
            <a:r>
              <a:rPr/>
              <a:t>Congress and state legislatures had created laws that would have been unthinkable in 1860 or even 1865.</a:t>
            </a:r>
          </a:p>
          <a:p>
            <a:pPr lvl="0"/>
            <a:r>
              <a:rPr/>
              <a:t>The words </a:t>
            </a:r>
            <a:r>
              <a:rPr i="1"/>
              <a:t>right to vote</a:t>
            </a:r>
            <a:r>
              <a:rPr/>
              <a:t> were penned into the nation’s Constitution for the first time, announcing a new, active role for the federal government in defining democracy</a:t>
            </a:r>
          </a:p>
          <a:p>
            <a:pPr lvl="0"/>
            <a:r>
              <a:rPr b="1"/>
              <a:t>The celebrations of the Black community would soon prove to be premature, and the unresolved tension between federal and state authorities would vibrate for another century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this all meant</a:t>
            </a:r>
          </a:p>
        </p:txBody>
      </p:sp>
      <p:sp>
        <p:nvSpPr>
          <p:cNvPr id="3" name="Content Placeholder 2"/>
          <p:cNvSpPr>
            <a:spLocks noGrp="1"/>
          </p:cNvSpPr>
          <p:nvPr>
            <p:ph idx="1"/>
          </p:nvPr>
        </p:nvSpPr>
        <p:spPr/>
        <p:txBody>
          <a:bodyPr/>
          <a:lstStyle/>
          <a:p>
            <a:pPr lvl="0"/>
            <a:r>
              <a:rPr/>
              <a:t>The African-American population remained largely disfranchised until the 1960s, electoral participation remained low, and one-party rule by conservative Democrats became the norm</a:t>
            </a:r>
          </a:p>
          <a:p>
            <a:pPr lvl="0"/>
            <a:r>
              <a:rPr/>
              <a:t>The nineteenth-century trend toward democratization had been not only checked, but reversed</a:t>
            </a:r>
          </a:p>
          <a:p>
            <a:pPr lvl="0"/>
            <a:r>
              <a:rPr/>
              <a:t>The increasingly egalitarian institutions and convictions forged before the Civil War were undermined, while class barriers to electoral participation were strengthened or resurrected</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North stood by</a:t>
            </a:r>
          </a:p>
        </p:txBody>
      </p:sp>
      <p:sp>
        <p:nvSpPr>
          <p:cNvPr id="3" name="Content Placeholder 2"/>
          <p:cNvSpPr>
            <a:spLocks noGrp="1"/>
          </p:cNvSpPr>
          <p:nvPr>
            <p:ph idx="1"/>
          </p:nvPr>
        </p:nvSpPr>
        <p:spPr/>
        <p:txBody>
          <a:bodyPr/>
          <a:lstStyle/>
          <a:p>
            <a:pPr lvl="0"/>
            <a:r>
              <a:rPr/>
              <a:t>All of which took place </a:t>
            </a:r>
            <a:r>
              <a:rPr i="1"/>
              <a:t>without</a:t>
            </a:r>
            <a:r>
              <a:rPr/>
              <a:t> great protest from the North</a:t>
            </a:r>
          </a:p>
          <a:p>
            <a:pPr lvl="1"/>
            <a:r>
              <a:rPr/>
              <a:t>Although Republican politicians and newspapers routinely criticized the disfranchising laws, scattered efforts to enforce the Fourteenth Amendment—by reducing the congressional representation of southern states—garnered little support</a:t>
            </a:r>
          </a:p>
          <a:p>
            <a:pPr lvl="0"/>
            <a:r>
              <a:rPr/>
              <a:t>The Supreme Court upheld the legality of all of the major techniques of disfranchisement.</a:t>
            </a:r>
          </a:p>
          <a:p>
            <a:pPr lvl="0"/>
            <a:r>
              <a:rPr/>
              <a:t>In 1898 it ruled that Mississippi’s literacy test did not violate the Fifteenth Amendment because the law creating the test was not, </a:t>
            </a:r>
            <a:r>
              <a:rPr i="1"/>
              <a:t>on its face</a:t>
            </a:r>
            <a:r>
              <a:rPr/>
              <a:t> , designed to discriminate against Blacks</a:t>
            </a:r>
          </a:p>
          <a:p>
            <a:pPr lvl="0"/>
            <a:r>
              <a:rPr b="1"/>
              <a:t>The North tolerated disfranchisement in the South -— in part from weariness, in part due to the partisan interests of the Democratic Party, and in part because Northerners too had been losing faith in democracy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Redemption of the North</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Elections in the 1870s-80s</a:t>
            </a:r>
          </a:p>
        </p:txBody>
      </p:sp>
      <p:sp>
        <p:nvSpPr>
          <p:cNvPr id="3" name="Content Placeholder 2"/>
          <p:cNvSpPr>
            <a:spLocks noGrp="1"/>
          </p:cNvSpPr>
          <p:nvPr>
            <p:ph idx="1"/>
          </p:nvPr>
        </p:nvSpPr>
        <p:spPr/>
        <p:txBody>
          <a:bodyPr/>
          <a:lstStyle/>
          <a:p>
            <a:pPr lvl="0"/>
            <a:r>
              <a:rPr/>
              <a:t>National elections were closely contested</a:t>
            </a:r>
          </a:p>
          <a:p>
            <a:pPr lvl="0"/>
            <a:r>
              <a:rPr/>
              <a:t>Control of Congress changed hands frequently</a:t>
            </a:r>
          </a:p>
          <a:p>
            <a:pPr lvl="0"/>
            <a:r>
              <a:rPr/>
              <a:t>Presidents were elected by razor-thin margins</a:t>
            </a:r>
          </a:p>
          <a:p>
            <a:pPr lvl="1"/>
            <a:r>
              <a:rPr/>
              <a:t>sometimes with less than a majority of the popular vote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Third Parties</a:t>
            </a:r>
          </a:p>
        </p:txBody>
      </p:sp>
      <p:sp>
        <p:nvSpPr>
          <p:cNvPr id="3" name="Content Placeholder 2"/>
          <p:cNvSpPr>
            <a:spLocks noGrp="1"/>
          </p:cNvSpPr>
          <p:nvPr>
            <p:ph idx="1"/>
          </p:nvPr>
        </p:nvSpPr>
        <p:spPr/>
        <p:txBody>
          <a:bodyPr/>
          <a:lstStyle/>
          <a:p>
            <a:pPr lvl="0"/>
            <a:r>
              <a:rPr/>
              <a:t>Party identifications were strong, but third parties frequently cropped up</a:t>
            </a:r>
          </a:p>
          <a:p>
            <a:pPr lvl="0"/>
            <a:r>
              <a:rPr/>
              <a:t>Often gained substantial influence in state and local governments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Issues</a:t>
            </a:r>
          </a:p>
        </p:txBody>
      </p:sp>
      <p:sp>
        <p:nvSpPr>
          <p:cNvPr id="3" name="Content Placeholder 2"/>
          <p:cNvSpPr>
            <a:spLocks noGrp="1"/>
          </p:cNvSpPr>
          <p:nvPr>
            <p:ph idx="1"/>
          </p:nvPr>
        </p:nvSpPr>
        <p:spPr/>
        <p:txBody>
          <a:bodyPr/>
          <a:lstStyle/>
          <a:p>
            <a:pPr lvl="0"/>
            <a:r>
              <a:rPr/>
              <a:t>The issues animating political life were high stakes</a:t>
            </a:r>
          </a:p>
          <a:p>
            <a:pPr lvl="1"/>
            <a:r>
              <a:rPr/>
              <a:t>The rapid spread of industrialization and class and interest-group conflict</a:t>
            </a:r>
          </a:p>
          <a:p>
            <a:pPr lvl="1"/>
            <a:r>
              <a:rPr/>
              <a:t>The tariff and the money supply (which affected prices and the availability of credit) were issues in every national election</a:t>
            </a:r>
          </a:p>
          <a:p>
            <a:pPr lvl="0"/>
            <a:r>
              <a:rPr/>
              <a:t>Railroad rates and regulation often dominated state political contests</a:t>
            </a:r>
          </a:p>
          <a:p>
            <a:pPr lvl="0"/>
            <a:r>
              <a:rPr/>
              <a:t>City dwellers fought over the development and financing of increasingly necessary water, sewer, and transport systems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Corporate interests v. workers and farmers</a:t>
            </a:r>
          </a:p>
        </p:txBody>
      </p:sp>
      <p:sp>
        <p:nvSpPr>
          <p:cNvPr id="3" name="Content Placeholder 2"/>
          <p:cNvSpPr>
            <a:spLocks noGrp="1"/>
          </p:cNvSpPr>
          <p:nvPr>
            <p:ph idx="1"/>
          </p:nvPr>
        </p:nvSpPr>
        <p:spPr/>
        <p:txBody>
          <a:bodyPr/>
          <a:lstStyle/>
          <a:p>
            <a:pPr lvl="0"/>
            <a:r>
              <a:rPr/>
              <a:t>Continued uncertainty about the proper role of the state</a:t>
            </a:r>
          </a:p>
          <a:p>
            <a:pPr lvl="0"/>
            <a:r>
              <a:rPr/>
              <a:t>Corporations became more powerful in light of industrialization</a:t>
            </a:r>
          </a:p>
          <a:p>
            <a:pPr lvl="1"/>
            <a:r>
              <a:rPr/>
              <a:t>Workers sought legislation to shorten the hours of labor</a:t>
            </a:r>
          </a:p>
          <a:p>
            <a:pPr lvl="1"/>
            <a:r>
              <a:rPr/>
              <a:t>Small businesses cried out against monopolies</a:t>
            </a:r>
          </a:p>
          <a:p>
            <a:pPr lvl="0"/>
            <a:r>
              <a:rPr/>
              <a:t>Railroads controlled access to markets</a:t>
            </a:r>
          </a:p>
          <a:p>
            <a:pPr lvl="1"/>
            <a:r>
              <a:rPr/>
              <a:t>Farmers and shippers pressed the states and DC to protect them against the predatory railroads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Economic and Cultural issues</a:t>
            </a:r>
          </a:p>
        </p:txBody>
      </p:sp>
      <p:sp>
        <p:nvSpPr>
          <p:cNvPr id="3" name="Content Placeholder 2"/>
          <p:cNvSpPr>
            <a:spLocks noGrp="1"/>
          </p:cNvSpPr>
          <p:nvPr>
            <p:ph idx="1"/>
          </p:nvPr>
        </p:nvSpPr>
        <p:spPr/>
        <p:txBody>
          <a:bodyPr/>
          <a:lstStyle/>
          <a:p>
            <a:pPr lvl="0"/>
            <a:r>
              <a:rPr/>
              <a:t>Urban consumers demanded regulation of utility companies</a:t>
            </a:r>
          </a:p>
          <a:p>
            <a:pPr lvl="0"/>
            <a:r>
              <a:rPr/>
              <a:t>The sale of liquor was a life-and-death issue in many elections</a:t>
            </a:r>
          </a:p>
          <a:p>
            <a:pPr lvl="0"/>
            <a:r>
              <a:rPr b="1"/>
              <a:t>Politics revolved around the myriad consequences of the increasingly evident triumph of industrial capitalism</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Fate of the South</a:t>
            </a:r>
          </a:p>
        </p:txBody>
      </p:sp>
      <p:sp>
        <p:nvSpPr>
          <p:cNvPr id="3" name="Content Placeholder 2"/>
          <p:cNvSpPr>
            <a:spLocks noGrp="1"/>
          </p:cNvSpPr>
          <p:nvPr>
            <p:ph idx="1"/>
          </p:nvPr>
        </p:nvSpPr>
        <p:spPr/>
        <p:txBody>
          <a:bodyPr/>
          <a:lstStyle/>
          <a:p>
            <a:pPr lvl="0"/>
            <a:r>
              <a:rPr/>
              <a:t>Critical election of 1896, which yielded a new and long-lasting partisan alignment</a:t>
            </a:r>
          </a:p>
          <a:p>
            <a:pPr lvl="1"/>
            <a:r>
              <a:rPr/>
              <a:t>The tone of political life shifted, although the dominant issues remained the same</a:t>
            </a:r>
          </a:p>
          <a:p>
            <a:pPr lvl="0"/>
            <a:r>
              <a:rPr/>
              <a:t>The fate of the South was settled (removing one key contentious issue from the political arena), the Republican Party securely dominated much of the North-east and Midwest</a:t>
            </a:r>
          </a:p>
          <a:p>
            <a:pPr lvl="1"/>
            <a:r>
              <a:rPr/>
              <a:t>third-party rebellions became infrequent</a:t>
            </a:r>
          </a:p>
          <a:p>
            <a:pPr lvl="1"/>
            <a:r>
              <a:rPr/>
              <a:t>Electoral turnout fell, North and South</a:t>
            </a:r>
          </a:p>
          <a:p>
            <a:pPr lvl="1"/>
            <a:r>
              <a:rPr/>
              <a:t>Political parties experienced a decline in enthusiasm and loyalty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Changing country</a:t>
            </a:r>
          </a:p>
        </p:txBody>
      </p:sp>
      <p:sp>
        <p:nvSpPr>
          <p:cNvPr id="3" name="Content Placeholder 2"/>
          <p:cNvSpPr>
            <a:spLocks noGrp="1"/>
          </p:cNvSpPr>
          <p:nvPr>
            <p:ph idx="1"/>
          </p:nvPr>
        </p:nvSpPr>
        <p:spPr/>
        <p:txBody>
          <a:bodyPr/>
          <a:lstStyle/>
          <a:p>
            <a:pPr lvl="0"/>
            <a:r>
              <a:rPr/>
              <a:t>Between 1865 and 1900, the United States became the leading manufacturing nation in the world</a:t>
            </a:r>
          </a:p>
          <a:p>
            <a:pPr lvl="1"/>
            <a:r>
              <a:rPr/>
              <a:t>its industrial output eclipsed that of agriculture</a:t>
            </a:r>
          </a:p>
          <a:p>
            <a:pPr lvl="1"/>
            <a:r>
              <a:rPr/>
              <a:t>the population more than doubled from 35 million to 75 million</a:t>
            </a:r>
          </a:p>
          <a:p>
            <a:pPr lvl="0"/>
            <a:r>
              <a:rPr/>
              <a:t>Non-farm employment tripled</a:t>
            </a:r>
          </a:p>
          <a:p>
            <a:pPr lvl="1"/>
            <a:r>
              <a:rPr/>
              <a:t>More than 10,000,000 people worked in manufacturing, mining, construction, and transportation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Voting Rights under attack</a:t>
            </a:r>
          </a:p>
        </p:txBody>
      </p:sp>
      <p:sp>
        <p:nvSpPr>
          <p:cNvPr id="3" name="Content Placeholder 2"/>
          <p:cNvSpPr>
            <a:spLocks noGrp="1"/>
          </p:cNvSpPr>
          <p:nvPr>
            <p:ph idx="1"/>
          </p:nvPr>
        </p:nvSpPr>
        <p:spPr/>
        <p:txBody>
          <a:bodyPr/>
          <a:lstStyle/>
          <a:p>
            <a:pPr lvl="0"/>
            <a:r>
              <a:rPr/>
              <a:t>Even before Reconstruction came to a quasi-formal end in 1877, Black voting rights were under attack</a:t>
            </a:r>
          </a:p>
          <a:p>
            <a:pPr lvl="0"/>
            <a:r>
              <a:rPr/>
              <a:t>Elections were hotly contested, and white Southerners, seeking to “ </a:t>
            </a:r>
            <a:r>
              <a:rPr i="1"/>
              <a:t>redeem</a:t>
            </a:r>
            <a:r>
              <a:rPr/>
              <a:t> ” the region from Republican rule, engaged in both legal and extralegal efforts to limit the political influence of freedmen</a:t>
            </a:r>
          </a:p>
          <a:p>
            <a:pPr lvl="0"/>
            <a:r>
              <a:rPr/>
              <a:t>In the early 1870s, both in the South and in the border states, districts were gerrymandered, precincts reorganized, and polling places closed to hinder Black political participation</a:t>
            </a:r>
          </a:p>
          <a:p>
            <a:pPr lvl="0"/>
            <a:r>
              <a:rPr/>
              <a:t>Organizations such as the Ku Klux Klan mounted violent campaigns against Blacks who sought to vote or hold office, as well as their white Republican allies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Older Americans</a:t>
            </a:r>
          </a:p>
        </p:txBody>
      </p:sp>
      <p:sp>
        <p:nvSpPr>
          <p:cNvPr id="3" name="Content Placeholder 2"/>
          <p:cNvSpPr>
            <a:spLocks noGrp="1"/>
          </p:cNvSpPr>
          <p:nvPr>
            <p:ph idx="1"/>
          </p:nvPr>
        </p:nvSpPr>
        <p:spPr/>
        <p:txBody>
          <a:bodyPr/>
          <a:lstStyle/>
          <a:p>
            <a:pPr lvl="0"/>
            <a:r>
              <a:rPr/>
              <a:t>To older Americans, what America looked like post-Civil War was disturbing</a:t>
            </a:r>
          </a:p>
          <a:p>
            <a:pPr lvl="0"/>
            <a:r>
              <a:rPr/>
              <a:t>new industries</a:t>
            </a:r>
          </a:p>
          <a:p>
            <a:pPr lvl="0"/>
            <a:r>
              <a:rPr/>
              <a:t>large and impersonal workplaces</a:t>
            </a:r>
          </a:p>
          <a:p>
            <a:pPr lvl="0"/>
            <a:r>
              <a:rPr/>
              <a:t>private corporations wielding enormous economic and political power</a:t>
            </a:r>
          </a:p>
          <a:p>
            <a:pPr lvl="0"/>
            <a:r>
              <a:rPr/>
              <a:t>economic panics that created new problems such as mass unemployment</a:t>
            </a:r>
          </a:p>
          <a:p>
            <a:pPr lvl="0"/>
            <a:r>
              <a:rPr/>
              <a:t>They saw abandoned farms, railroads crisscrossing vast stretches of country, and—distressingly—cities of unprecedented size and complexity.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Growing American Cities</a:t>
            </a:r>
          </a:p>
        </p:txBody>
      </p:sp>
      <p:sp>
        <p:nvSpPr>
          <p:cNvPr id="3" name="Content Placeholder 2"/>
          <p:cNvSpPr>
            <a:spLocks noGrp="1"/>
          </p:cNvSpPr>
          <p:nvPr>
            <p:ph idx="1"/>
          </p:nvPr>
        </p:nvSpPr>
        <p:spPr/>
        <p:txBody>
          <a:bodyPr/>
          <a:lstStyle/>
          <a:p>
            <a:pPr lvl="0"/>
            <a:r>
              <a:rPr/>
              <a:t>In 1870, only New York and Philadelphia had populations greater than 500,000;</a:t>
            </a:r>
          </a:p>
          <a:p>
            <a:pPr lvl="0"/>
            <a:r>
              <a:rPr/>
              <a:t>By 1910, there were eight, three of which contained more than a million people</a:t>
            </a:r>
          </a:p>
          <a:p>
            <a:pPr lvl="1"/>
            <a:r>
              <a:rPr/>
              <a:t>these cities increasingly were governed by political organizations (political machines)</a:t>
            </a:r>
          </a:p>
          <a:p>
            <a:pPr lvl="1"/>
            <a:r>
              <a:rPr/>
              <a:t>the traditional elites could not control or even understand</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Immigrants and labor</a:t>
            </a:r>
          </a:p>
        </p:txBody>
      </p:sp>
      <p:sp>
        <p:nvSpPr>
          <p:cNvPr id="3" name="Content Placeholder 2"/>
          <p:cNvSpPr>
            <a:spLocks noGrp="1"/>
          </p:cNvSpPr>
          <p:nvPr>
            <p:ph idx="1"/>
          </p:nvPr>
        </p:nvSpPr>
        <p:spPr/>
        <p:txBody>
          <a:bodyPr/>
          <a:lstStyle/>
          <a:p>
            <a:pPr lvl="0"/>
            <a:r>
              <a:rPr/>
              <a:t>What these Americans most feared was the extremely rapid growth of an immigrant working class.</a:t>
            </a:r>
          </a:p>
          <a:p>
            <a:pPr lvl="0"/>
            <a:r>
              <a:rPr/>
              <a:t>The flow of immigrants that had begun in the 1840s resumed quickly after the Civil War</a:t>
            </a:r>
          </a:p>
          <a:p>
            <a:pPr lvl="1"/>
            <a:r>
              <a:rPr/>
              <a:t>the nation’s expanding industries needed labor</a:t>
            </a:r>
          </a:p>
          <a:p>
            <a:pPr lvl="1"/>
            <a:r>
              <a:rPr/>
              <a:t>Most came from Europe and to a far lesser extent Asia and Mexico.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Immigrants</a:t>
            </a:r>
          </a:p>
        </p:txBody>
      </p:sp>
      <p:sp>
        <p:nvSpPr>
          <p:cNvPr id="3" name="Content Placeholder 2"/>
          <p:cNvSpPr>
            <a:spLocks noGrp="1"/>
          </p:cNvSpPr>
          <p:nvPr>
            <p:ph idx="1"/>
          </p:nvPr>
        </p:nvSpPr>
        <p:spPr/>
        <p:txBody>
          <a:bodyPr/>
          <a:lstStyle/>
          <a:p>
            <a:pPr lvl="0"/>
            <a:r>
              <a:rPr/>
              <a:t>Between 1865 and World War I, nearly twenty-five million immigrants journeyed to the United States</a:t>
            </a:r>
          </a:p>
          <a:p>
            <a:pPr lvl="1"/>
            <a:r>
              <a:rPr/>
              <a:t>25% of the 1917 (WWI)population was immigrant</a:t>
            </a:r>
          </a:p>
          <a:p>
            <a:pPr lvl="0"/>
            <a:r>
              <a:rPr/>
              <a:t>The vast majority of these immigrants were propertyless workers rather than settlers.</a:t>
            </a:r>
          </a:p>
          <a:p>
            <a:pPr lvl="0"/>
            <a:r>
              <a:rPr/>
              <a:t>The Irish and Germans continued to arrive</a:t>
            </a:r>
          </a:p>
          <a:p>
            <a:pPr lvl="0"/>
            <a:r>
              <a:rPr/>
              <a:t>A growing numbers of southern and eastern Europeans came. They:</a:t>
            </a:r>
          </a:p>
          <a:p>
            <a:pPr lvl="1"/>
            <a:r>
              <a:rPr/>
              <a:t>did not speak English</a:t>
            </a:r>
          </a:p>
          <a:p>
            <a:pPr lvl="1"/>
            <a:r>
              <a:rPr/>
              <a:t>cultures were alien</a:t>
            </a:r>
          </a:p>
          <a:p>
            <a:pPr lvl="1"/>
            <a:r>
              <a:rPr/>
              <a:t>most were Catholic or Jewish</a:t>
            </a:r>
          </a:p>
          <a:p>
            <a:pPr lvl="0"/>
            <a:r>
              <a:rPr b="1"/>
              <a:t>By 1910, most urban residents were immigrants or the children of immigrants, and the nation’s huge working class was predominantly foreign-born, native-born of foreign parents, or Black</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Immigrant electoral behavior</a:t>
            </a:r>
          </a:p>
        </p:txBody>
      </p:sp>
      <p:sp>
        <p:nvSpPr>
          <p:cNvPr id="3" name="Content Placeholder 2"/>
          <p:cNvSpPr>
            <a:spLocks noGrp="1"/>
          </p:cNvSpPr>
          <p:nvPr>
            <p:ph idx="1"/>
          </p:nvPr>
        </p:nvSpPr>
        <p:spPr/>
        <p:txBody>
          <a:bodyPr/>
          <a:lstStyle/>
          <a:p>
            <a:pPr lvl="0"/>
            <a:r>
              <a:rPr/>
              <a:t>To many old-stock Americans, the mass of immigrant workers was an unwelcome addition to the electorate</a:t>
            </a:r>
          </a:p>
          <a:p>
            <a:pPr lvl="1"/>
            <a:r>
              <a:rPr/>
              <a:t>immigrants were seen as being:</a:t>
            </a:r>
          </a:p>
          <a:p>
            <a:pPr lvl="2"/>
            <a:r>
              <a:rPr/>
              <a:t>poor</a:t>
            </a:r>
          </a:p>
          <a:p>
            <a:pPr lvl="2"/>
            <a:r>
              <a:rPr/>
              <a:t>uneducated</a:t>
            </a:r>
          </a:p>
          <a:p>
            <a:pPr lvl="2"/>
            <a:r>
              <a:rPr/>
              <a:t>ignorant of (American) traditions</a:t>
            </a:r>
          </a:p>
          <a:p>
            <a:pPr lvl="2"/>
            <a:r>
              <a:rPr/>
              <a:t>lacked judgment, knowledge, and commitment to American values</a:t>
            </a:r>
          </a:p>
          <a:p>
            <a:pPr lvl="0"/>
            <a:r>
              <a:rPr/>
              <a:t>They were also radicals (socialist in later decades) who:</a:t>
            </a:r>
          </a:p>
          <a:p>
            <a:pPr lvl="1"/>
            <a:r>
              <a:rPr/>
              <a:t>struck or rioted against the railroads and corporations</a:t>
            </a:r>
          </a:p>
          <a:p>
            <a:pPr lvl="0"/>
            <a:r>
              <a:rPr/>
              <a:t>They also supported political machines</a:t>
            </a:r>
          </a:p>
          <a:p>
            <a:pPr lvl="1"/>
            <a:r>
              <a:rPr/>
              <a:t>ethnic loyalty in exchange for favors for votes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More objections to immigrant voting</a:t>
            </a:r>
          </a:p>
        </p:txBody>
      </p:sp>
      <p:sp>
        <p:nvSpPr>
          <p:cNvPr id="3" name="Content Placeholder 2"/>
          <p:cNvSpPr>
            <a:spLocks noGrp="1"/>
          </p:cNvSpPr>
          <p:nvPr>
            <p:ph idx="1"/>
          </p:nvPr>
        </p:nvSpPr>
        <p:spPr/>
        <p:txBody>
          <a:bodyPr/>
          <a:lstStyle/>
          <a:p>
            <a:pPr lvl="0"/>
            <a:r>
              <a:rPr/>
              <a:t>They purportedly were prone to voting illegally, irresponsibly, and against the interests of their betters</a:t>
            </a:r>
          </a:p>
          <a:p>
            <a:pPr lvl="0"/>
            <a:r>
              <a:rPr/>
              <a:t>Charges of corruption and naturalization fraud were repeated endlessly</a:t>
            </a:r>
          </a:p>
          <a:p>
            <a:pPr lvl="1"/>
            <a:r>
              <a:rPr/>
              <a:t>electoral outcomes were twisted by “naturalization mills” that, with the aid of “professional perjurers and political manipulators,” transformed thousands of immigrants into citizens in the weeks before elections</a:t>
            </a:r>
          </a:p>
          <a:p>
            <a:pPr lvl="1"/>
            <a:r>
              <a:rPr/>
              <a:t>even if their votes were legal, they were inappropriately cast, bartered for jobs or favors from a boss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Decline of democracy</a:t>
            </a:r>
          </a:p>
        </p:txBody>
      </p:sp>
      <p:sp>
        <p:nvSpPr>
          <p:cNvPr id="3" name="Content Placeholder 2"/>
          <p:cNvSpPr>
            <a:spLocks noGrp="1"/>
          </p:cNvSpPr>
          <p:nvPr>
            <p:ph idx="1"/>
          </p:nvPr>
        </p:nvSpPr>
        <p:spPr/>
        <p:txBody>
          <a:bodyPr/>
          <a:lstStyle/>
          <a:p>
            <a:pPr lvl="0"/>
            <a:r>
              <a:rPr/>
              <a:t>Within a few years of passage of the Fifteenth Amendment, a significant segment of the intellectual community was announcing its distrust of democracy and rejecting the claim that suffrage was a right</a:t>
            </a:r>
          </a:p>
          <a:p>
            <a:pPr lvl="0"/>
            <a:r>
              <a:rPr/>
              <a:t>The breadth of the franchise —- particularly extension of the franchise to the poor, uneducated, and foreign-born —- was once again a live issue</a:t>
            </a:r>
          </a:p>
          <a:p>
            <a:pPr lvl="0"/>
            <a:r>
              <a:rPr/>
              <a:t>The terms of public discussion were being set by men who believed that </a:t>
            </a:r>
            <a:r>
              <a:rPr i="1"/>
              <a:t>universal suffrage</a:t>
            </a:r>
            <a:r>
              <a:rPr/>
              <a:t> had failed, and that it was neither viable nor desirable in the socially heterogeneous, industrial world of the late nineteenth century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Reforms against suffrage</a:t>
            </a:r>
          </a:p>
        </p:txBody>
      </p:sp>
      <p:sp>
        <p:nvSpPr>
          <p:cNvPr id="3" name="Content Placeholder 2"/>
          <p:cNvSpPr>
            <a:spLocks noGrp="1"/>
          </p:cNvSpPr>
          <p:nvPr>
            <p:ph idx="1"/>
          </p:nvPr>
        </p:nvSpPr>
        <p:spPr/>
        <p:txBody>
          <a:bodyPr/>
          <a:lstStyle/>
          <a:p>
            <a:pPr lvl="0"/>
            <a:r>
              <a:rPr/>
              <a:t>Proposals for reducing the electorate began to find their way onto the public agenda in the 1870s and remained there for decades</a:t>
            </a:r>
          </a:p>
          <a:p>
            <a:pPr lvl="0"/>
            <a:r>
              <a:rPr/>
              <a:t>Proposals included:</a:t>
            </a:r>
          </a:p>
          <a:p>
            <a:pPr lvl="1"/>
            <a:r>
              <a:rPr/>
              <a:t>less frequent elections</a:t>
            </a:r>
          </a:p>
          <a:p>
            <a:pPr lvl="1"/>
            <a:r>
              <a:rPr/>
              <a:t>at-large rather than district voting</a:t>
            </a:r>
          </a:p>
          <a:p>
            <a:pPr lvl="1"/>
            <a:r>
              <a:rPr/>
              <a:t>increased public accountability for office holders</a:t>
            </a:r>
          </a:p>
          <a:p>
            <a:pPr lvl="1"/>
            <a:r>
              <a:rPr/>
              <a:t>state control over key arenas of municipal administration</a:t>
            </a:r>
          </a:p>
          <a:p>
            <a:pPr lvl="1"/>
            <a:r>
              <a:rPr/>
              <a:t>remove public offices from the electoral sphere and make them appointive</a:t>
            </a:r>
          </a:p>
          <a:p>
            <a:pPr lvl="2"/>
            <a:r>
              <a:rPr/>
              <a:t>It was “absurd” to involve the electorate in “the selection of judges and sheriffs, and district attorneys, of state treasurers and attorney-generals, of school commissioners and civil engineers.”</a:t>
            </a:r>
          </a:p>
          <a:p>
            <a:pPr lvl="0"/>
            <a:r>
              <a:rPr b="1"/>
              <a:t>In other words, Democracy could be salvaged by circumscribing its domain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Reforms to strength democracy</a:t>
            </a:r>
          </a:p>
        </p:txBody>
      </p:sp>
      <p:sp>
        <p:nvSpPr>
          <p:cNvPr id="3" name="Content Placeholder 2"/>
          <p:cNvSpPr>
            <a:spLocks noGrp="1"/>
          </p:cNvSpPr>
          <p:nvPr>
            <p:ph idx="1"/>
          </p:nvPr>
        </p:nvSpPr>
        <p:spPr/>
        <p:txBody>
          <a:bodyPr/>
          <a:lstStyle/>
          <a:p>
            <a:pPr lvl="0" indent="0" marL="0">
              <a:buNone/>
            </a:pPr>
            <a:r>
              <a:rPr/>
              <a:t>Other critics were more optimistic about the possibilities of changing the size and shape of the electorate Some advocated reinstituting property and tax qualifications or imposing literacy tests on prospective voters More subtle approaches also were proposed, including longer residence periods, stricter naturalization laws, waiting periods before new citizens could vote, complex ballot laws, and elaborate systems of voter registration</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Revising the rules</a:t>
            </a:r>
          </a:p>
        </p:txBody>
      </p:sp>
      <p:sp>
        <p:nvSpPr>
          <p:cNvPr id="3" name="Content Placeholder 2"/>
          <p:cNvSpPr>
            <a:spLocks noGrp="1"/>
          </p:cNvSpPr>
          <p:nvPr>
            <p:ph idx="1"/>
          </p:nvPr>
        </p:nvSpPr>
        <p:spPr/>
        <p:txBody>
          <a:bodyPr/>
          <a:lstStyle/>
          <a:p>
            <a:pPr lvl="0" indent="0" marL="0">
              <a:buNone/>
            </a:pPr>
            <a:r>
              <a:rPr/>
              <a:t>The laws governing elections in most states were revised often between the Civil War and World War I Many of these laws were straightforwardly administrative, while other laws were more controversial, inspired by partisan interests, enacted to influence the outcome of elections.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Enforcement &amp; KKK Acts</a:t>
            </a:r>
          </a:p>
        </p:txBody>
      </p:sp>
      <p:sp>
        <p:nvSpPr>
          <p:cNvPr id="3" name="Content Placeholder 2"/>
          <p:cNvSpPr>
            <a:spLocks noGrp="1"/>
          </p:cNvSpPr>
          <p:nvPr>
            <p:ph idx="1"/>
          </p:nvPr>
        </p:nvSpPr>
        <p:spPr/>
        <p:txBody>
          <a:bodyPr/>
          <a:lstStyle/>
          <a:p>
            <a:pPr lvl="0"/>
            <a:r>
              <a:rPr/>
              <a:t>In May 1870, stretching the limits of its constitutional powers, Congress passed an Enforcement Act that made </a:t>
            </a:r>
            <a:r>
              <a:rPr b="1"/>
              <a:t>interference with voting a federal offense, punishable in federal courts</a:t>
            </a:r>
          </a:p>
          <a:p>
            <a:pPr lvl="1"/>
            <a:r>
              <a:rPr/>
              <a:t>federal courts were presumed to be more reliable than state courts</a:t>
            </a:r>
          </a:p>
          <a:p>
            <a:pPr lvl="0"/>
            <a:r>
              <a:rPr/>
              <a:t>It also passed the Ku Klux Klan Act, which, among its provisions, authorized the president to </a:t>
            </a:r>
            <a:r>
              <a:rPr b="1"/>
              <a:t>deploy the army to protect the electoral process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Institutional reforms</a:t>
            </a:r>
          </a:p>
        </p:txBody>
      </p:sp>
      <p:sp>
        <p:nvSpPr>
          <p:cNvPr id="3" name="Content Placeholder 2"/>
          <p:cNvSpPr>
            <a:spLocks noGrp="1"/>
          </p:cNvSpPr>
          <p:nvPr>
            <p:ph idx="1"/>
          </p:nvPr>
        </p:nvSpPr>
        <p:spPr/>
        <p:txBody>
          <a:bodyPr/>
          <a:lstStyle/>
          <a:p>
            <a:pPr lvl="0" indent="0" marL="0">
              <a:buNone/>
            </a:pPr>
            <a:r>
              <a:rPr/>
              <a:t>The apportionment of state legislative as well as congressional seats was a key issue, generating recurrent conflicts, particularly between urban and rural areas. Linked to apportionment was the location of district boundaries in states and within cities: gerrymandering was a routine form of political combat, practiced by both major parties against one another and against any upstart political organizations Technical rules governing the presence of parties and candidates on the ballot also were subjects of contention—since they could encourage, or discourage, third parties and fusion slates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electorate</a:t>
            </a:r>
          </a:p>
        </p:txBody>
      </p:sp>
      <p:sp>
        <p:nvSpPr>
          <p:cNvPr id="3" name="Content Placeholder 2"/>
          <p:cNvSpPr>
            <a:spLocks noGrp="1"/>
          </p:cNvSpPr>
          <p:nvPr>
            <p:ph idx="1"/>
          </p:nvPr>
        </p:nvSpPr>
        <p:spPr/>
        <p:txBody>
          <a:bodyPr/>
          <a:lstStyle/>
          <a:p>
            <a:pPr lvl="0"/>
            <a:r>
              <a:rPr/>
              <a:t>The most critical laws remained those that determined the size and contours of the electorate</a:t>
            </a:r>
          </a:p>
          <a:p>
            <a:pPr lvl="0"/>
            <a:r>
              <a:rPr/>
              <a:t>These were of two types.</a:t>
            </a:r>
          </a:p>
          <a:p>
            <a:pPr lvl="1"/>
            <a:r>
              <a:rPr/>
              <a:t>First and most important were those that set out the fundamental qualifications that a man (or woman) had to meet in order to become an eligible voter</a:t>
            </a:r>
          </a:p>
          <a:p>
            <a:pPr lvl="1"/>
            <a:r>
              <a:rPr/>
              <a:t>The second, of increasing significance, established the procedures that a potential voter had to follow in order to participate in elections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Economic qualifications</a:t>
            </a:r>
          </a:p>
        </p:txBody>
      </p:sp>
      <p:sp>
        <p:nvSpPr>
          <p:cNvPr id="3" name="Content Placeholder 2"/>
          <p:cNvSpPr>
            <a:spLocks noGrp="1"/>
          </p:cNvSpPr>
          <p:nvPr>
            <p:ph idx="1"/>
          </p:nvPr>
        </p:nvSpPr>
        <p:spPr/>
        <p:txBody>
          <a:bodyPr/>
          <a:lstStyle/>
          <a:p>
            <a:pPr lvl="0" indent="0" marL="0">
              <a:buNone/>
            </a:pPr>
            <a:r>
              <a:rPr/>
              <a:t>Contrary to received wisdom, economic requirements for voting were not a dead issue after 1850 Economic qualifications continued to offer opponents of universal suffrage a direct and potentially efficient means of winnowing out undesirable voters The tax requirement had served as an obstacle to poor people’s voting and as a drain on the treasuries of both political parties By the late 1880s, the Massachusetts Democratic Party—with more working-class supporters and thus greater financial exposure—reportedly was spending $50,000 at each election to pay the poll taxes of its supporters Court on economic constraints The U.S. Supreme Court made clear that it too did not see anything unconstitutional about taxpaying or property requirements in </a:t>
            </a:r>
            <a:r>
              <a:rPr i="1"/>
              <a:t>Myers v. Anderson</a:t>
            </a:r>
            <a:r>
              <a:rPr/>
              <a:t> in 1915 The Court thus found the law to be racially discriminatory in violation of the Fifteenth Amendment; at the same time, however, it noted that economic discrimination in the form of a property requirement was presumed to be “free from constitutional objection.” Class motivation Overtly class-based economic restrictions were accompanied by legal changes expressly designed to reduce the number of “undesirable” immigrants who could vote Beginning in the 1890s, the nation witnessed the growth of a significant movement to restrict immigration altogether, one source of which was widespread middle-class anxiety about the impact of the foreign-born on politics, particularly urban politics As the ratio of immigrant workers to settlers soared and the need to encourage settlement diminished, granting the franchise to noncitizens seemed increasingly undesirable and risky. Alien suffrage &gt;- Most states rejected alien suffrage proposals in the late nineteenth century, and beginning with Idaho territory in 1874, states that had permitted noncitizens to vote began to repeal their declarant alien provisions &gt;- This rollback picked up steam in the wake of the depression of the 1890s and the assassination of President McKinley by an immigrant in 1901; &gt;- it accelerated again during and after World War I, when concerns about the loyalty of the foreign-born contributed to a rare instance of wartime contraction of the franchise. &gt;- The last state to permit noncitizens to vote was Arkansas, which abolished the practice in 1926 Alien suffrage &gt;- Numerous states placed new obstacles in the path of immigrant voters &gt;- Most were supported by some Republicans, opposed by Democrats, and justified on the grounds that they would reduce fraud &gt;- Required naturalized citizens to present their naturalization papers to election officials before registering or voting &gt;- Although not unreasonable on its face, this requirement, as lawmakers knew, was a significant procedural hurdle for many immigrants, who might easily have lost their papers or been unaware of the requirement &gt;- Particularly when coupled with provisions that permitted anyone present at the polls to challenge the credentials of immigrant voters, these laws placed substantial discretionary power in the hands of local officials Reducing immigrant voting The concerns that prompted such efforts to keep immigrants from the polls also contributed to the tightening of federal immigration and naturalization laws between 1880 and the 1920s Beginning in 1882, however, Congress began to narrow the channels through which the flow of European immigrants passed Between 1906 and 1910, Congress also codified the naturalization laws, prohibiting many “undesirable” foreign-born residents from becoming citizens, setting a time limit on the validity of declarations of intent, and requiring candidates for naturalization to write their own names and present ample proof (including witnesses) of their eligibility and continuous residence in the United States for five years These laws were unabashedly aimed at making it more difficult for men and women to become citizens, and by all accounts they succeeded, reducing the proportion of immigrants who could vote Asian immigrants Intense as apprehensions about poor European immigrants may have been, they paled in comparison to American attitudes toward the Chinese and other east Asians By the final quarter of the nineteenth century, most Americans—and especially those on the West Coast—wanted not only to keep the Chinese from voting but to halt Chinese immigration and even deport those who were already here Chinese exclusions California Constitutional Convention of 1878–1879 “no native of China” (the wording was aimed at circumventing the Fifteenth Amendment’s ban on racial barriers) “shall ever exercise the privileges of an elector in this State.” The suffrage provision of the 1879 constitution remained in force until 1926 Literacy tests &gt;- Perhaps the most popular method of constricting the electorate was the literacy or education test &gt;- Requiring voters to be literate, particularly in English, had a number of apparent virtues &gt;- it would reduce the “ignorance” of the electorate and weed out sizable numbers of poor immigrant voters (outside of the South, the native-born population was almost entirely literate) &gt;- It was more palatable than taxpaying restrictions or waiting periods for the foreign-born. &gt;- Literacy tests did not overtly discriminate against particular classes or ethnic groups, and illiteracy itself was a remediable shortcoming Australian ballot &gt;- An indirect and limited means of promoting a literate electorate was the adoption of the secret or Australian ballot. &gt;- For much of the nineteenth century, voters had obtained their ballots from political parties &gt;- since the ballots generally contained only the names of an individual party’s candidates, literacy was not required &gt;- All that a man had to do was drop a ballot in a box &gt;- Since ballots tended to be of different sizes, shapes, and colors, a man’s vote was hardly a secret—to election officials, party bosses, employers, or anyone else watching the polls Australian Ballot first appeared in Australia in 1856 and then was implemented in England in 1872 Australian ballot The Australian ballot was an effort to remedy this situation and presumably the corruption and intimidation that flowed from it It was a standard ballot, usually printed by the city or state, containing the names of all candidates for office The voter, often in private, placed a mark by the names of the candidates or parties for whom he wished to vote Australian ballot The democratic virtues of secret voting were widely apparent The Australian ballot was, however, an obstacle to participation by many illiterate foreign-born voters in the North, as well as uneducated Black voters in the South. In some states, this problem was remedied by expressly permitting illiterate voters to be assisted or by attaching party emblems to the names of candidates Few literacy tests in the North The opposition was sufficiently strong that most states outside of the South declined to impose literacy tests Northern Democrats, who counted the urban poor among their constituents, generally voted against education requirements So too did politically organized ethnic groups, regardless of their party affiliation— which helps to explain why no English-language literacy tests were imposed in the Midwest: the German and Scandinavian communities of the Midwest, though often allied with the Republicans, vehemently opposed education requirements. Increasing literacy tests in the North &gt;- However, by the mid-1920s, thirteen states in the North and West were disfranchising illiterate citizens who met all other eligibility requirements &gt;- In all of these states, the Republican Party was strong &gt;- several had large immigrant populations that played important roles in party competition &gt;- a handful of others were predominantly rural states with small but visible clusters of poor foreign-born voters &gt;- several also had significant Native-American populations Literacy test effects The potential impact of these literacy laws—all of which were sanctioned by the courts—was enormous. According to the census (which relied on self-reporting), there were nearly five million illiterate men and women in the nation in 1920, roughly 8 percent of the voting-age population Other sources suggest that in fact the figure was much higher. Twenty-five percent of men who took an army literacy test during World War I, for example, were judged to be illiterate and another 5 percent semiliterate </a:t>
            </a:r>
            <a:r>
              <a:rPr b="1"/>
              <a:t>A reasonable estimate is that a minimum of several hundred thousand voters—and likely more than a million—were barred by these tests, outside of the South</a:t>
            </a:r>
            <a:r>
              <a:rPr/>
              <a:t> Residency The difficulty of defining residence, particularly in light of the increasingly accepted legal notion that sheer physical presence in a community for a specified length of time was not sufficient for a person to be considered a resident Physical presence thus had to be accompanied by the intention of remaining in a community for what the courts came to describe as “an indefinite period” Although the concept was reasonable, intention could be difficult to ascertain or prove Courts found themselves evolving criteria to gauge the intentions of both individuals and groups (such as ministers and railway workers, who were often on the move) as they tried to apply broadly stated laws to extremely varied situations. The insistence on intention tended to make legal residence harder to establish, especially for men whose occupations demanded mobility Residency No jurisdiction questioned the legitimacy of statutes or constitutional amendments establishing residence qualifications—even lengthy residence qualifications—for voting In 1904, moreover, the U.S. Supreme Court, in </a:t>
            </a:r>
            <a:r>
              <a:rPr i="1"/>
              <a:t>Pope v. Williams</a:t>
            </a:r>
            <a:r>
              <a:rPr/>
              <a:t> , affirmed the constitutionality of residency qualifications and state efforts to enforce them In much of the nation, there was a broad consensus that a year’s residence in the state was necessary and sufficient for a man to responsibly exercise the franchise, although in many midwestern states the consensus period was six months Absentee voting The notion that legal residence was tied as much to intention as physical presence inexorably led states to consider mechanisms for absentee voting—for men and women who were temporarily away from home but intended to return The Civil War—and the desire to permit soldiers to vote during the war—severed the link between voting and physical presence in a community World War I added a new urgency to the issue, since nearly three million men were inducted into the army By 1918, nearly all states had made provisions for men serving in the military to cast their ballots, at least in time of war Absentee voting By the end of World War I, more than twenty states had provided for absentee voting on the part of anyone who could demonstrate a work-related reason (and in a few cases, any reason) for being absent on election day. Concerns about fraud generally were alleviated by tight procedural rules and requirements that absentee ballots be identical to conventional ones A conservative estimate would be that 5–10 percent of the nation’s adult population failed to meet the residency requirements at each election high enough to have potentially changed the outcomes of innumerable elections Keeping Track of Voters Before the 1870s in most states, there were no official preprepared lists of eligible voters, and men who sought to vote were not obliged to take any steps to establish their eligibility prior to election day Between the 1870s and World War I, however, the majority of states adopted formal registration procedures, particularly for their larger cities The rationale for requiring voters to register and have their eligibility certified in advance of elections was straightforward: it would help to eliminate fraud and also bring an end to disruptive election-day conflicts at the polls Rules for eligibility How far in advance of elections did a man or woman have to register? When would registration offices be open? Did one register in the county, the district, the precinct? What documents had to be presented and issued? How often did one have to register? </a:t>
            </a:r>
            <a:r>
              <a:rPr b="1"/>
              <a:t>All such questions had to be decided, and since the answers inescapably had implications for the composition of the electorate, they were a frequent source of contention</a:t>
            </a:r>
            <a:r>
              <a:rPr/>
              <a:t> Sunset laws The two parties also feuded over the hours that the polls would be open When the Republicans were able to, they passed laws closing the polls at sunset on the grounds that illegal voting was most likely to occur after dark The Democrats protested that “sunset laws” kept workers from voting, and when in power, they ex-tended the hours into the evening Women’s Suffrage Why woman should vote? Women did not seem (to men) to be endangered by their inability to vote Nowhere did the enfranchisement of women seem likely to vest Republicans or Democrats with any discernible partisan advantage Legal structure &gt;- In 1872, Virginia Minor sued a St. Louis registrar who prevented her from registering to vote. She Claimed: &gt;- They infringed on Virginia Minor’s right of free speech, which was protected by the First Amendment &gt;- they contravened the Fourteenth Amendment’s command that states not abridge the “privileges or immunities” of citizens of the United States. &gt;- Voting, the Minors claimed, was one of those privileges. &gt;- Although the argument was a coherent one, the justices of the Supreme Court unanimously disagreed. &gt;- </a:t>
            </a:r>
            <a:r>
              <a:rPr b="1"/>
              <a:t>Upholding a lower court decision, they ruled in 1875 that suffrage was not coextensive with citizenship and thus that states possessed the authority to decide which citizens could and could not vote </a:t>
            </a:r>
            <a:r>
              <a:rPr/>
              <a:t> The era of maturity &gt;- Suffragists lived in an era when a righteous cause—the abolition of slavery— that had triumphed over ferocious, entrenched opposition &gt;- They had witnessed not only the end of slavery but also an extraordinary transformation of popular views and laws regarding Black suffrage &gt;- within a decade, an idea supported only by those on the fringes of politics had acquired the backing of the Republican Party and then been embedded in the Constitution No Federal Action In 1882, both houses of Congress appointed select committees on women’s suffrage, each of which recommended passage of an amendment. The amendment was finally brought to a vote on the Senate floor, where, to the great disappointment of suffragists seated in the galleries, it was decisively defeated in January 1887 by a margin of thirty-four to sixteen (with twenty-six abstentions), a far cry from the two-thirds positive vote required for passage No southern senator voted in favor of the amendment, while twenty-two voted against it </a:t>
            </a:r>
            <a:r>
              <a:rPr b="1"/>
              <a:t>After 1893, no congressional committee reported it favorably until late in the Progressive era </a:t>
            </a:r>
            <a:r>
              <a:rPr/>
              <a:t> State action Although the issue was debated in numerous constitutional conventions, and referenda were held in eleven states (eight of them west of the Mississippi) between 1870 and 1910, concrete gains were few The territory of Wyoming enfranchised women in 1869, a policy affirmed at statehood in 1889; Utah did the same in 1870 and 1896 (interrupted by a brief period when the federal government stripped Utah’s women of the suffrage as a curious step in its effort to rid the territory of polygamy); and Idaho and Colorado granted suffrage to women in the mid-1890s Partial enfranchisement A significant number of locales—states, counties, and municipalities—where partial suffrage was adopted, permitting women to vote in municipal elections, on liquor licensing matters, or for local school boards and on issues affecting education The most common form of partial enfranchisement involved schools: legislatures, recognizing women’s responsibility for childrearing, as well as their education experience, responded to pressure from the suffrage movement by permitting women to vote on matters affecting schooling Nearly all state legislatures considered adopting laws of this type, and by 1890, more than twenty states had done so Challenges for the Suffragists Many women themselves were either opposed, or relatively indifferent, to their own enfranchisement. The demand for suffrage was most resonant among middle-class women, women from families engaged in the professions, trade or commerce, and educated women who lived in cities and developing towns These were the women whose experiences and desires clashed most directly with traditional norms and who were most likely to seek the independence, autonomy, and equality that enfranchisement represented Farm women, living in greater isolation and in more traditional social structures, were less responsive to calls for suffrage as well as more difficult to mobilize into collective action Additional challenges The political pressure that suffragists could exert thus was limited by their numbers, too limited to overcome the entrenched ideological and psychological resistance of many male voters and politicians. The campaigns for suffrage generated organized opposition from some interest groups Machine politicians also were dubious about women’s suffrage—in part for cultural reasons and in part because they always sought to keep the electorate as manageable as possible Conservative members of the economic elite who took seriously the proposition that women would promote egalitarian social reforms Win some, lose some &gt;- The South was particularly resistant to enfranchising women &gt;- But, the West was unusually receptive. &gt;- All of the states that fully enfranchised women in the nineteenth century were west of the Mississippi, as were most states that held referenda on the issue Western suffrage &gt;- What seems to have tipped the balance in a handful of western states (as well, perhaps, as in western states that dominated the first twentieth-century wave of suffrage victories) was a combination of several additional ingredients. &gt;- a more fluid pattern of party competition &gt;- included a highly visible number of working-class transients who labored in mining, railroading, and agriculture. &gt;- Since this group consisted overwhelmingly of single males, the enfranchisement of women offered discernible political benefits to the settler population at the expense of workers in extractive industries Western suffrage Most western states between 1850 and the 1890s did not experience the massive growth of an industrial working class that triggered such an antidemocratic reaction in the East and Midwest The region’s swing against democracy was more mild and emotionally focused on the largely male Chinese population </a:t>
            </a:r>
            <a:r>
              <a:rPr i="1"/>
              <a:t>Doldrums and Democracy</a:t>
            </a:r>
            <a:r>
              <a:rPr/>
              <a:t> &gt;- In October 1893, the </a:t>
            </a:r>
            <a:r>
              <a:rPr i="1"/>
              <a:t>New York Times </a:t>
            </a:r>
            <a:r>
              <a:rPr/>
              <a:t> declared in an editorial that “the cause of woman suffrage does not seem to have made the least progress in this part of the country in the last quarter of a century, if indeed it has not lost ground.” &gt;- Only a tiny portion of the nation’s women was fully enfranchised &gt;- interest was flagging in many states &gt;- most of the women who were entitled to vote in school board elections did not show up at the polls Organization National American Woman Suffrage Association (NAWSA) – combination of two organizations in 1890 By the end of the 1890s, NAWSA had created branches in every state, founded hundreds of local clubs, generated large quantities of literature, and was pressuring politicians everywhere NAWSA also began to target and raise funds from wealthy, upper-class women, some of whom for the first time were lending their support to the movement Shifts in ideology &gt;- Shifts in ideology—or at least by shifts in the emphases placed on various arguments &gt;- Mirroring the broader middle-and upper-class disenchantment with democracy, suffragists placed less weight on equal rights arguments, which implied that everyone, male and female, should possess the right to vote &gt;- They stressed instead the more palatable essentialist theme that feminine qualities would be a welcome addition to the polity Essentialist theme Essentialist emphasis was reinforced by the increasingly common claim that women had distinct economic and social interests that could only be protected by possession of the right to vote. White middle-class suffragists placed new weight on the argument that the enfranchisement of women would compensate for and counterbalance the votes of the ignorant and undesirable Changing strategies In the South, of course, the American Republic was thought to be threatened not by immigrants but by Blacks It was argued that “the medium through which to retain the supremacy of the white race over the African” In both the North and South, the notion that women were the antidote to undesirable voters led many suffragists, including Stanton, to join the conservative chorus calling for literacy tests as a means of shaping the electorate </a:t>
            </a:r>
            <a:r>
              <a:rPr b="1"/>
              <a:t>Suffragists effectively abandoned the principle of universal suffrage in favor of increasingly popular class-based limitations on electoral participation </a:t>
            </a:r>
            <a:r>
              <a:rPr/>
              <a:t> “the doldrums” The period from 1896 to 1910 came to be known among suffragists as “the doldrums” Although the issue was raised repeatedly in state legislatures and constitutional conventions, there were no new additions to the suffrage column. In the South, the statistical argument was simply no match for the frenzied political circus that was disfranchising Blacks and poor whites in one state after another In the North, the parallel push for suffrage for educated women collided head-on with the powerful middle-and upper-class desire to shrink the electorate Internal contradictions Whatever its statistical validity, the anti-Black, anti-immigrant, and anti–working class argument in favor of women’s suffrage was inescapably weakened by its own </a:t>
            </a:r>
            <a:r>
              <a:rPr i="1"/>
              <a:t>internal contradictions </a:t>
            </a:r>
            <a:r>
              <a:rPr/>
              <a:t> An </a:t>
            </a:r>
            <a:r>
              <a:rPr b="1"/>
              <a:t>antidemocratic</a:t>
            </a:r>
            <a:r>
              <a:rPr/>
              <a:t> argument in favor of enlarging the franchise could neither overwhelm nor outflank the simpler, more consistent conservative view that the polity should be as </a:t>
            </a:r>
            <a:r>
              <a:rPr i="1"/>
              <a:t>narrowly circumscribed</a:t>
            </a:r>
            <a:r>
              <a:rPr/>
              <a:t> as possible Coalition building The first decade of the twentieth century proved to be less a period of failure than of fruitful stock-taking and coalition building The movement became socially and ideologically more diverse, attracting both elite and working-class supporters to complement its middle-class base Female workers By 1900, roughly one fifth of the labor force was female, and many of these women held poorly paid, semiskilled jobs; in 1905, there were 50,000 women in New York’s garment industry alone New emphasis on working women had both ideological and pragmatic attractions for suffragists. Female workers were described as “exemplars of independent womanhood” They were also vulnerable and exploited victims of industrial capitalism whose plight readily tapped the broad impulses of Progressive-era social reform Class and gender That suffrage would never be achieved until it had gained the electoral support of working-class men—which meant emphasizing class as well as gender issues Working women themselves, as well as their activist leaders, displayed new interest in acquiring the right to vote This arose in part because of their difficulty unionizing and winning workplace conflicts </a:t>
            </a:r>
            <a:r>
              <a:rPr b="1"/>
              <a:t>They were convinced that state intervention could ameliorate their working conditions and that such intervention would be forthcoming only if they were enfranchised</a:t>
            </a:r>
            <a:r>
              <a:rPr/>
              <a:t> State-level Victories Thanks in part to this convergence of working-class interest in suffrage with the suffragists’ interest in the working class, the campaign for women’s suffrage became a mass movement for the first time in its history after 1910 The movement also began to win some new victories. Washington permitted women to vote in 1910, followed by California in 1911, and Arizona, Kansas, and Oregon the following year; Illinois, in 1913, decided to allow women to vote in presidential elections and for all state and local offices not provided for in its constitution; and the next year, Montana and Nevada adopted full suffrage. In 1912, Congress expressly authorized the territory of Alaska to enfranchise women if its legislature so chose New allies In 1910, President William H. Taft agreed to address the annual convention of NAWSA That same year, a petition favoring a federal amendment, signed by more than 400,000 women, was presented to Congress In 1912, the Progressive Party endorsed women’s right to vote, and in March 1913, Woodrow Wilson’s inauguration was partially eclipsed by a suffrage parade of 5,000 women in Washington The following year, a Senate committee reported favorably on a federal amendment, and for the first time in decades a draft amendment was brought to the floor of Congress for a vote But, opposition remained strong, particularly in the eastern half of the country. Southern resistance By the latter years of the Progressive era, African Americans had been successfully disfranchised throughout the South, and most whites were intent on keeping it that way Politicians were loath to tinker at all with electoral laws, and they feared that </a:t>
            </a:r>
            <a:r>
              <a:rPr i="1"/>
              <a:t>Black women might prove to be more difficult to keep from the polls than Black men</a:t>
            </a:r>
            <a:r>
              <a:rPr/>
              <a:t> —because Black women were believed to be more literate than men and </a:t>
            </a:r>
            <a:r>
              <a:rPr i="1"/>
              <a:t>more aggressive about asserting their rights</a:t>
            </a:r>
            <a:r>
              <a:rPr/>
              <a:t> , and also because women would be unseemly targets of repressive violence Many Southerners were convinced that a federal amendment would open the doors to </a:t>
            </a:r>
            <a:r>
              <a:rPr b="1"/>
              <a:t>Washington’s intervention in elections, to enforcement—so glaringly absent—of the Fifteenth Amendment </a:t>
            </a:r>
            <a:r>
              <a:rPr/>
              <a:t> and any subsequent amendment that might appear to </a:t>
            </a:r>
            <a:r>
              <a:rPr i="1"/>
              <a:t>guarantee the voting rights of Black women </a:t>
            </a:r>
            <a:r>
              <a:rPr/>
              <a:t> The Nineteenth Amendment President Woodrow Wilson declined to endorse women’s suffrage, evasively reiterating his view that suffrage was a state issue The national Democratic Party was similarly unresponsive The Republican platform of 1916, in contrast, endorsed the cause, albeit in watered-down language 1916 election &gt;- The 1916 elections set in motion two distinctive partisan dynamics that had surfaced periodically in suffrage struggles since the 1840s &gt;- the first resulted from the partial enfranchisement of women: </a:t>
            </a:r>
            <a:r>
              <a:rPr b="1"/>
              <a:t>some women already could vote in all elections, and many could vote in some elections</a:t>
            </a:r>
            <a:r>
              <a:rPr/>
              <a:t> &gt; + such circumstances gave women leverage to reward or punish politicians because of their (or their party’s) stance on the Nineteenth Amendment &gt;- The second dynamic was that of the “endgame,” the dynamic of possible or impending victory: </a:t>
            </a:r>
            <a:r>
              <a:rPr b="1"/>
              <a:t>once it seemed likely or even possible that women’s suffrage eventually would be achieved</a:t>
            </a:r>
            <a:r>
              <a:rPr/>
              <a:t> , either nationally or in an individual state, </a:t>
            </a:r>
            <a:r>
              <a:rPr b="1"/>
              <a:t>the potential political cost of a vote against enfranchisement rose dramatically</a:t>
            </a:r>
            <a:r>
              <a:rPr/>
              <a:t> World War I In 1917, the United States entered World War I The most critical impact of the war was the opportunity it gave suffragists to contribute to the mobilization The age-old argument that women should not vote because they did not bear arms was no longer applicable “essential to the successful prosecution of the great war of humanity in which are engaged. . . . We have made partners of the women in this war. Shall we admit them only to a partnership of sacrifice and suffering and toll and not to a partnership of privilege and of right? This war could not have been fought . . . if it had not been for the services of women.” Woodrow Wilson Federal success The suffragists’ able handling of the war crisis, coupled with continuing political pressure on Congress and the president, was rewarded in January 1918 The president, in an extraordinary address, announced his support of a federal suffrage amendment “as a war measure” The next day, the House of Representatives voted in favor of the Nineteenth Amendment: the victory was won by one vote, with the Democrats splitting almost evenly while more than 80 percent of Republicans voted favorably. Convincing the Senate The Senate, where antisuffragist southern Democrats constituted a proportionally larger bloc, took an additional year and a half to endorse the amendment After months of relentless political pressure and careful targeting of Republican and Democratic holdouts, the Senate—by a large Republican majority and a small Democratic one— finally came on board in the summer of 1919 State Ratification Ratification depended on winning virtually every state outside of the South and the border states Antisuffragists geared up for battle, denouncing the Nineteenth Amendment as a violation of states’ rights and a giant step toward socialism and free love To no one’s surprise, the South remained recalcitrant </a:t>
            </a:r>
            <a:r>
              <a:rPr b="1"/>
              <a:t>On August 18, 1920, Tennessee, by a margin of one vote, became the thirty-sixth state to vote positively on the amendment; a week later, after ratification had been formally certified, the Nineteenth Amendment was law </a:t>
            </a:r>
            <a:r>
              <a:rPr/>
              <a:t> The Nineteenth Amendment The Nineteenth Amendment Section 1: </a:t>
            </a:r>
            <a:r>
              <a:rPr b="1"/>
              <a:t>The right of citizens of the United States to vote shall not be denied or abridged by the United States or by any State on account of sex</a:t>
            </a:r>
            <a:r>
              <a:rPr/>
              <a:t> Section 2: </a:t>
            </a:r>
            <a:r>
              <a:rPr b="1"/>
              <a:t>Congress shall have power to enforce this article by appropriate legislation</a:t>
            </a:r>
            <a:r>
              <a:rPr/>
              <a:t> After ratification It is a well-known irony in American history that politics did not change very dramatically after women were enfranchised The electorate nearly doubled in size between 1910 and 1920, but voting patterns and partisan alignments were little affected </a:t>
            </a:r>
            <a:r>
              <a:rPr b="1"/>
              <a:t>Women, moreover, did not rush out to vote in huge numbers: electoral turnout was even lower among women than among men</a:t>
            </a:r>
            <a:r>
              <a:rPr/>
              <a:t> How things changed Political life in the 1920s was not nearly as vibrant or energetic as it had been in the 1890s or the latter years of the Progressive era; despite the identification of women with social reform, reforms were few during the first decade that women could vote New issues, particularly those affecting women and children, were injected into the political arena, even if concrete reforms were slow to materialize The social welfare programs of the 1930s were colored by the concerns of the female electorate and often promoted by women who had cut their political and organizational teeth in the suffrage movement Franklin Roosevelt’s appointment of Frances Perkins as secretary of labor (and as the first woman to hold a cabinet position) would not have happened without the Nineteenth Amendment Southern power The suffragists’ prediction that the enfranchisement of women would not jeopardize white supremacy in the South proved to be on the mark Although some (but not many) Black women were able to register to vote, the Democratic Party remained firmly in power, segregation and Black disfranchisement persisted, and the federal government steered clear of voting rights issues for another four decades </a:t>
            </a:r>
            <a:r>
              <a:rPr b="1"/>
              <a:t>Sex, thus, did not prove to be a significant dividing line in the American electorate</a:t>
            </a:r>
            <a:r>
              <a:rPr/>
              <a:t> : some gender gaps in voting did occur in the early years (as well as more recently), but they were not large, and few issues sharply divided men and women. How life changed Women certainly were empowered by enfranchisement, and their lives consequently (if gradually) may have changed in a host of different ways, but they tended to vote for the same parties and candidates that their husbands, fathers, and brothers supported Class, race, ethnicity, and religion remained the more salient predictors of a person’s voting behavior Why was there opposition The very absence of dramatic change after 1920 inescapably leaves one wondering what the adamant resistance was all about Why, given the rather placid outcome, did so many men oppose women’s suffrage for so long? Why did it take women seventy years after Seneca Falls to become enfranchised?</a:t>
            </a:r>
          </a:p>
          <a:p>
            <a:pPr lvl="0" indent="0" marL="0">
              <a:buNone/>
            </a:pPr>
            <a:r>
              <a:rPr/>
              <a:t>TOWARDS UNIVERSAL SUFFRAGE –&gt;- AND BEYOND THE QUIET YEARS CHAPTER 7 TO BE ADDED Racial Tensions The South was a cauldron of racial tension in the 1950s African Americans pressed forward against the boundaries of America’s caste system, demanding an end to social segregation and second-class citizenship Fighting for Rights Black citizens marched, rallied, boycotted buses, wrote petitions, and filed lawsuits to challenge the Jim Crow laws that had kept them in their place for more than half a century The widespread resistance to integration only underscored the Black community’s need for political rights, but throughout the 1950s their efforts to vote were thwarted more often than not Politics of the 1950s Liberal Democrats in Congress were eager to take action—at least to implement the recommendations of Truman’s Commission on Civil Rights—but their influence was offset by the power of southern Democrats Republicans were similarly torn: while the desire to court Black voters reinforced the party’s traditional pro–civil rights principles, many Republicans also hoped to make inroads into the solid South by winning over white southern voters Civil Rights Act 1957 The first civil rights bill passed by Congress in more than eighty years It was a modest piece of legislation, so modest that it was roundly criticized by African-American activists The bill created a national Civil Rights Commission, elevated the Civil Rights section into a full-fledged division of the Justice Department, and authorized the attorney general to seek injunctions and file civil suits in voting rights cases Ineffectual legislation Well-intentioned as the bill surely was, it had few teeth and little impact The Justice Department was sluggish in initiating suits, southern federal judges were sometimes unreceptive, and the entire strategy of relying on litigation inescapably meant that progress would be slow The ineffectiveness of the bill led to the passage in 1960 of a second Civil Rights Act, stronger than the first, but conceptually similar and still modest in its reach Political Temperature The Civil Rights Acts of 1957 and 1960 were bipartisan compromises constructed to appease competing political interests, but it was apparent that difficult choices loomed on the horizon The political temperature was soaring in the South The growing militancy of the Black freedom movement only stiffened the opposition The Fight The governors of Alabama and Mississippi refused to desegregate their universities Voting districts were gerrymandered to dilute the influence of Blacks who did manage to register Freedom riders were beaten and their buses burned Police arrested protestors by the thousands Bombs were tossed into Black churches Activists were occasionally murdered in cold blood XXIV Amendment Twenty-fourth Amendment was ratified with relatively little opposition; and Black registration in the South rose to more than 40 percent by 1964 Section 1: </a:t>
            </a:r>
            <a:r>
              <a:rPr b="1"/>
              <a:t>The right of citizens of the United States to vote in any primary or other election for President or Vice President for electors for President or Vice President, or for Senator or Representative in Congress, shall not be denied or abridged by the United States or any State by reason of failure to pay any poll tax or other tax</a:t>
            </a:r>
            <a:r>
              <a:rPr/>
              <a:t> Section 2: </a:t>
            </a:r>
            <a:r>
              <a:rPr b="1"/>
              <a:t>The Congress shall have power to enforce this article by appropriate legislation</a:t>
            </a:r>
            <a:r>
              <a:rPr/>
              <a:t> Civil Rights Act 1964 Conflict in the South continued The Kennedy administration in 1963 drafted an omnibus civil rights bill designed to give strong federal support to equal rights, although it said little about voting rights per se Pres. Kennedy did not live to witness the passage of his civil rights bill, but his successor, Lyndon Johnson, seized the moment after Kennedy’s assassination to obtain the bill’s passage as a tribute to the late president Voting Rights Act Johnson himself was elected to the presidency in 1964 with an enormous popular vote, offering the first southern president in a century the opportunity to complete the Second Reconstruction He was personally sympathetic to the cause of Black suffrage, bidding for a place in history, and prodded by the nationally televised spectacle of police beatings and arrests of peaceful, prosuffrage marchers in Selma, Alabama Pressing for change Johnson went to Congress in March 1965 to urge passage of a national Voting Rights Act. “The outraged conscience of a nation” demanded action, “It is wrong—deadly wrong—to deny any of your fellow Americans the right to vote.” “it is really all of us, who must overcome the crippling legacy of bigotry and injustice. And we </a:t>
            </a:r>
            <a:r>
              <a:rPr i="1"/>
              <a:t>shall </a:t>
            </a:r>
            <a:r>
              <a:rPr/>
              <a:t> overcome.” he told a joint session of Congress. New Constituency Johnson’s words, spoken to a television audience of seventy million and to a somber, hushed Congress that interrupted him forty times with applause, were sincere, principled, and moving The president also knew that the Democrats’ political balancing act was over: with the Civil Rights Act of 1964, </a:t>
            </a:r>
            <a:r>
              <a:rPr b="1"/>
              <a:t>the party had decisively tilted away from the white South and toward Black voters</a:t>
            </a:r>
            <a:r>
              <a:rPr/>
              <a:t> , and now it was going to need as many Black voters as possible to have a chance of winning southern states The Voting Rights Act Designed as a temporary, quasi&gt;- emergency measure, the act possessed an automatic “trigger” that immediately suspended literacy tests and other “devices” (including so-called good character requirements and the need for prospective registrants to have someone vouch for them) in states and counties where fewer than 50 percent of all adults had gone to the polls in 1964; the suspensions would remain in force for five years The act authorized the attorney general to send federal examiners into the South to enroll voters and observe registration practices Section 5 To prevent the implementation of new discriminatory laws, section 5 of the act prohibited the governments of all affected areas from changing their electoral procedures without the approval (or “preclearance”) of the civil rights division of the Justice Department or a federal court in Washington States could bring an end to federal supervision only by demonstrating to the federal court that they had not utilized any discriminatory devices for a period of five years Passing the law The Voting Rights Act was passed by an overwhelming majority, as moderate Republicans joined with Democrats to carry out what Johnson called the “tumbling” of “the last of the legal barriers” to voting Some conservative Republicans and southern Democrats voted negatively, but recognizing the inevitability of the bill’s triumph and the political wisdom of supporting it, forty southern congressmen voted favorably Immediate impact The legislation had an immediate impact In Mississippi, Black registration went from </a:t>
            </a:r>
            <a:r>
              <a:rPr i="1"/>
              <a:t>less than 10 percent</a:t>
            </a:r>
            <a:r>
              <a:rPr/>
              <a:t> in 1964 to almost </a:t>
            </a:r>
            <a:r>
              <a:rPr i="1"/>
              <a:t>60 percent</a:t>
            </a:r>
            <a:r>
              <a:rPr/>
              <a:t> in 1968; in Alabama, the figure rose from </a:t>
            </a:r>
            <a:r>
              <a:rPr i="1"/>
              <a:t>24 percent </a:t>
            </a:r>
            <a:r>
              <a:rPr/>
              <a:t> to </a:t>
            </a:r>
            <a:r>
              <a:rPr i="1"/>
              <a:t>57 percent </a:t>
            </a:r>
            <a:r>
              <a:rPr/>
              <a:t> In the region as a whole, </a:t>
            </a:r>
            <a:r>
              <a:rPr b="1"/>
              <a:t>roughly a million new voters were registered</a:t>
            </a:r>
            <a:r>
              <a:rPr/>
              <a:t> within a few years after the bill became law, bringing African-American registration to a record 62 percent Milestone law The essence of the act was simply an effort to enforce the Fifteenth Amendment, which had been law for almost a century Racial barriers to political participation had been a fundamental feature of American life, and resistance to racial equality was deeply ingrained; so too was resistance to federal intervention into the prerogatives of the states </a:t>
            </a:r>
            <a:r>
              <a:rPr b="1"/>
              <a:t>Why did the country finally overcome its obstacles to pass the VRA?</a:t>
            </a:r>
            <a:r>
              <a:rPr/>
              <a:t> Renewing the VRA &gt;- In 1970, despite significant reluctance in the Nixon administration and congressional jockeying to weaken the measure, the bill was renewed for five years &gt; + the ban on literacy tests was extended to all states &gt;- In 1975, the act was extended for an additional seven years, and its reach enlarged to cover “language minorities,” including Hispanics, Native Americans, Alaskan Natives, and Asian American &gt;- In 1982, despite the Reagan administration’s anti-civil rights posture, the act’s core provisions were extended for an additional twenty-five years &gt;- Reauthorized on a unanimous Senate vote and a 390-33 House vote in 2006 for 25 more years Transformation of Politics The debates surrounding these renewals—and they were substantial—were grounded in a new partisan configuration that in part was a consequence of the Voting Rights Act itself By the late 1960s, all southern states contained a large bloc of Black voters whose loyalty to the Democratic Party had been cemented by the events of the Kennedy and Johnson years Since these voters constituted a core Democratic constituency, Democratic politicians, even within the South, generally supported efforts to shore up Black political rights At the same time, conservative white Southerners, joined by some migrants into the region, flocked to the Republican Party, reviving its fortunes in the South and becoming a critical conservative force in the national party. VRA in the Courts &gt;- </a:t>
            </a:r>
            <a:r>
              <a:rPr i="1"/>
              <a:t>South Carolina v. Katzenbach</a:t>
            </a:r>
            <a:r>
              <a:rPr/>
              <a:t> (1966) &gt;- Voting Rights Act “are a valid means for carrying out the commands of the Fifteenth Amendment.” &gt;- By the end of the 1960s, thus, two precepts had been clearly and irretrievably etched into federal law &gt; + The first was that </a:t>
            </a:r>
            <a:r>
              <a:rPr b="1"/>
              <a:t>racial barriers to the exercise of the franchise, whether simple or sophisticated, direct or indirect, were illegal</a:t>
            </a:r>
            <a:r>
              <a:rPr/>
              <a:t> &gt; + The second was that </a:t>
            </a:r>
            <a:r>
              <a:rPr b="1"/>
              <a:t>Congress, backed by the courts, possessed the authority to take vigorous, even extraordinary, measures to dismantle any such racial barriers </a:t>
            </a:r>
            <a:r>
              <a:rPr/>
              <a:t> Warren Court The Warren Court came to see itself as the guardian of formal democratic rights, and it fashioned the equal protection clause of the Fourteenth Amendment into a formidable weapon with which to protect the ability of citizens to participate in democratic processes There was always conflict about the breadth of the franchise and that those </a:t>
            </a:r>
            <a:r>
              <a:rPr i="1"/>
              <a:t>who possessed it </a:t>
            </a:r>
            <a:r>
              <a:rPr/>
              <a:t> could not necessarily be counted on to extend the right to others Faced with this reality, it made sense for an insulated institution such as the Court to defend what it believed to be a </a:t>
            </a:r>
            <a:r>
              <a:rPr b="1"/>
              <a:t>fundamental element of American politics </a:t>
            </a:r>
            <a:r>
              <a:rPr/>
              <a:t> Strict Scrutiny Any “statutes which deny some residents the right to vote” had to come under the “strict scrutiny” of the Court </a:t>
            </a:r>
            <a:r>
              <a:rPr i="1"/>
              <a:t>Kramer v. Union Free School District </a:t>
            </a:r>
            <a:r>
              <a:rPr/>
              <a:t> (1969) “statutes distributing the franchise constitute the foundation of our representative society.” Strict scrutiny meant that any restriction on the franchise had to be “necessary to promote a compelling state interest.” Ending Literacy Tests Court previously held that literacy tests were constitutional as long as they were not administered in a racially discriminatory fashion. In </a:t>
            </a:r>
            <a:r>
              <a:rPr i="1"/>
              <a:t>Gaston County, N.C. v. United States</a:t>
            </a:r>
            <a:r>
              <a:rPr/>
              <a:t> (1969), the Court ruled that literacy tests were unacceptable in locales where schools had been segregated </a:t>
            </a:r>
            <a:r>
              <a:rPr i="1"/>
              <a:t>Oregon v. Mitchell </a:t>
            </a:r>
            <a:r>
              <a:rPr/>
              <a:t> (1970) Blacks, as well as Native Americans and other minorities, received unequal and inferior educations in many locales in and out of the South, and this bias in educational opportunities hindered their ability to pass literacy tests High rates of interstate migration, moreover, meant that literacy tests administered in states such as Arizona and New York could have the effect of disfranchising African Americans trained in segregated southern schools Residency Requirements The federal government’s first effort to remove yet another obstacle to enfranchisement: lengthy residency requirements Although some states had shortened their requirements, one year was still the norm The impact of these laws according to one estimate, they kept fifteen million people from voting in the 1964 elections With little fanfare or controversy, the 1970 VRA renewal prohibited the states from imposing more than </a:t>
            </a:r>
            <a:r>
              <a:rPr b="1"/>
              <a:t>a thirty-day residency requirement in presidential elections</a:t>
            </a:r>
            <a:r>
              <a:rPr/>
              <a:t> ; at the same time, it mandated that those who had </a:t>
            </a:r>
            <a:r>
              <a:rPr i="1"/>
              <a:t>relocated less than thirty days prior to an election could cast absentee ballots in their previous place of residence </a:t>
            </a:r>
            <a:r>
              <a:rPr/>
              <a:t> “If young men are to be drafted at eighteen years of age to fight for their Government they ought to be entitled to vote at eighteen years of age for the kind of government for which they are best satisfied to fight.” Senator Arthur Vandenberg Age to vote Since the nation’s founding, a voting age of twenty-one—a carryover from colonial and English precedents—had been a remarkable constant in state laws governing the franchise Polling data indicated that most Americans favored a reduction in the voting age (support rose dramatically between 1939 and 1952) Vietnam War The unpopularity of the Vietnam war spawned a widespread draft resistance movement, mass protests by college students, and an alarming radicalization of the young In the political climate of the mid&gt;- and late 1960s, the issue of eighteen-, nineteen-, and twenty-year-olds voting acquired an unprecedented urgency Their lack of enfranchisement served, rhetorically at least, to </a:t>
            </a:r>
            <a:r>
              <a:rPr b="1"/>
              <a:t>underscore the absence of democratic support for the war </a:t>
            </a:r>
            <a:r>
              <a:rPr/>
              <a:t> and to legitimize resistance to the draft Slipping in the change The </a:t>
            </a:r>
            <a:r>
              <a:rPr i="1"/>
              <a:t>New York Times </a:t>
            </a:r>
            <a:r>
              <a:rPr/>
              <a:t> endorsed an age reduction on the grounds that “ </a:t>
            </a:r>
            <a:r>
              <a:rPr i="1"/>
              <a:t>young people . . . are far better prepared educationally for the voting privilege than the bulk of the nation’s voters have been through much of its history</a:t>
            </a:r>
            <a:r>
              <a:rPr/>
              <a:t> ” In the spring of 1970, with little advance notice, legislators added a proposal for reducing the voting age, in all elections, to the amendments being prepared to the Voting Rights Act Two-tiered rules In </a:t>
            </a:r>
            <a:r>
              <a:rPr i="1"/>
              <a:t>Oregon v. Mitchell</a:t>
            </a:r>
            <a:r>
              <a:rPr/>
              <a:t> , the court ruled that Congress could legislate the age for federal elections, but not state elections The prospect of a two-tiered age limit was an administrative and logistical nightmare for state election officials Faced with this crisis, Congress moved expeditiously to rectify the mess that it had helped to create Amendment XXVI Senator Jennings Randolph introduced a proposal for a constitutional amendment that barred the United States or any state from denying or abridging the right to vote of any citizen aged eighteen or over on account of age In March 1971, the Senate, with no dissenting votes, approved the amendment Within a few weeks, the House had done the same, with negative votes cast by only nineteen members, mostly conservative Republicans or southern Democrats State legislatures then rushed to ratify the amendment By the end of June, thirty-eight states had done so, and the Twenty-sixth Amendment was law </a:t>
            </a:r>
            <a:r>
              <a:rPr b="1"/>
              <a:t>The ratification process was by far the most rapid in the history of the republic </a:t>
            </a:r>
            <a:r>
              <a:rPr/>
              <a:t> National Franchise What occurred in the course of a decade was not only the re-enfranchisement of African Americans but the abolition of nearly all remaining limits on the right to vote The total number of new voters added to the electorate cannot be counted with precision, but the figure was surely in excess of twenty million </a:t>
            </a:r>
            <a:r>
              <a:rPr b="1"/>
              <a:t>The Voting Rights Acts, coupled with a succession of Supreme Court decisions, effectively brought to a close the era of state control over suffrage</a:t>
            </a:r>
            <a:r>
              <a:rPr/>
              <a:t> National voting rights The political leaders of the 1960s found themselves thinking through the issue of voting rights in a manner unparalleled since Reconstruction If the polity was going to be democratized, it would require action by the national government, in the name of the nation’s publicly professed values Equal Protection Court’s discovery of the </a:t>
            </a:r>
            <a:r>
              <a:rPr b="1"/>
              <a:t>applicability of the equal protection clause </a:t>
            </a:r>
            <a:r>
              <a:rPr/>
              <a:t> to voting rights represented the Court’s own embrace of the internal logic of suffrage reform If discriminating against Blacks was wrong—and it was clearly proscribed by the Fifteenth Amendment—so too was discriminating against the </a:t>
            </a:r>
            <a:r>
              <a:rPr i="1"/>
              <a:t>very poor</a:t>
            </a:r>
            <a:r>
              <a:rPr/>
              <a:t> , the </a:t>
            </a:r>
            <a:r>
              <a:rPr i="1"/>
              <a:t>propertyless</a:t>
            </a:r>
            <a:r>
              <a:rPr/>
              <a:t> , the </a:t>
            </a:r>
            <a:r>
              <a:rPr i="1"/>
              <a:t>mobile</a:t>
            </a:r>
            <a:r>
              <a:rPr/>
              <a:t> , and the </a:t>
            </a:r>
            <a:r>
              <a:rPr i="1"/>
              <a:t>Spanish-speaking </a:t>
            </a:r>
            <a:r>
              <a:rPr/>
              <a:t> The Court’s use of the equal protection clause was a means of extending the ban on racially-grounded disenfranchisement stated explicitly in the Fifteenth Amendment to </a:t>
            </a:r>
            <a:r>
              <a:rPr i="1"/>
              <a:t>other forms of discriminatory disfranchisement</a:t>
            </a:r>
            <a:r>
              <a:rPr/>
              <a:t> not expressly mentioned in the Constitution DC voting rights Residents of the capital remained unsuccessful in their attempts to gain voting representation in Congress </a:t>
            </a:r>
            <a:r>
              <a:rPr b="1"/>
              <a:t>They had been granted electoral votes in presidential elections in 1961, thanks to the Twenty-third Amendment to the Constitution </a:t>
            </a:r>
            <a:r>
              <a:rPr/>
              <a:t> In 1978, a constitutional amendment was approved by Congress that would have granted Washington two senators as well as voting representatives in the House Conservatives around the nation (and particularly in the South) opposed the measure; when the seven-year window for ratification closed in 1985, the D.C. Voting Rights Amendment had been endorsed by only sixteen of the needed thirty-eight states </a:t>
            </a:r>
            <a:r>
              <a:rPr i="1"/>
              <a:t>What rights should residents of DC have in terms of voting &amp; representation?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Losing enthusiasm</a:t>
            </a:r>
          </a:p>
        </p:txBody>
      </p:sp>
      <p:sp>
        <p:nvSpPr>
          <p:cNvPr id="3" name="Content Placeholder 2"/>
          <p:cNvSpPr>
            <a:spLocks noGrp="1"/>
          </p:cNvSpPr>
          <p:nvPr>
            <p:ph idx="1"/>
          </p:nvPr>
        </p:nvSpPr>
        <p:spPr/>
        <p:txBody>
          <a:bodyPr/>
          <a:lstStyle/>
          <a:p>
            <a:pPr lvl="0"/>
            <a:r>
              <a:rPr/>
              <a:t>By the mid-1870s, many northern Republicans, including President Grant, had lost their enthusiasm for policing the South</a:t>
            </a:r>
          </a:p>
          <a:p>
            <a:pPr lvl="0"/>
            <a:r>
              <a:rPr/>
              <a:t>Preoccupied with an economic depression and labor conflict in the North, they wearily drifted toward a “ </a:t>
            </a:r>
            <a:r>
              <a:rPr i="1"/>
              <a:t>let alone policy</a:t>
            </a:r>
            <a:r>
              <a:rPr/>
              <a:t> .”</a:t>
            </a:r>
          </a:p>
          <a:p>
            <a:pPr lvl="0"/>
            <a:r>
              <a:rPr/>
              <a:t>In September 1875, one Republican newspaper referred to the Fourteenth and Fifteenth Amendments as “dead letters”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Southern Redeemers</a:t>
            </a:r>
          </a:p>
        </p:txBody>
      </p:sp>
      <p:sp>
        <p:nvSpPr>
          <p:cNvPr id="3" name="Content Placeholder 2"/>
          <p:cNvSpPr>
            <a:spLocks noGrp="1"/>
          </p:cNvSpPr>
          <p:nvPr>
            <p:ph idx="1"/>
          </p:nvPr>
        </p:nvSpPr>
        <p:spPr/>
        <p:txBody>
          <a:bodyPr/>
          <a:lstStyle/>
          <a:p>
            <a:pPr lvl="0"/>
            <a:r>
              <a:rPr/>
              <a:t>The Redeemers who were gaining power throughout the South in the 1870s had goals that were at once </a:t>
            </a:r>
            <a:r>
              <a:rPr i="1"/>
              <a:t>political</a:t>
            </a:r>
            <a:r>
              <a:rPr/>
              <a:t>, </a:t>
            </a:r>
            <a:r>
              <a:rPr i="1"/>
              <a:t>social</a:t>
            </a:r>
            <a:r>
              <a:rPr/>
              <a:t>, and </a:t>
            </a:r>
            <a:r>
              <a:rPr i="1"/>
              <a:t>economic</a:t>
            </a:r>
          </a:p>
          <a:p>
            <a:pPr lvl="0"/>
            <a:r>
              <a:rPr/>
              <a:t>Most immediately they sought to drive the Republicans from power and elect Democrats, an objective hard to attain in a fully enfranchised South.</a:t>
            </a:r>
          </a:p>
          <a:p>
            <a:pPr lvl="1"/>
            <a:r>
              <a:rPr/>
              <a:t>Limiting Black voting therefore was a means to a end.</a:t>
            </a:r>
          </a:p>
          <a:p>
            <a:pPr lvl="0"/>
            <a:r>
              <a:rPr/>
              <a:t>Keeping freedmen from the polls was also a means of rebuffing broader claims to equality, a way of returning Blacks to “ </a:t>
            </a:r>
            <a:r>
              <a:rPr i="1"/>
              <a:t>their place</a:t>
            </a:r>
            <a:r>
              <a:rPr/>
              <a:t> ,” of making clear that, whatever the Fourteenth Amendment said, </a:t>
            </a:r>
            <a:r>
              <a:rPr b="1"/>
              <a:t>Blacks did not enjoy full citizenship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Rising Redeemers</a:t>
            </a:r>
          </a:p>
        </p:txBody>
      </p:sp>
      <p:sp>
        <p:nvSpPr>
          <p:cNvPr id="3" name="Content Placeholder 2"/>
          <p:cNvSpPr>
            <a:spLocks noGrp="1"/>
          </p:cNvSpPr>
          <p:nvPr>
            <p:ph idx="1"/>
          </p:nvPr>
        </p:nvSpPr>
        <p:spPr/>
        <p:txBody>
          <a:bodyPr/>
          <a:lstStyle/>
          <a:p>
            <a:pPr lvl="0"/>
            <a:r>
              <a:rPr/>
              <a:t>The pace of Redemption was quickened by the presidential election of 1876 and the subsequent removal of the last federal troops from the South.</a:t>
            </a:r>
          </a:p>
          <a:p>
            <a:pPr lvl="0"/>
            <a:r>
              <a:rPr/>
              <a:t>In 1878, Democrats won control of both houses of Congress for the first time in twenty years</a:t>
            </a:r>
          </a:p>
          <a:p>
            <a:pPr lvl="0"/>
            <a:r>
              <a:rPr/>
              <a:t>The Redeemers, who controlled most state legislatures, continued to try to shrink the Black (and opposition white) electorate through gerrymandering, registration systems, complicated ballot configurations, and the secret ballot (which served as a de facto literacy test)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Shifting partisan winds</a:t>
            </a:r>
          </a:p>
        </p:txBody>
      </p:sp>
      <p:sp>
        <p:nvSpPr>
          <p:cNvPr id="3" name="Content Placeholder 2"/>
          <p:cNvSpPr>
            <a:spLocks noGrp="1"/>
          </p:cNvSpPr>
          <p:nvPr>
            <p:ph idx="1"/>
          </p:nvPr>
        </p:nvSpPr>
        <p:spPr/>
        <p:txBody>
          <a:bodyPr/>
          <a:lstStyle/>
          <a:p>
            <a:pPr lvl="0"/>
            <a:r>
              <a:rPr/>
              <a:t>National elections were extremely close and fiercely contested in the late 1870s and 1880s</a:t>
            </a:r>
          </a:p>
          <a:p>
            <a:pPr lvl="1"/>
            <a:r>
              <a:rPr/>
              <a:t>congressional majorities were unstable</a:t>
            </a:r>
          </a:p>
          <a:p>
            <a:pPr lvl="1"/>
            <a:r>
              <a:rPr/>
              <a:t>in 1884 Grover Cleveland became the first Democratic president since before the Civil War</a:t>
            </a:r>
          </a:p>
          <a:p>
            <a:pPr lvl="0"/>
            <a:r>
              <a:rPr/>
              <a:t>In the eyes of many Republicans, the Democrats’ success, their ability to wield national power, was illegitimate, dependent on wholesale violations of the Fifteenth Amendment in the South</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Illegitimate power</a:t>
            </a:r>
          </a:p>
        </p:txBody>
      </p:sp>
      <p:sp>
        <p:nvSpPr>
          <p:cNvPr id="3" name="Content Placeholder 2"/>
          <p:cNvSpPr>
            <a:spLocks noGrp="1"/>
          </p:cNvSpPr>
          <p:nvPr>
            <p:ph idx="1"/>
          </p:nvPr>
        </p:nvSpPr>
        <p:spPr/>
        <p:txBody>
          <a:bodyPr/>
          <a:lstStyle/>
          <a:p>
            <a:pPr lvl="0"/>
            <a:r>
              <a:rPr/>
              <a:t>In its 1888 platform, the Republicans charged “ </a:t>
            </a:r>
            <a:r>
              <a:rPr i="1"/>
              <a:t>that the present Administration and the Democratic majority owe their existence to the suppression of the ballot by a criminal nullification of the Constitution and laws of the United States.</a:t>
            </a:r>
            <a:r>
              <a:rPr/>
              <a:t> ”</a:t>
            </a:r>
          </a:p>
          <a:p>
            <a:pPr lvl="0"/>
            <a:r>
              <a:rPr/>
              <a:t>After they were victorious in that year’s elections, the Republicans had a chance to do something about it: they had won the presidency and control of both houses of Congress</a:t>
            </a:r>
          </a:p>
          <a:p>
            <a:pPr lvl="1"/>
            <a:r>
              <a:rPr/>
              <a:t>They proposed the </a:t>
            </a:r>
            <a:r>
              <a:rPr i="1"/>
              <a:t>Federal Elections Bill</a:t>
            </a:r>
          </a:p>
          <a:p>
            <a:pPr lvl="1"/>
            <a:r>
              <a:rPr/>
              <a:t>a small number of petitions to federal circuit courts could lead to the appointment of federal supervisors were entrusted with:</a:t>
            </a:r>
          </a:p>
          <a:p>
            <a:pPr lvl="2"/>
            <a:r>
              <a:rPr/>
              <a:t>attending elections, inspecting registration lists, verifying information given by doubtful voters, administering oaths to challenged voters, preventing illegal immigrants from voting, and certifying the count</a:t>
            </a:r>
          </a:p>
          <a:p>
            <a:pPr lvl="1"/>
            <a:r>
              <a:rPr/>
              <a:t>the bill gave federal officials and courts the power to overturn election results that had been declared and certified by state officials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Right to Vote - Part II and III</dc:title>
  <dc:creator>Prof. Jonathan Cervas</dc:creator>
  <cp:keywords/>
  <dcterms:created xsi:type="dcterms:W3CDTF">2023-02-07T03:24:43Z</dcterms:created>
  <dcterms:modified xsi:type="dcterms:W3CDTF">2023-02-07T03:24:43Z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option">
    <vt:lpwstr>aspectratio=169</vt:lpwstr>
  </property>
  <property fmtid="{D5CDD505-2E9C-101B-9397-08002B2CF9AE}" pid="3" name="date">
    <vt:lpwstr>Updated: February 06, 2023</vt:lpwstr>
  </property>
  <property fmtid="{D5CDD505-2E9C-101B-9397-08002B2CF9AE}" pid="4" name="header-includes">
    <vt:lpwstr/>
  </property>
  <property fmtid="{D5CDD505-2E9C-101B-9397-08002B2CF9AE}" pid="5" name="output">
    <vt:lpwstr/>
  </property>
</Properties>
</file>