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1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0" y="5487615"/>
            <a:ext cx="4104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Ambulatory Care Facility  -  Remote patient monitoring platform based on </a:t>
            </a:r>
            <a:r>
              <a:rPr kumimoji="0" lang="en-US" altLang="ko-KR" sz="12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kumimoji="0" lang="en-US" altLang="ko-KR" sz="12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and X3D 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283968" y="4911551"/>
            <a:ext cx="43924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Health Monitor</a:t>
            </a:r>
          </a:p>
        </p:txBody>
      </p:sp>
      <p:pic>
        <p:nvPicPr>
          <p:cNvPr id="8" name="Picture 2" descr="http://home.iscte-iul.pt/~rhcl/LogoISCTE-IUL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1181" y="332656"/>
            <a:ext cx="5101727" cy="1148317"/>
          </a:xfrm>
          <a:prstGeom prst="rect">
            <a:avLst/>
          </a:prstGeom>
          <a:noFill/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78114" y="1500173"/>
            <a:ext cx="45094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sha" pitchFamily="34" charset="-79"/>
                <a:ea typeface="Times New Roman" pitchFamily="18" charset="0"/>
                <a:cs typeface="Gisha" pitchFamily="34" charset="-79"/>
              </a:rPr>
              <a:t>Mestrado em Engenharia de Telecomunica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/>
                <a:ea typeface="Times New Roman" pitchFamily="18" charset="0"/>
                <a:cs typeface="Gisha" pitchFamily="34" charset="-79"/>
              </a:rPr>
              <a:t>ç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sha" pitchFamily="34" charset="-79"/>
                <a:ea typeface="Times New Roman" pitchFamily="18" charset="0"/>
                <a:cs typeface="Gisha" pitchFamily="34" charset="-79"/>
              </a:rPr>
              <a:t>ões e Inform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/>
                <a:ea typeface="Times New Roman" pitchFamily="18" charset="0"/>
                <a:cs typeface="Gisha" pitchFamily="34" charset="-79"/>
              </a:rPr>
              <a:t>á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sha" pitchFamily="34" charset="-79"/>
                <a:ea typeface="Times New Roman" pitchFamily="18" charset="0"/>
                <a:cs typeface="Gisha" pitchFamily="34" charset="-79"/>
              </a:rPr>
              <a:t>tica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9632" y="176282"/>
            <a:ext cx="788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Conclusão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475656" y="1352957"/>
            <a:ext cx="712879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 smtClean="0"/>
              <a:t>A </a:t>
            </a:r>
            <a:r>
              <a:rPr lang="pt-PT" sz="1600" dirty="0"/>
              <a:t>motivação para este projeto </a:t>
            </a:r>
            <a:r>
              <a:rPr lang="pt-PT" sz="1600" dirty="0" smtClean="0"/>
              <a:t>foi </a:t>
            </a:r>
            <a:r>
              <a:rPr lang="pt-PT" sz="1600" dirty="0"/>
              <a:t>a expectativa de explorar o quão </a:t>
            </a:r>
            <a:r>
              <a:rPr lang="pt-PT" sz="1600" dirty="0" smtClean="0"/>
              <a:t>        abrangente </a:t>
            </a:r>
            <a:r>
              <a:rPr lang="pt-PT" sz="1600" dirty="0"/>
              <a:t>podem ser as aplicações em sistemas embebidos – ambientes que geralmente impõem restrições quanto à disponibilidade de </a:t>
            </a:r>
            <a:r>
              <a:rPr lang="pt-PT" sz="1600" dirty="0" smtClean="0"/>
              <a:t>recursos  </a:t>
            </a:r>
            <a:r>
              <a:rPr lang="pt-PT" sz="1600" dirty="0"/>
              <a:t>computacionais – quando estão na base de um sistema muito maior e de notável utilidade cotidiana, quer seja no âmbito da exploração </a:t>
            </a:r>
            <a:r>
              <a:rPr lang="pt-PT" sz="1600" dirty="0" smtClean="0"/>
              <a:t> comercial</a:t>
            </a:r>
            <a:r>
              <a:rPr lang="pt-PT" sz="1600" dirty="0"/>
              <a:t>, quer seja no desenvolvimento de soluções para </a:t>
            </a:r>
            <a:r>
              <a:rPr lang="pt-PT" sz="1600" dirty="0" smtClean="0"/>
              <a:t>consumo próprio           utilizando </a:t>
            </a:r>
            <a:r>
              <a:rPr lang="pt-PT" sz="1600" dirty="0"/>
              <a:t>tecnologias </a:t>
            </a:r>
            <a:r>
              <a:rPr lang="pt-PT" sz="1600" dirty="0" err="1"/>
              <a:t>opensource</a:t>
            </a:r>
            <a:r>
              <a:rPr lang="pt-PT" sz="16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pt-PT" sz="1600" dirty="0"/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Avaliamos que os recursos disponibilizado pelo X3D complementam e em última análise enriquecem as aplicações feitas para o mundo físico, como se demonstrou neste trabalho.</a:t>
            </a:r>
            <a:endParaRPr lang="pt-PT" sz="1600" dirty="0"/>
          </a:p>
          <a:p>
            <a:pPr algn="just">
              <a:lnSpc>
                <a:spcPct val="150000"/>
              </a:lnSpc>
            </a:pPr>
            <a:endParaRPr lang="pt-PT" sz="1600" dirty="0" smtClean="0"/>
          </a:p>
        </p:txBody>
      </p:sp>
    </p:spTree>
    <p:extLst>
      <p:ext uri="{BB962C8B-B14F-4D97-AF65-F5344CB8AC3E}">
        <p14:creationId xmlns:p14="http://schemas.microsoft.com/office/powerpoint/2010/main" val="19145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59832" y="2852936"/>
            <a:ext cx="3312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59632" y="176282"/>
            <a:ext cx="788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Apresentação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/>
          </p:cNvSpPr>
          <p:nvPr/>
        </p:nvSpPr>
        <p:spPr>
          <a:xfrm>
            <a:off x="1331640" y="1484784"/>
            <a:ext cx="756084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190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Mestrado em Engenharia de Telecomunicações e Informática 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190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METI- ISCTE - IUL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Disciplina: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Computação</a:t>
            </a:r>
            <a:r>
              <a:rPr kumimoji="0" lang="pt-P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Gráfica</a:t>
            </a:r>
            <a:endParaRPr kumimoji="0" lang="pt-PT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Trabalho realizado por:</a:t>
            </a:r>
          </a:p>
          <a:p>
            <a:pPr marL="742950" lvl="1" indent="-285750">
              <a:spcBef>
                <a:spcPct val="20000"/>
              </a:spcBef>
            </a:pPr>
            <a:r>
              <a:rPr lang="pt-PT" sz="1600" dirty="0" smtClean="0"/>
              <a:t>João Guiomar</a:t>
            </a: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Nº 50508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Júlio Ribeiro						Nº 63828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1600" dirty="0" smtClean="0"/>
              <a:t>Rui Pereira						Nº 63421</a:t>
            </a:r>
            <a:endParaRPr kumimoji="0" lang="pt-PT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Docente: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Pedro Santana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59632" y="176282"/>
            <a:ext cx="788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Objetivo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do </a:t>
            </a:r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trabalho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03648" y="1484784"/>
            <a:ext cx="74168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7013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objetivo deste trabalho foi o de conceber um sistema para a monitoria de sinais 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vitais de pessoas 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atrav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 da Internet, em um ambiente virtualizado atrav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 de recursos gr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ficos baseado no standard X3D e de uma aplica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m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vel desenvolvida em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Android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pt-P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618480" cy="1997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59632" y="176282"/>
            <a:ext cx="788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 </a:t>
            </a:r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desafio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03648" y="1750164"/>
            <a:ext cx="741682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701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desafio se põe a partir do desenvolvimento de uma plataforma de sistemas embebidos, baseada em placas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Arduino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transceivers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XBee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e a integra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desta com uma plataforma web desenvolvida com recurso a linguagens de programa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mais alto n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vel (PHP,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JavaScript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Android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 X3D) por forma a demonstrar, de forma articulada e igualmente desafiante, a aplica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conceitos em 3 disciplinas do curso de Mestrado em Engenharia de Telecomunica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e Inform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tica: Sistemas Embebidos, Desenvolvimento de Aplica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M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veis</a:t>
            </a:r>
            <a:r>
              <a:rPr kumimoji="0" lang="pt-PT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P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Computa</a:t>
            </a:r>
            <a:r>
              <a:rPr kumimoji="0" lang="pt-P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P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Gr</a:t>
            </a:r>
            <a:r>
              <a:rPr kumimoji="0" lang="pt-P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P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fica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t-P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9632" y="176282"/>
            <a:ext cx="788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Arquitetura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do </a:t>
            </a:r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sistema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6408712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331640" y="1268760"/>
            <a:ext cx="781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representação em alto-nível da arquitetura do sistema pode ser assim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representada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9632" y="176282"/>
            <a:ext cx="788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Ambulatório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virtual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1052736"/>
            <a:ext cx="7632848" cy="20882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Foi desenvolvido um interface gráfico que representa o interior de um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ambulatório num hospital, composto por quartos destinado a pacientes em 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observação          médica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O modelo é baseado numa planta real do serviço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ambulatório e a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interação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 os quartos e camas apresenta informação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relativa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aos pacientes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batimentos cardíacos por minuto e temperatura do paciente).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3717032"/>
            <a:ext cx="1979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i="1" dirty="0" smtClean="0"/>
              <a:t>Fig1</a:t>
            </a:r>
            <a:r>
              <a:rPr lang="pt-PT" sz="1200" i="1" dirty="0" smtClean="0"/>
              <a:t>. Detalhe do interior de um dos quartos, com camas e um </a:t>
            </a:r>
            <a:r>
              <a:rPr lang="pt-PT" sz="1200" i="1" dirty="0" err="1" smtClean="0"/>
              <a:t>dashboard</a:t>
            </a:r>
            <a:r>
              <a:rPr lang="pt-PT" sz="1200" i="1" dirty="0" smtClean="0"/>
              <a:t>  onde são apresentados  dados recolhidos a partir de uma rede de sensores sem fios (WSN) baseada em microcontroladores  ATmega328 (</a:t>
            </a:r>
            <a:r>
              <a:rPr lang="pt-PT" sz="1200" i="1" dirty="0" err="1" smtClean="0"/>
              <a:t>Arduino</a:t>
            </a:r>
            <a:r>
              <a:rPr lang="pt-PT" sz="1200" i="1" dirty="0" smtClean="0"/>
              <a:t>) e      </a:t>
            </a:r>
            <a:r>
              <a:rPr lang="pt-PT" sz="1200" i="1" dirty="0" err="1" smtClean="0"/>
              <a:t>transceivers</a:t>
            </a:r>
            <a:r>
              <a:rPr lang="pt-PT" sz="1200" i="1" dirty="0" smtClean="0"/>
              <a:t> </a:t>
            </a:r>
            <a:r>
              <a:rPr lang="pt-PT" sz="1200" i="1" dirty="0" err="1" smtClean="0"/>
              <a:t>Xbee</a:t>
            </a:r>
            <a:r>
              <a:rPr lang="pt-PT" sz="1200" i="1" dirty="0" smtClean="0"/>
              <a:t>.</a:t>
            </a:r>
            <a:endParaRPr lang="pt-PT" sz="1200" i="1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72" y="3429000"/>
            <a:ext cx="5400040" cy="29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9632" y="176282"/>
            <a:ext cx="788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Ambulatório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virtual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124745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Módulo </a:t>
            </a:r>
            <a:r>
              <a:rPr lang="pt-PT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pt-P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P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Trata-se do módulo principal. Este módulo apresenta a estrutura final do modelo 3D (fig2) e é onde se encontra a principal lógica que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permite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interação com o modelo enquanto um interface (</a:t>
            </a:r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3). 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lógica necessária implementada foi desenvolvida diretamente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usando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essencialmente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as entidades X3D </a:t>
            </a:r>
            <a:r>
              <a:rPr lang="pt-PT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BooleanFilter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TimeTrigger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3802401"/>
            <a:ext cx="3600400" cy="2434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547664" y="6351711"/>
            <a:ext cx="197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i="1" dirty="0" smtClean="0"/>
              <a:t>Fig2</a:t>
            </a:r>
            <a:r>
              <a:rPr lang="pt-PT" sz="1200" i="1" dirty="0" smtClean="0"/>
              <a:t>. Exterior do serviço ambulatório</a:t>
            </a:r>
            <a:endParaRPr lang="pt-PT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639633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i="1" dirty="0" smtClean="0"/>
              <a:t>Fig3</a:t>
            </a:r>
            <a:r>
              <a:rPr lang="pt-PT" sz="1200" i="1" dirty="0" smtClean="0"/>
              <a:t>. Interior do serviço ambulatório (“</a:t>
            </a:r>
            <a:r>
              <a:rPr lang="pt-PT" sz="1200" i="1" dirty="0" err="1" smtClean="0"/>
              <a:t>God</a:t>
            </a:r>
            <a:r>
              <a:rPr lang="pt-PT" sz="1200" i="1" dirty="0" smtClean="0"/>
              <a:t> </a:t>
            </a:r>
            <a:r>
              <a:rPr lang="pt-PT" sz="1200" i="1" dirty="0" err="1" smtClean="0"/>
              <a:t>Viewpoint</a:t>
            </a:r>
            <a:r>
              <a:rPr lang="pt-PT" sz="1200" i="1" dirty="0" smtClean="0"/>
              <a:t>”)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26669"/>
          <a:stretch>
            <a:fillRect/>
          </a:stretch>
        </p:blipFill>
        <p:spPr>
          <a:xfrm>
            <a:off x="5292080" y="3802401"/>
            <a:ext cx="3744416" cy="2506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9632" y="176282"/>
            <a:ext cx="788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Ambulatório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virtual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1268760"/>
            <a:ext cx="781236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informações recolhidas são apresentadas num </a:t>
            </a:r>
            <a:r>
              <a:rPr lang="pt-PT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criado para o efeito e que reporta a informação específica de cada paciente.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/>
          <a:srcRect l="22335" t="29434" r="22224" b="23678"/>
          <a:stretch/>
        </p:blipFill>
        <p:spPr>
          <a:xfrm>
            <a:off x="1403648" y="2060849"/>
            <a:ext cx="3600400" cy="1622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1640" y="1043444"/>
            <a:ext cx="137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Dashboard</a:t>
            </a:r>
            <a:endParaRPr lang="pt-PT" b="1" dirty="0" smtClean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475656" y="3717032"/>
            <a:ext cx="6984776" cy="314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b="1" dirty="0" smtClean="0"/>
              <a:t>Módulo </a:t>
            </a:r>
            <a:r>
              <a:rPr lang="pt-PT" sz="1600" b="1" dirty="0" err="1" smtClean="0"/>
              <a:t>json-decode</a:t>
            </a:r>
            <a:r>
              <a:rPr kumimoji="0" lang="pt-PT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Neste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</a:t>
            </a:r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encontram-se os métodos que permitem obter a informação relacionada com cada paciente (</a:t>
            </a:r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getHealthSync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 Estes métodos são usados no módulo </a:t>
            </a:r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050" dirty="0" smtClean="0"/>
              <a:t>&lt;Script DEF='</a:t>
            </a:r>
            <a:r>
              <a:rPr lang="pt-PT" sz="1050" dirty="0" err="1" smtClean="0"/>
              <a:t>BedN</a:t>
            </a:r>
            <a:r>
              <a:rPr lang="pt-PT" sz="1050" dirty="0" smtClean="0"/>
              <a:t>' </a:t>
            </a:r>
            <a:r>
              <a:rPr lang="pt-PT" sz="1050" dirty="0" err="1" smtClean="0"/>
              <a:t>url</a:t>
            </a:r>
            <a:r>
              <a:rPr lang="pt-PT" sz="1050" dirty="0" smtClean="0"/>
              <a:t>='"</a:t>
            </a:r>
            <a:r>
              <a:rPr lang="pt-PT" sz="1050" dirty="0" err="1" smtClean="0"/>
              <a:t>json-decode.js</a:t>
            </a:r>
            <a:r>
              <a:rPr lang="pt-PT" sz="1050" dirty="0" smtClean="0"/>
              <a:t>"'&gt;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050" dirty="0" smtClean="0"/>
              <a:t>                </a:t>
            </a:r>
            <a:r>
              <a:rPr lang="en-US" sz="1050" dirty="0" smtClean="0"/>
              <a:t>&lt;field name='</a:t>
            </a:r>
            <a:r>
              <a:rPr lang="en-US" sz="1050" dirty="0" err="1" smtClean="0"/>
              <a:t>bedNumber</a:t>
            </a:r>
            <a:r>
              <a:rPr lang="en-US" sz="1050" dirty="0" smtClean="0"/>
              <a:t>' type='</a:t>
            </a:r>
            <a:r>
              <a:rPr lang="en-US" sz="1050" dirty="0" err="1" smtClean="0"/>
              <a:t>SFString</a:t>
            </a:r>
            <a:r>
              <a:rPr lang="en-US" sz="1050" dirty="0" smtClean="0"/>
              <a:t>' </a:t>
            </a:r>
            <a:r>
              <a:rPr lang="en-US" sz="1050" dirty="0" err="1" smtClean="0"/>
              <a:t>accessType</a:t>
            </a:r>
            <a:r>
              <a:rPr lang="en-US" sz="1050" dirty="0" smtClean="0"/>
              <a:t>='</a:t>
            </a:r>
            <a:r>
              <a:rPr lang="en-US" sz="1050" dirty="0" err="1" smtClean="0"/>
              <a:t>initializeOnly</a:t>
            </a:r>
            <a:r>
              <a:rPr lang="en-US" sz="1050" dirty="0" smtClean="0"/>
              <a:t>' value='N'/&gt;</a:t>
            </a:r>
            <a:endParaRPr lang="pt-PT" sz="1050" dirty="0" smtClean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/>
              <a:t>                &lt;field name='</a:t>
            </a:r>
            <a:r>
              <a:rPr lang="en-US" sz="1050" dirty="0" err="1" smtClean="0"/>
              <a:t>getHealthSync</a:t>
            </a:r>
            <a:r>
              <a:rPr lang="en-US" sz="1050" dirty="0" smtClean="0"/>
              <a:t>' type='</a:t>
            </a:r>
            <a:r>
              <a:rPr lang="en-US" sz="1050" dirty="0" err="1" smtClean="0"/>
              <a:t>SFString</a:t>
            </a:r>
            <a:r>
              <a:rPr lang="en-US" sz="1050" dirty="0" smtClean="0"/>
              <a:t>' </a:t>
            </a:r>
            <a:r>
              <a:rPr lang="en-US" sz="1050" dirty="0" err="1" smtClean="0"/>
              <a:t>accessType</a:t>
            </a:r>
            <a:r>
              <a:rPr lang="en-US" sz="1050" dirty="0" smtClean="0"/>
              <a:t>='</a:t>
            </a:r>
            <a:r>
              <a:rPr lang="en-US" sz="1050" dirty="0" err="1" smtClean="0"/>
              <a:t>inputOnly</a:t>
            </a:r>
            <a:r>
              <a:rPr lang="en-US" sz="1050" dirty="0" smtClean="0"/>
              <a:t>'/&gt;</a:t>
            </a:r>
            <a:endParaRPr lang="pt-PT" sz="1050" dirty="0" smtClean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/>
              <a:t>                &lt;field name='</a:t>
            </a:r>
            <a:r>
              <a:rPr lang="en-US" sz="1050" dirty="0" err="1" smtClean="0"/>
              <a:t>bpm</a:t>
            </a:r>
            <a:r>
              <a:rPr lang="en-US" sz="1050" dirty="0" smtClean="0"/>
              <a:t>' type='</a:t>
            </a:r>
            <a:r>
              <a:rPr lang="en-US" sz="1050" dirty="0" err="1" smtClean="0"/>
              <a:t>SFString</a:t>
            </a:r>
            <a:r>
              <a:rPr lang="en-US" sz="1050" dirty="0" smtClean="0"/>
              <a:t>' </a:t>
            </a:r>
            <a:r>
              <a:rPr lang="en-US" sz="1050" dirty="0" err="1" smtClean="0"/>
              <a:t>accessType</a:t>
            </a:r>
            <a:r>
              <a:rPr lang="en-US" sz="1050" dirty="0" smtClean="0"/>
              <a:t>='</a:t>
            </a:r>
            <a:r>
              <a:rPr lang="en-US" sz="1050" dirty="0" err="1" smtClean="0"/>
              <a:t>outputOnly</a:t>
            </a:r>
            <a:r>
              <a:rPr lang="en-US" sz="1050" dirty="0" smtClean="0"/>
              <a:t>'/&gt;</a:t>
            </a:r>
            <a:endParaRPr lang="pt-PT" sz="1050" dirty="0" smtClean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/>
              <a:t>                &lt;field name='temp' type='</a:t>
            </a:r>
            <a:r>
              <a:rPr lang="en-US" sz="1050" dirty="0" err="1" smtClean="0"/>
              <a:t>SFString</a:t>
            </a:r>
            <a:r>
              <a:rPr lang="en-US" sz="1050" dirty="0" smtClean="0"/>
              <a:t>' </a:t>
            </a:r>
            <a:r>
              <a:rPr lang="en-US" sz="1050" dirty="0" err="1" smtClean="0"/>
              <a:t>accessType</a:t>
            </a:r>
            <a:r>
              <a:rPr lang="en-US" sz="1050" dirty="0" smtClean="0"/>
              <a:t>='</a:t>
            </a:r>
            <a:r>
              <a:rPr lang="en-US" sz="1050" dirty="0" err="1" smtClean="0"/>
              <a:t>outputOnly</a:t>
            </a:r>
            <a:r>
              <a:rPr lang="en-US" sz="1050" dirty="0" smtClean="0"/>
              <a:t>'/&gt;</a:t>
            </a:r>
            <a:endParaRPr lang="pt-PT" sz="1050" dirty="0" smtClean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/>
              <a:t>                 &lt;field name='name' type='</a:t>
            </a:r>
            <a:r>
              <a:rPr lang="en-US" sz="1050" dirty="0" err="1" smtClean="0"/>
              <a:t>SFString</a:t>
            </a:r>
            <a:r>
              <a:rPr lang="en-US" sz="1050" dirty="0" smtClean="0"/>
              <a:t>' </a:t>
            </a:r>
            <a:r>
              <a:rPr lang="en-US" sz="1050" dirty="0" err="1" smtClean="0"/>
              <a:t>accessType</a:t>
            </a:r>
            <a:r>
              <a:rPr lang="en-US" sz="1050" dirty="0" smtClean="0"/>
              <a:t>='</a:t>
            </a:r>
            <a:r>
              <a:rPr lang="en-US" sz="1050" dirty="0" err="1" smtClean="0"/>
              <a:t>outputOnly</a:t>
            </a:r>
            <a:r>
              <a:rPr lang="en-US" sz="1050" dirty="0" smtClean="0"/>
              <a:t>'/&gt;</a:t>
            </a:r>
            <a:endParaRPr lang="pt-PT" sz="1050" dirty="0" smtClean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/>
              <a:t>                &lt;field name='age' type='</a:t>
            </a:r>
            <a:r>
              <a:rPr lang="en-US" sz="1050" dirty="0" err="1" smtClean="0"/>
              <a:t>SFString</a:t>
            </a:r>
            <a:r>
              <a:rPr lang="en-US" sz="1050" dirty="0" smtClean="0"/>
              <a:t>' </a:t>
            </a:r>
            <a:r>
              <a:rPr lang="en-US" sz="1050" dirty="0" err="1" smtClean="0"/>
              <a:t>accessType</a:t>
            </a:r>
            <a:r>
              <a:rPr lang="en-US" sz="1050" dirty="0" smtClean="0"/>
              <a:t>='</a:t>
            </a:r>
            <a:r>
              <a:rPr lang="en-US" sz="1050" dirty="0" err="1" smtClean="0"/>
              <a:t>outputOnly</a:t>
            </a:r>
            <a:r>
              <a:rPr lang="en-US" sz="1050" dirty="0" smtClean="0"/>
              <a:t>'/&gt;</a:t>
            </a:r>
            <a:endParaRPr lang="pt-PT" sz="1050" dirty="0" smtClean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/>
              <a:t>                &lt;field name='alert' type='</a:t>
            </a:r>
            <a:r>
              <a:rPr lang="en-US" sz="1050" dirty="0" err="1" smtClean="0"/>
              <a:t>SFBool</a:t>
            </a:r>
            <a:r>
              <a:rPr lang="en-US" sz="1050" dirty="0" smtClean="0"/>
              <a:t>' </a:t>
            </a:r>
            <a:r>
              <a:rPr lang="en-US" sz="1050" dirty="0" err="1" smtClean="0"/>
              <a:t>accessType</a:t>
            </a:r>
            <a:r>
              <a:rPr lang="en-US" sz="1050" dirty="0" smtClean="0"/>
              <a:t>='</a:t>
            </a:r>
            <a:r>
              <a:rPr lang="en-US" sz="1050" dirty="0" err="1" smtClean="0"/>
              <a:t>outputOnly</a:t>
            </a:r>
            <a:r>
              <a:rPr lang="en-US" sz="1050" dirty="0" smtClean="0"/>
              <a:t>'/&gt;</a:t>
            </a:r>
            <a:endParaRPr lang="pt-PT" sz="1050" dirty="0" smtClean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050" dirty="0" smtClean="0"/>
              <a:t>&lt;/Script&gt;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2413337"/>
            <a:ext cx="3456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b="1" i="1" dirty="0" smtClean="0"/>
              <a:t>Fig4. </a:t>
            </a:r>
            <a:r>
              <a:rPr lang="pt-PT" sz="1200" i="1" dirty="0" smtClean="0"/>
              <a:t>Cada pedido escreve a informação sobre os utilizadores (nome, idade, batimentos por minuto e temperatura) e caso os valores         estejam acima ou abaixo de determinados     valores é acionado um alerta.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9632" y="176282"/>
            <a:ext cx="788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Ambulatório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virtual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5656" y="908720"/>
            <a:ext cx="367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Painel principal de “navegação”</a:t>
            </a: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475656" y="943001"/>
            <a:ext cx="7416824" cy="263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 dirty="0" smtClean="0"/>
              <a:t>O painel principal (Fig5), apresenta-se como uma legenda para o modelo 3D do serviço apresentando os números dos quartos bem como os números das camas e nome dos pacientes em cada quarto.</a:t>
            </a:r>
          </a:p>
          <a:p>
            <a:pPr>
              <a:lnSpc>
                <a:spcPct val="150000"/>
              </a:lnSpc>
            </a:pPr>
            <a:r>
              <a:rPr lang="pt-PT" sz="1600" dirty="0" smtClean="0"/>
              <a:t>Sobrepondo o cursor sobre o painel principal a cama respetiva no modelo </a:t>
            </a:r>
            <a:r>
              <a:rPr lang="pt-PT" sz="1600" dirty="0" smtClean="0"/>
              <a:t>  3D </a:t>
            </a:r>
            <a:r>
              <a:rPr lang="pt-PT" sz="1600" dirty="0" smtClean="0"/>
              <a:t>será iluminada indicado assim ao utilizador qual o número da cama bem como o nome do paciente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7664" y="6165304"/>
            <a:ext cx="3672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b="1" i="1" dirty="0" smtClean="0"/>
              <a:t>Fig5. </a:t>
            </a:r>
            <a:r>
              <a:rPr lang="pt-PT" sz="1200" i="1" dirty="0" smtClean="0"/>
              <a:t>Painel de controlo/navegação na estrutura de camas e quartos do ambulatório virtual.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l="36665" t="13070" r="36665" b="13070"/>
          <a:stretch>
            <a:fillRect/>
          </a:stretch>
        </p:blipFill>
        <p:spPr>
          <a:xfrm>
            <a:off x="1547664" y="3573016"/>
            <a:ext cx="2376264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 cstate="print"/>
          <a:srcRect l="26669"/>
          <a:stretch>
            <a:fillRect/>
          </a:stretch>
        </p:blipFill>
        <p:spPr>
          <a:xfrm>
            <a:off x="5148064" y="3356992"/>
            <a:ext cx="3744416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4283968" y="436510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780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Gisha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Julio Ribeiro</cp:lastModifiedBy>
  <cp:revision>31</cp:revision>
  <dcterms:created xsi:type="dcterms:W3CDTF">2014-02-22T02:13:23Z</dcterms:created>
  <dcterms:modified xsi:type="dcterms:W3CDTF">2014-06-11T17:58:47Z</dcterms:modified>
</cp:coreProperties>
</file>