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sldIdLst>
    <p:sldId id="256" r:id="rId2"/>
    <p:sldId id="263" r:id="rId3"/>
    <p:sldId id="265" r:id="rId4"/>
    <p:sldId id="266" r:id="rId5"/>
    <p:sldId id="267" r:id="rId6"/>
    <p:sldId id="268" r:id="rId7"/>
    <p:sldId id="269" r:id="rId8"/>
    <p:sldId id="258" r:id="rId9"/>
    <p:sldId id="259" r:id="rId10"/>
    <p:sldId id="270" r:id="rId11"/>
    <p:sldId id="271" r:id="rId12"/>
  </p:sldIdLst>
  <p:sldSz cx="9144000" cy="6858000" type="screen4x3"/>
  <p:notesSz cx="6797675" cy="9928225"/>
  <p:embeddedFontLst>
    <p:embeddedFont>
      <p:font typeface="맑은 고딕" panose="020B0503020000020004" pitchFamily="50" charset="-127"/>
      <p:regular r:id="rId14"/>
      <p:bold r:id="rId15"/>
    </p:embeddedFont>
    <p:embeddedFont>
      <p:font typeface="D2Coding" panose="020B0609020101020101" pitchFamily="49" charset="-127"/>
      <p:regular r:id="rId16"/>
      <p:bold r:id="rId17"/>
    </p:embeddedFont>
    <p:embeddedFont>
      <p:font typeface="나눔바른고딕" panose="020B0603020101020101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0408" autoAdjust="0"/>
  </p:normalViewPr>
  <p:slideViewPr>
    <p:cSldViewPr>
      <p:cViewPr varScale="1">
        <p:scale>
          <a:sx n="78" d="100"/>
          <a:sy n="78" d="100"/>
        </p:scale>
        <p:origin x="15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0B245-856B-43E8-9F83-CD52457D12BF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E734D-54A1-448E-85F5-67D7CA0D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2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E734D-54A1-448E-85F5-67D7CA0DEC8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587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E734D-54A1-448E-85F5-67D7CA0DEC8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43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82551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18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82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23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3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8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5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2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7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3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54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5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15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</a:t>
            </a:r>
            <a:r>
              <a:rPr lang="en-US" altLang="ko-KR" dirty="0"/>
              <a:t> </a:t>
            </a:r>
            <a:r>
              <a:rPr lang="ko-KR" altLang="en-US" dirty="0"/>
              <a:t>결과보고서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분반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타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학번 </a:t>
            </a:r>
            <a:r>
              <a:rPr lang="en-US" altLang="ko-KR" dirty="0">
                <a:solidFill>
                  <a:schemeClr val="tx1"/>
                </a:solidFill>
              </a:rPr>
              <a:t>: 20160428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ko-KR" altLang="en-US" dirty="0">
                <a:solidFill>
                  <a:schemeClr val="tx1"/>
                </a:solidFill>
              </a:rPr>
              <a:t>김동현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실험일 </a:t>
            </a:r>
            <a:r>
              <a:rPr lang="en-US" altLang="ko-KR" dirty="0">
                <a:solidFill>
                  <a:schemeClr val="tx1"/>
                </a:solidFill>
              </a:rPr>
              <a:t>: 4/7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2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주차</a:t>
            </a:r>
            <a:r>
              <a:rPr lang="en-US" altLang="ko-KR" dirty="0"/>
              <a:t> </a:t>
            </a:r>
            <a:r>
              <a:rPr lang="ko-KR" altLang="en-US" dirty="0"/>
              <a:t>예비보고서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분반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타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학번 </a:t>
            </a:r>
            <a:r>
              <a:rPr lang="en-US" altLang="ko-KR" dirty="0">
                <a:solidFill>
                  <a:schemeClr val="tx1"/>
                </a:solidFill>
              </a:rPr>
              <a:t>: 20160428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ko-KR" altLang="en-US" dirty="0">
                <a:solidFill>
                  <a:schemeClr val="tx1"/>
                </a:solidFill>
              </a:rPr>
              <a:t>김동현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실험일 </a:t>
            </a:r>
            <a:r>
              <a:rPr lang="en-US" altLang="ko-KR" dirty="0">
                <a:solidFill>
                  <a:schemeClr val="tx1"/>
                </a:solidFill>
              </a:rPr>
              <a:t>: 4/14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048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72306"/>
            <a:ext cx="8229600" cy="4713387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1800" b="1" dirty="0"/>
              <a:t>관련이론</a:t>
            </a:r>
            <a:endParaRPr lang="ko-KR" altLang="en-US" sz="1800" dirty="0"/>
          </a:p>
          <a:p>
            <a:pPr lvl="1" fontAlgn="base"/>
            <a:r>
              <a:rPr lang="en-US" altLang="ko-KR" sz="1600" dirty="0"/>
              <a:t>Encoder</a:t>
            </a:r>
            <a:r>
              <a:rPr lang="ko-KR" altLang="en-US" sz="1600" dirty="0"/>
              <a:t>는 </a:t>
            </a:r>
            <a:r>
              <a:rPr lang="en-US" altLang="ko-KR" sz="1600" dirty="0"/>
              <a:t>2^n</a:t>
            </a:r>
            <a:r>
              <a:rPr lang="ko-KR" altLang="en-US" sz="1600" dirty="0"/>
              <a:t>개의 신호를 받아 </a:t>
            </a:r>
            <a:r>
              <a:rPr lang="en-US" altLang="ko-KR" sz="1600" dirty="0"/>
              <a:t>n</a:t>
            </a:r>
            <a:r>
              <a:rPr lang="ko-KR" altLang="en-US" sz="1600" dirty="0"/>
              <a:t>개의 출력을 만드는 회로이다</a:t>
            </a:r>
            <a:r>
              <a:rPr lang="en-US" altLang="ko-KR" sz="1600" dirty="0"/>
              <a:t>.</a:t>
            </a:r>
          </a:p>
          <a:p>
            <a:pPr lvl="1" fontAlgn="base"/>
            <a:r>
              <a:rPr lang="en-US" altLang="ko-KR" sz="1600" dirty="0"/>
              <a:t>Decoder</a:t>
            </a:r>
            <a:r>
              <a:rPr lang="ko-KR" altLang="en-US" sz="1600" dirty="0"/>
              <a:t>는 </a:t>
            </a:r>
            <a:r>
              <a:rPr lang="en-US" altLang="ko-KR" sz="1600" dirty="0"/>
              <a:t>n</a:t>
            </a:r>
            <a:r>
              <a:rPr lang="ko-KR" altLang="en-US" sz="1600" dirty="0"/>
              <a:t>비트로 된 정보를 </a:t>
            </a:r>
            <a:r>
              <a:rPr lang="en-US" altLang="ko-KR" sz="1600" dirty="0"/>
              <a:t>2^n</a:t>
            </a:r>
            <a:r>
              <a:rPr lang="ko-KR" altLang="en-US" sz="1600" dirty="0"/>
              <a:t>개로 표현하는 회로이다</a:t>
            </a:r>
            <a:r>
              <a:rPr lang="en-US" altLang="ko-KR" sz="1600" dirty="0"/>
              <a:t>.</a:t>
            </a:r>
          </a:p>
          <a:p>
            <a:pPr lvl="1" fontAlgn="base"/>
            <a:r>
              <a:rPr lang="en-US" altLang="ko-KR" sz="1600" dirty="0"/>
              <a:t>7-segment</a:t>
            </a:r>
            <a:r>
              <a:rPr lang="ko-KR" altLang="en-US" sz="1600" dirty="0"/>
              <a:t>는 </a:t>
            </a:r>
            <a:r>
              <a:rPr lang="en-US" altLang="ko-KR" sz="1600" dirty="0"/>
              <a:t>7</a:t>
            </a:r>
            <a:r>
              <a:rPr lang="ko-KR" altLang="en-US" sz="1600" dirty="0"/>
              <a:t>개의 </a:t>
            </a:r>
            <a:r>
              <a:rPr lang="en-US" altLang="ko-KR" sz="1600" dirty="0"/>
              <a:t>led</a:t>
            </a:r>
            <a:r>
              <a:rPr lang="ko-KR" altLang="en-US" sz="1600" dirty="0"/>
              <a:t>를 이용하여 </a:t>
            </a:r>
            <a:r>
              <a:rPr lang="en-US" altLang="ko-KR" sz="1600" dirty="0"/>
              <a:t>0</a:t>
            </a:r>
            <a:r>
              <a:rPr lang="ko-KR" altLang="en-US" sz="1600" dirty="0"/>
              <a:t>부터 </a:t>
            </a:r>
            <a:r>
              <a:rPr lang="en-US" altLang="ko-KR" sz="1600" dirty="0"/>
              <a:t>9</a:t>
            </a:r>
            <a:r>
              <a:rPr lang="ko-KR" altLang="en-US" sz="1600" dirty="0"/>
              <a:t>까지 표현하는 장치이다</a:t>
            </a:r>
          </a:p>
          <a:p>
            <a:pPr marL="0" indent="0" fontAlgn="base">
              <a:buNone/>
            </a:pPr>
            <a:endParaRPr lang="en-US" altLang="ko-KR" sz="1800" b="1" dirty="0"/>
          </a:p>
          <a:p>
            <a:pPr fontAlgn="base"/>
            <a:endParaRPr lang="en-US" altLang="ko-KR" sz="1800" b="1" dirty="0"/>
          </a:p>
          <a:p>
            <a:pPr fontAlgn="base"/>
            <a:endParaRPr lang="en-US" altLang="ko-KR" sz="1800" b="1" dirty="0"/>
          </a:p>
          <a:p>
            <a:pPr fontAlgn="base"/>
            <a:endParaRPr lang="en-US" altLang="ko-KR" sz="1800" b="1" dirty="0"/>
          </a:p>
          <a:p>
            <a:pPr fontAlgn="base"/>
            <a:endParaRPr lang="en-US" altLang="ko-KR" sz="1800" b="1" dirty="0"/>
          </a:p>
          <a:p>
            <a:pPr fontAlgn="base"/>
            <a:r>
              <a:rPr lang="ko-KR" altLang="en-US" sz="1800" b="1" dirty="0"/>
              <a:t>실험과정</a:t>
            </a:r>
            <a:endParaRPr lang="ko-KR" altLang="en-US" sz="1800" dirty="0"/>
          </a:p>
          <a:p>
            <a:pPr lvl="1" fontAlgn="base"/>
            <a:r>
              <a:rPr lang="en-US" altLang="ko-KR" sz="1600" dirty="0"/>
              <a:t>4x2 encoder</a:t>
            </a:r>
            <a:r>
              <a:rPr lang="ko-KR" altLang="en-US" sz="1600" dirty="0"/>
              <a:t>를 구현하고 </a:t>
            </a:r>
            <a:r>
              <a:rPr lang="en-US" altLang="ko-KR" sz="1600" dirty="0" err="1"/>
              <a:t>ModelSim</a:t>
            </a:r>
            <a:r>
              <a:rPr lang="ko-KR" altLang="en-US" sz="1600" dirty="0"/>
              <a:t>과 보드를 이용하여 동작을 확인한다</a:t>
            </a:r>
            <a:r>
              <a:rPr lang="en-US" altLang="ko-KR" sz="1600" dirty="0"/>
              <a:t>.</a:t>
            </a:r>
          </a:p>
          <a:p>
            <a:pPr lvl="1" fontAlgn="base"/>
            <a:r>
              <a:rPr lang="en-US" altLang="ko-KR" sz="1600" dirty="0"/>
              <a:t>2x4 decoder</a:t>
            </a:r>
            <a:r>
              <a:rPr lang="ko-KR" altLang="en-US" sz="1600" dirty="0"/>
              <a:t>를 구현하고 </a:t>
            </a:r>
            <a:r>
              <a:rPr lang="en-US" altLang="ko-KR" sz="1600" dirty="0" err="1"/>
              <a:t>ModelSim</a:t>
            </a:r>
            <a:r>
              <a:rPr lang="ko-KR" altLang="en-US" sz="1600" dirty="0"/>
              <a:t>과 보드를 이용하여 동작을 확인한다</a:t>
            </a:r>
            <a:r>
              <a:rPr lang="en-US" altLang="ko-KR" sz="1600" dirty="0"/>
              <a:t>.</a:t>
            </a:r>
          </a:p>
          <a:p>
            <a:pPr lvl="1" fontAlgn="base"/>
            <a:r>
              <a:rPr lang="en-US" altLang="ko-KR" sz="1600" dirty="0"/>
              <a:t>7-seg</a:t>
            </a:r>
            <a:r>
              <a:rPr lang="ko-KR" altLang="en-US" sz="1600" dirty="0"/>
              <a:t>회로를 구현하고 </a:t>
            </a:r>
            <a:r>
              <a:rPr lang="en-US" altLang="ko-KR" sz="1600" dirty="0" err="1"/>
              <a:t>ModelSim</a:t>
            </a:r>
            <a:r>
              <a:rPr lang="ko-KR" altLang="en-US" sz="1600" dirty="0"/>
              <a:t>과 보드를 이용하여 동작을 확인한다</a:t>
            </a:r>
            <a:r>
              <a:rPr lang="en-US" altLang="ko-KR" sz="1600" dirty="0"/>
              <a:t>.</a:t>
            </a:r>
          </a:p>
          <a:p>
            <a:pPr lvl="1" fontAlgn="base"/>
            <a:endParaRPr lang="en-US" altLang="ko-KR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240" y="2900065"/>
            <a:ext cx="4170872" cy="9650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624" y="3960984"/>
            <a:ext cx="4233488" cy="105730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65" y="2790550"/>
            <a:ext cx="2540181" cy="234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5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752919"/>
              </p:ext>
            </p:extLst>
          </p:nvPr>
        </p:nvGraphicFramePr>
        <p:xfrm>
          <a:off x="5796136" y="764704"/>
          <a:ext cx="2664295" cy="36576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532859">
                  <a:extLst>
                    <a:ext uri="{9D8B030D-6E8A-4147-A177-3AD203B41FA5}">
                      <a16:colId xmlns:a16="http://schemas.microsoft.com/office/drawing/2014/main" val="2066652248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403569208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515748067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3056523342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812464386"/>
                    </a:ext>
                  </a:extLst>
                </a:gridCol>
              </a:tblGrid>
              <a:tr h="36576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1146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1755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1567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5056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6411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1758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919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0488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9760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3352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47664" y="6309320"/>
            <a:ext cx="713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2" y="4966747"/>
            <a:ext cx="8853614" cy="14145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13" y="1568078"/>
            <a:ext cx="5408324" cy="29580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9451" y="452612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 회로도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12059" y="4526135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진리표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55776" y="649398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 bench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시뮬레이션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35896" y="41252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 = ab’ + </a:t>
            </a:r>
            <a:r>
              <a:rPr lang="en-US" altLang="ko-KR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a’b’c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 = b’(a + c)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450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</a:t>
            </a:r>
            <a:r>
              <a:rPr lang="en-US" altLang="ko-KR" dirty="0"/>
              <a:t>1(</a:t>
            </a:r>
            <a:r>
              <a:rPr lang="en-US" altLang="ko-KR" dirty="0" err="1"/>
              <a:t>Con’d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92530" y="1334643"/>
            <a:ext cx="4114801" cy="16004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rgbClr val="0033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module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lab4(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c, 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ko-KR" altLang="en-US" sz="1400" dirty="0" err="1">
                <a:solidFill>
                  <a:srgbClr val="0033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c;</a:t>
            </a:r>
          </a:p>
          <a:p>
            <a:r>
              <a:rPr lang="ko-KR" altLang="en-US" sz="1400" dirty="0" err="1">
                <a:solidFill>
                  <a:srgbClr val="0033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output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 err="1">
                <a:solidFill>
                  <a:srgbClr val="0033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assign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(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&amp; ~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 | (~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&amp;~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&amp; c);</a:t>
            </a:r>
          </a:p>
          <a:p>
            <a:r>
              <a:rPr lang="ko-KR" altLang="en-US" sz="1400" dirty="0" err="1">
                <a:solidFill>
                  <a:srgbClr val="0033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assign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~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&amp; (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| c);</a:t>
            </a:r>
          </a:p>
          <a:p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endmodule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4883" y="3022185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부울식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Verilog HDL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35896" y="41252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 = ab’ + </a:t>
            </a:r>
            <a:r>
              <a:rPr lang="en-US" altLang="ko-KR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a’b’c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 = b’(a + c)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36083" y="1334643"/>
            <a:ext cx="4114801" cy="418576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`timescale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1ns/1ps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module lab4_tb;</a:t>
            </a:r>
          </a:p>
          <a:p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err="1">
                <a:solidFill>
                  <a:srgbClr val="0033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reg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a,b,c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33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wire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f,s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lab4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uut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(.a(a), .b(b), .c(c), .f(f), .s(s));</a:t>
            </a:r>
          </a:p>
          <a:p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33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initial begin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a=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;b=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;c=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50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a=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;b=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;c=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50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a=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;b=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;c=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50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a=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;b=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;c=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50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a=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;b=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;c=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50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a=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;b=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;c=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50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a=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;b=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;c=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50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a=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;b=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;c=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33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endmodule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7259" y="5583115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Testbench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t="6996" b="4568"/>
          <a:stretch/>
        </p:blipFill>
        <p:spPr>
          <a:xfrm>
            <a:off x="1043608" y="3482087"/>
            <a:ext cx="2761662" cy="83466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30165" y="440492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= 0, b = 1, c = 0 -&gt; f = 0, s = 0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558" y="4861362"/>
            <a:ext cx="2761662" cy="84428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92530" y="579597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= 1, b = 0, c = 1 -&gt; f = 1, s = 1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752" y="635187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시뮬레이션과 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FPGA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업로드한 결과 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output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같음을 알 수 있다</a:t>
            </a:r>
          </a:p>
        </p:txBody>
      </p:sp>
    </p:spTree>
    <p:extLst>
      <p:ext uri="{BB962C8B-B14F-4D97-AF65-F5344CB8AC3E}">
        <p14:creationId xmlns:p14="http://schemas.microsoft.com/office/powerpoint/2010/main" val="97164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208368"/>
              </p:ext>
            </p:extLst>
          </p:nvPr>
        </p:nvGraphicFramePr>
        <p:xfrm>
          <a:off x="5796136" y="1026429"/>
          <a:ext cx="2664295" cy="36576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532859">
                  <a:extLst>
                    <a:ext uri="{9D8B030D-6E8A-4147-A177-3AD203B41FA5}">
                      <a16:colId xmlns:a16="http://schemas.microsoft.com/office/drawing/2014/main" val="2066652248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403569208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515748067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3056523342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812464386"/>
                    </a:ext>
                  </a:extLst>
                </a:gridCol>
              </a:tblGrid>
              <a:tr h="36576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1146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1755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1567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5056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6411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1758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919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0488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9760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3352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47664" y="6309320"/>
            <a:ext cx="713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9451" y="4787849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 회로도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12059" y="478786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진리표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55776" y="649398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 bench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시뮬레이션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35896" y="41252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 = a’ + b’ + c’</a:t>
            </a: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 = (</a:t>
            </a:r>
            <a:r>
              <a:rPr lang="en-US" altLang="ko-KR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abc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)’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91" y="2094660"/>
            <a:ext cx="4930167" cy="19823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80" y="5330123"/>
            <a:ext cx="8532947" cy="101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1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</a:t>
            </a:r>
            <a:r>
              <a:rPr lang="en-US" altLang="ko-KR" dirty="0"/>
              <a:t>2(</a:t>
            </a:r>
            <a:r>
              <a:rPr lang="en-US" altLang="ko-KR" dirty="0" err="1"/>
              <a:t>Con’d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92530" y="1334643"/>
            <a:ext cx="4114801" cy="16004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33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module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lab4(a, b, c, f, s);</a:t>
            </a:r>
          </a:p>
          <a:p>
            <a:r>
              <a:rPr lang="en-US" altLang="ko-KR" sz="1400" dirty="0">
                <a:solidFill>
                  <a:srgbClr val="0033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a, b, c;</a:t>
            </a:r>
          </a:p>
          <a:p>
            <a:r>
              <a:rPr lang="en-US" altLang="ko-KR" sz="1400" dirty="0">
                <a:solidFill>
                  <a:srgbClr val="0033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output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f, s;</a:t>
            </a:r>
          </a:p>
          <a:p>
            <a:endParaRPr lang="en-US" altLang="ko-KR" sz="1400" dirty="0">
              <a:solidFill>
                <a:srgbClr val="0033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33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assign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f = ~a | ~b | ~c;</a:t>
            </a:r>
          </a:p>
          <a:p>
            <a:r>
              <a:rPr lang="en-US" altLang="ko-KR" sz="1400" dirty="0">
                <a:solidFill>
                  <a:srgbClr val="0033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assign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s = ~(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a&amp;b&amp;c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endmodule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4883" y="3022185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부울식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Verilog HDL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36083" y="1334643"/>
            <a:ext cx="4114801" cy="418576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`timescale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1ns/1ps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module lab4_tb;</a:t>
            </a:r>
          </a:p>
          <a:p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err="1">
                <a:solidFill>
                  <a:srgbClr val="0033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reg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a,b,c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33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wire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f,s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lab4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uut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(.a(a), .b(b), .c(c), .f(f), .s(s));</a:t>
            </a:r>
          </a:p>
          <a:p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33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initial begin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a=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;b=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;c=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50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a=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;b=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;c=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50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a=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;b=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;c=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50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a=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;b=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;c=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50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a=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;b=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;c=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50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a=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;b=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;c=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50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a=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;b=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;c=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50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a=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;b=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;c=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33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endmodule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7259" y="5583115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Testbench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0165" y="440492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= 0, b = 0, c = 0 -&gt; f = 1, s = 1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2530" y="579597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= 0, b = 0, c = 1 -&gt; f = 1, s = 1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752" y="635187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시뮬레이션과 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FPGA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업로드한 결과 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output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같음을 알 수 있다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61" y="3435057"/>
            <a:ext cx="2761662" cy="8886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661" y="4819403"/>
            <a:ext cx="2761662" cy="88328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635896" y="41252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 = a’ + b’ + c’</a:t>
            </a: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 = (</a:t>
            </a:r>
            <a:r>
              <a:rPr lang="en-US" altLang="ko-KR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abc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)’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9802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고찰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1560" y="1612858"/>
            <a:ext cx="8280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회로를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부울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식으로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고치시오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 = AB’ + A’B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회로를 참고해서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Verilog HDL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변환하시오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600" y="2819994"/>
            <a:ext cx="3528392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0033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module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lab4(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ko-KR" altLang="en-US" dirty="0" err="1">
                <a:solidFill>
                  <a:srgbClr val="0033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dirty="0" err="1">
                <a:solidFill>
                  <a:srgbClr val="0033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output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 err="1">
                <a:solidFill>
                  <a:srgbClr val="0033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assign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= (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&amp;~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) | (~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a&amp;b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endmodule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94" y="5379877"/>
            <a:ext cx="7955907" cy="115887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34121" y="4733546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 Test Bench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작성하되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밑에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5]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같이 입력을 설정해서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ModelSim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파형을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첨부하시오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58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고찰 </a:t>
            </a:r>
            <a:r>
              <a:rPr lang="en-US" altLang="ko-KR" dirty="0"/>
              <a:t>1(</a:t>
            </a:r>
            <a:r>
              <a:rPr lang="en-US" altLang="ko-KR" dirty="0" err="1"/>
              <a:t>Con’d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30609" y="1196752"/>
            <a:ext cx="2808312" cy="33239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`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timescale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1ns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1ps</a:t>
            </a:r>
          </a:p>
          <a:p>
            <a:r>
              <a:rPr lang="ko-KR" altLang="en-US" sz="1400" dirty="0" err="1">
                <a:solidFill>
                  <a:srgbClr val="0033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module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lab4_tb;</a:t>
            </a:r>
          </a:p>
          <a:p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 err="1">
                <a:solidFill>
                  <a:srgbClr val="0033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reg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a,b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400" dirty="0" err="1">
                <a:solidFill>
                  <a:srgbClr val="0033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wire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lab4 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uut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(.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), .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), .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 err="1">
                <a:solidFill>
                  <a:srgbClr val="0033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initial</a:t>
            </a:r>
            <a:r>
              <a:rPr lang="ko-KR" altLang="en-US" sz="1400" dirty="0">
                <a:solidFill>
                  <a:srgbClr val="0033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 err="1">
                <a:solidFill>
                  <a:srgbClr val="0033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begin</a:t>
            </a:r>
            <a:endParaRPr lang="ko-KR" altLang="en-US" sz="1400" dirty="0">
              <a:solidFill>
                <a:srgbClr val="0033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;b=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50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;b=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50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;b=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50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;b=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400" dirty="0" err="1">
                <a:solidFill>
                  <a:srgbClr val="0033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endParaRPr lang="ko-KR" altLang="en-US" sz="1400" dirty="0">
              <a:solidFill>
                <a:srgbClr val="0033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endmodule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6246" y="1262708"/>
            <a:ext cx="3724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4)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ModelSim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결과 파형을 참고해서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6]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빈칸을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작성하시오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787134"/>
              </p:ext>
            </p:extLst>
          </p:nvPr>
        </p:nvGraphicFramePr>
        <p:xfrm>
          <a:off x="666246" y="2046491"/>
          <a:ext cx="3730869" cy="222504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243623">
                  <a:extLst>
                    <a:ext uri="{9D8B030D-6E8A-4147-A177-3AD203B41FA5}">
                      <a16:colId xmlns:a16="http://schemas.microsoft.com/office/drawing/2014/main" val="2447814681"/>
                    </a:ext>
                  </a:extLst>
                </a:gridCol>
                <a:gridCol w="1243623">
                  <a:extLst>
                    <a:ext uri="{9D8B030D-6E8A-4147-A177-3AD203B41FA5}">
                      <a16:colId xmlns:a16="http://schemas.microsoft.com/office/drawing/2014/main" val="2881082053"/>
                    </a:ext>
                  </a:extLst>
                </a:gridCol>
                <a:gridCol w="1243623">
                  <a:extLst>
                    <a:ext uri="{9D8B030D-6E8A-4147-A177-3AD203B41FA5}">
                      <a16:colId xmlns:a16="http://schemas.microsoft.com/office/drawing/2014/main" val="21177233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80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41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42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41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677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73354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867119" y="5121270"/>
            <a:ext cx="77718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예비보고서를 작성하며 실험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실험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값이 같은 결과가 나올 것으로 예상하였고 실제로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Verilog HDL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실험해본 결과 일치함을 확인할 수 있었다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 실험을 통해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BDF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생성하지 않고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HDL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이용하여 논리회로를 작성하는 법을 알게 되었다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82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</a:t>
            </a:r>
            <a:r>
              <a:rPr lang="en-US" altLang="ko-KR" dirty="0"/>
              <a:t> </a:t>
            </a:r>
            <a:r>
              <a:rPr lang="ko-KR" altLang="en-US" dirty="0"/>
              <a:t>예비보고서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분반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타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학번 </a:t>
            </a:r>
            <a:r>
              <a:rPr lang="en-US" altLang="ko-KR" dirty="0">
                <a:solidFill>
                  <a:schemeClr val="tx1"/>
                </a:solidFill>
              </a:rPr>
              <a:t>: 20160428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ko-KR" altLang="en-US" dirty="0">
                <a:solidFill>
                  <a:schemeClr val="tx1"/>
                </a:solidFill>
              </a:rPr>
              <a:t>김동현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실험일 </a:t>
            </a:r>
            <a:r>
              <a:rPr lang="en-US" altLang="ko-KR" dirty="0">
                <a:solidFill>
                  <a:schemeClr val="tx1"/>
                </a:solidFill>
              </a:rPr>
              <a:t>: 4/14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52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72306"/>
            <a:ext cx="8229600" cy="4713387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1800" b="1" dirty="0"/>
              <a:t>관련이론</a:t>
            </a:r>
            <a:endParaRPr lang="ko-KR" altLang="en-US" sz="1800" dirty="0"/>
          </a:p>
          <a:p>
            <a:pPr lvl="1" fontAlgn="base"/>
            <a:r>
              <a:rPr lang="en-US" altLang="ko-KR" sz="1600" dirty="0"/>
              <a:t>MUX</a:t>
            </a:r>
            <a:r>
              <a:rPr lang="ko-KR" altLang="en-US" sz="1600" dirty="0"/>
              <a:t>란 다중 입력신호 중 조건에 맞는 특정 신호만을 출력하는 논리회로이다</a:t>
            </a:r>
            <a:r>
              <a:rPr lang="en-US" altLang="ko-KR" sz="1600" dirty="0"/>
              <a:t>.</a:t>
            </a:r>
          </a:p>
          <a:p>
            <a:pPr lvl="1" fontAlgn="base"/>
            <a:r>
              <a:rPr lang="en-US" altLang="ko-KR" sz="1600" dirty="0"/>
              <a:t>DEMUX</a:t>
            </a:r>
            <a:r>
              <a:rPr lang="ko-KR" altLang="en-US" sz="1600" dirty="0"/>
              <a:t>란 한 개의 회선에서 입력 받은 정보를 분배하는 회로</a:t>
            </a:r>
            <a:endParaRPr lang="en-US" altLang="ko-KR" sz="1600" dirty="0"/>
          </a:p>
          <a:p>
            <a:pPr lvl="1" fontAlgn="base"/>
            <a:endParaRPr lang="ko-KR" altLang="en-US" sz="1600" dirty="0"/>
          </a:p>
          <a:p>
            <a:pPr fontAlgn="base"/>
            <a:endParaRPr lang="en-US" altLang="ko-KR" sz="1800" b="1" dirty="0"/>
          </a:p>
          <a:p>
            <a:pPr fontAlgn="base"/>
            <a:endParaRPr lang="en-US" altLang="ko-KR" sz="1800" b="1" dirty="0"/>
          </a:p>
          <a:p>
            <a:pPr fontAlgn="base"/>
            <a:endParaRPr lang="en-US" altLang="ko-KR" sz="1800" b="1" dirty="0"/>
          </a:p>
          <a:p>
            <a:pPr fontAlgn="base"/>
            <a:endParaRPr lang="en-US" altLang="ko-KR" sz="1800" b="1" dirty="0"/>
          </a:p>
          <a:p>
            <a:pPr fontAlgn="base"/>
            <a:r>
              <a:rPr lang="ko-KR" altLang="en-US" sz="1800" b="1" dirty="0"/>
              <a:t>실험과정</a:t>
            </a:r>
            <a:endParaRPr lang="ko-KR" altLang="en-US" sz="1800" dirty="0"/>
          </a:p>
          <a:p>
            <a:pPr lvl="1" fontAlgn="base"/>
            <a:r>
              <a:rPr lang="ko-KR" altLang="en-US" sz="1600" dirty="0"/>
              <a:t>프로젝트를 생성할 때 </a:t>
            </a:r>
            <a:r>
              <a:rPr lang="en-US" altLang="ko-KR" sz="1600" dirty="0"/>
              <a:t>Setting</a:t>
            </a:r>
            <a:r>
              <a:rPr lang="ko-KR" altLang="en-US" sz="1600" dirty="0"/>
              <a:t>에서 </a:t>
            </a:r>
            <a:r>
              <a:rPr lang="en-US" altLang="ko-KR" sz="1600" dirty="0"/>
              <a:t>MUX2x1.v</a:t>
            </a:r>
            <a:r>
              <a:rPr lang="ko-KR" altLang="en-US" sz="1600" dirty="0"/>
              <a:t>파일을 추가한다</a:t>
            </a:r>
            <a:r>
              <a:rPr lang="en-US" altLang="ko-KR" sz="1600" dirty="0"/>
              <a:t>.</a:t>
            </a:r>
          </a:p>
          <a:p>
            <a:pPr lvl="1" fontAlgn="base"/>
            <a:r>
              <a:rPr lang="en-US" altLang="ko-KR" sz="1600" dirty="0"/>
              <a:t>Symbol</a:t>
            </a:r>
            <a:r>
              <a:rPr lang="ko-KR" altLang="en-US" sz="1600" dirty="0"/>
              <a:t>창의 </a:t>
            </a:r>
            <a:r>
              <a:rPr lang="en-US" altLang="ko-KR" sz="1600" dirty="0"/>
              <a:t>Libraries</a:t>
            </a:r>
            <a:r>
              <a:rPr lang="ko-KR" altLang="en-US" sz="1600" dirty="0"/>
              <a:t>에서 생성된 </a:t>
            </a:r>
            <a:r>
              <a:rPr lang="en-US" altLang="ko-KR" sz="1600" dirty="0"/>
              <a:t>MUX2x1</a:t>
            </a:r>
            <a:r>
              <a:rPr lang="ko-KR" altLang="en-US" sz="1600" dirty="0"/>
              <a:t>을 추가한다</a:t>
            </a:r>
            <a:r>
              <a:rPr lang="en-US" altLang="ko-KR" sz="1600" dirty="0"/>
              <a:t>.</a:t>
            </a:r>
          </a:p>
          <a:p>
            <a:pPr lvl="1" fontAlgn="base"/>
            <a:r>
              <a:rPr lang="en-US" altLang="ko-KR" sz="1600" dirty="0"/>
              <a:t>DE10SOC</a:t>
            </a:r>
            <a:r>
              <a:rPr lang="ko-KR" altLang="en-US" sz="1600" dirty="0"/>
              <a:t>보드에서 작동을 확인한다</a:t>
            </a:r>
            <a:r>
              <a:rPr lang="en-US" altLang="ko-KR" sz="1600" dirty="0"/>
              <a:t>.</a:t>
            </a:r>
          </a:p>
          <a:p>
            <a:pPr lvl="1" fontAlgn="base"/>
            <a:r>
              <a:rPr lang="ko-KR" altLang="en-US" sz="1600" dirty="0"/>
              <a:t>이와 같은 과정으로 </a:t>
            </a:r>
            <a:r>
              <a:rPr lang="en-US" altLang="ko-KR" sz="1600" dirty="0"/>
              <a:t>2x1 DEMUX</a:t>
            </a:r>
            <a:r>
              <a:rPr lang="ko-KR" altLang="en-US" sz="1600" dirty="0"/>
              <a:t>를 구동한다</a:t>
            </a:r>
            <a:r>
              <a:rPr lang="en-US" altLang="ko-KR" sz="1600" dirty="0"/>
              <a:t>.</a:t>
            </a:r>
          </a:p>
          <a:p>
            <a:pPr lvl="1" fontAlgn="base"/>
            <a:endParaRPr lang="ko-KR" altLang="en-US" sz="1600" dirty="0"/>
          </a:p>
          <a:p>
            <a:pPr>
              <a:lnSpc>
                <a:spcPct val="150000"/>
              </a:lnSpc>
            </a:pP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920" y="2420888"/>
            <a:ext cx="6012160" cy="234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3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1796</TotalTime>
  <Words>1086</Words>
  <Application>Microsoft Office PowerPoint</Application>
  <PresentationFormat>화면 슬라이드 쇼(4:3)</PresentationFormat>
  <Paragraphs>274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D2Coding</vt:lpstr>
      <vt:lpstr>나눔바른고딕</vt:lpstr>
      <vt:lpstr>Office 테마</vt:lpstr>
      <vt:lpstr>5주차 결과보고서</vt:lpstr>
      <vt:lpstr>실험 1</vt:lpstr>
      <vt:lpstr>실험 1(Con’d)</vt:lpstr>
      <vt:lpstr>실험 2</vt:lpstr>
      <vt:lpstr>실험 2(Con’d)</vt:lpstr>
      <vt:lpstr>실험 고찰 1</vt:lpstr>
      <vt:lpstr>실험 고찰 1(Con’d)</vt:lpstr>
      <vt:lpstr>6주차 예비보고서</vt:lpstr>
      <vt:lpstr>내용</vt:lpstr>
      <vt:lpstr>7주차 예비보고서</vt:lpstr>
      <vt:lpstr>내용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모세관 네트워크</dc:title>
  <dc:creator>Microsoft Corporation</dc:creator>
  <cp:lastModifiedBy>김동현</cp:lastModifiedBy>
  <cp:revision>215</cp:revision>
  <cp:lastPrinted>2017-04-01T02:51:07Z</cp:lastPrinted>
  <dcterms:created xsi:type="dcterms:W3CDTF">2006-10-05T04:04:58Z</dcterms:created>
  <dcterms:modified xsi:type="dcterms:W3CDTF">2017-04-11T13:53:19Z</dcterms:modified>
</cp:coreProperties>
</file>