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2" r:id="rId3"/>
    <p:sldId id="263" r:id="rId4"/>
    <p:sldId id="264" r:id="rId5"/>
    <p:sldId id="280" r:id="rId6"/>
    <p:sldId id="278" r:id="rId7"/>
    <p:sldId id="279" r:id="rId8"/>
    <p:sldId id="265" r:id="rId9"/>
    <p:sldId id="281" r:id="rId10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0408" autoAdjust="0"/>
  </p:normalViewPr>
  <p:slideViewPr>
    <p:cSldViewPr>
      <p:cViewPr varScale="1">
        <p:scale>
          <a:sx n="78" d="100"/>
          <a:sy n="78" d="100"/>
        </p:scale>
        <p:origin x="1013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0B245-856B-43E8-9F83-CD52457D12BF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2E734D-54A1-448E-85F5-67D7CA0DE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327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E734D-54A1-448E-85F5-67D7CA0DEC8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187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E734D-54A1-448E-85F5-67D7CA0DEC8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534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E734D-54A1-448E-85F5-67D7CA0DEC8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185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E734D-54A1-448E-85F5-67D7CA0DEC8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409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E734D-54A1-448E-85F5-67D7CA0DEC8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304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E734D-54A1-448E-85F5-67D7CA0DEC8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447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082551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182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827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232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437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580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552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223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171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434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1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549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713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452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15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주차</a:t>
            </a:r>
            <a:r>
              <a:rPr lang="en-US" altLang="ko-KR" dirty="0"/>
              <a:t> </a:t>
            </a:r>
            <a:r>
              <a:rPr lang="ko-KR" altLang="en-US" dirty="0"/>
              <a:t>결과보고서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584776" cy="1752600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altLang="ko-KR" dirty="0">
                <a:solidFill>
                  <a:schemeClr val="tx1"/>
                </a:solidFill>
              </a:rPr>
              <a:t>					</a:t>
            </a:r>
            <a:r>
              <a:rPr lang="ko-KR" altLang="en-US" dirty="0">
                <a:solidFill>
                  <a:schemeClr val="tx1"/>
                </a:solidFill>
              </a:rPr>
              <a:t>분반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타</a:t>
            </a:r>
            <a:endParaRPr lang="en-US" altLang="ko-KR" dirty="0">
              <a:solidFill>
                <a:schemeClr val="tx1"/>
              </a:solidFill>
            </a:endParaRP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					</a:t>
            </a:r>
            <a:r>
              <a:rPr lang="ko-KR" altLang="en-US" dirty="0">
                <a:solidFill>
                  <a:schemeClr val="tx1"/>
                </a:solidFill>
              </a:rPr>
              <a:t>학번 </a:t>
            </a:r>
            <a:r>
              <a:rPr lang="en-US" altLang="ko-KR" dirty="0">
                <a:solidFill>
                  <a:schemeClr val="tx1"/>
                </a:solidFill>
              </a:rPr>
              <a:t>: 20160428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					</a:t>
            </a:r>
            <a:r>
              <a:rPr lang="ko-KR" altLang="en-US" dirty="0">
                <a:solidFill>
                  <a:schemeClr val="tx1"/>
                </a:solidFill>
              </a:rPr>
              <a:t>이름</a:t>
            </a:r>
            <a:r>
              <a:rPr lang="en-US" altLang="ko-KR" dirty="0">
                <a:solidFill>
                  <a:schemeClr val="tx1"/>
                </a:solidFill>
              </a:rPr>
              <a:t> : </a:t>
            </a:r>
            <a:r>
              <a:rPr lang="ko-KR" altLang="en-US" dirty="0">
                <a:solidFill>
                  <a:schemeClr val="tx1"/>
                </a:solidFill>
              </a:rPr>
              <a:t>김동현</a:t>
            </a:r>
            <a:endParaRPr lang="en-US" altLang="ko-KR" dirty="0">
              <a:solidFill>
                <a:schemeClr val="tx1"/>
              </a:solidFill>
            </a:endParaRP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					</a:t>
            </a:r>
            <a:r>
              <a:rPr lang="ko-KR" altLang="en-US" dirty="0">
                <a:solidFill>
                  <a:schemeClr val="tx1"/>
                </a:solidFill>
              </a:rPr>
              <a:t>실험일 </a:t>
            </a:r>
            <a:r>
              <a:rPr lang="en-US" altLang="ko-KR" dirty="0">
                <a:solidFill>
                  <a:schemeClr val="tx1"/>
                </a:solidFill>
              </a:rPr>
              <a:t>: 4</a:t>
            </a:r>
            <a:r>
              <a:rPr lang="ko-KR" altLang="en-US" dirty="0">
                <a:solidFill>
                  <a:schemeClr val="tx1"/>
                </a:solidFill>
              </a:rPr>
              <a:t>월 </a:t>
            </a:r>
            <a:r>
              <a:rPr lang="en-US" altLang="ko-KR" dirty="0">
                <a:solidFill>
                  <a:schemeClr val="tx1"/>
                </a:solidFill>
              </a:rPr>
              <a:t>14</a:t>
            </a:r>
            <a:r>
              <a:rPr lang="ko-KR" altLang="en-US" dirty="0">
                <a:solidFill>
                  <a:schemeClr val="tx1"/>
                </a:solidFill>
              </a:rPr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3182820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</a:t>
            </a:r>
            <a:r>
              <a:rPr lang="en-US" altLang="ko-KR" dirty="0"/>
              <a:t>1 : 2x1 Multiplexer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6975"/>
            <a:ext cx="9144000" cy="187001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1117643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Block diagram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4343" y="3573016"/>
            <a:ext cx="652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파형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16" y="3896175"/>
            <a:ext cx="4192960" cy="236155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3645024"/>
            <a:ext cx="3951604" cy="107303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860032" y="4725811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I[0] : 01, I[1] : 10, </a:t>
            </a:r>
            <a:r>
              <a:rPr lang="en-US" altLang="ko-KR" sz="1400" dirty="0" err="1"/>
              <a:t>sel</a:t>
            </a:r>
            <a:r>
              <a:rPr lang="en-US" altLang="ko-KR" sz="1400" dirty="0"/>
              <a:t> : 1 , </a:t>
            </a:r>
            <a:r>
              <a:rPr lang="en-US" altLang="ko-KR" sz="1400" dirty="0" err="1"/>
              <a:t>en</a:t>
            </a:r>
            <a:r>
              <a:rPr lang="en-US" altLang="ko-KR" sz="1400" dirty="0"/>
              <a:t> : 1</a:t>
            </a:r>
          </a:p>
          <a:p>
            <a:pPr algn="ctr"/>
            <a:r>
              <a:rPr lang="en-US" altLang="ko-KR" sz="1400" dirty="0"/>
              <a:t>D[1] : 1, D[0] : 0</a:t>
            </a:r>
            <a:endParaRPr lang="ko-KR" altLang="en-US" sz="1400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6106" y="5238852"/>
            <a:ext cx="3843472" cy="101209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819610" y="6263806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I[0] : 00, I[1] : 01, </a:t>
            </a:r>
            <a:r>
              <a:rPr lang="en-US" altLang="ko-KR" sz="1400" dirty="0" err="1"/>
              <a:t>sel</a:t>
            </a:r>
            <a:r>
              <a:rPr lang="en-US" altLang="ko-KR" sz="1400" dirty="0"/>
              <a:t> : 0 , </a:t>
            </a:r>
            <a:r>
              <a:rPr lang="en-US" altLang="ko-KR" sz="1400" dirty="0" err="1"/>
              <a:t>en</a:t>
            </a:r>
            <a:r>
              <a:rPr lang="en-US" altLang="ko-KR" sz="1400" dirty="0"/>
              <a:t> : 1</a:t>
            </a:r>
          </a:p>
          <a:p>
            <a:pPr algn="ctr"/>
            <a:r>
              <a:rPr lang="en-US" altLang="ko-KR" sz="1400" dirty="0"/>
              <a:t>D[1] : 0, D[0] : 0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07996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</a:t>
            </a:r>
            <a:r>
              <a:rPr lang="en-US" altLang="ko-KR" dirty="0"/>
              <a:t>1 : 2x1 Multiplexer(</a:t>
            </a:r>
            <a:r>
              <a:rPr lang="en-US" altLang="ko-KR" dirty="0" err="1"/>
              <a:t>Con’d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870293"/>
              </p:ext>
            </p:extLst>
          </p:nvPr>
        </p:nvGraphicFramePr>
        <p:xfrm>
          <a:off x="4139952" y="1196752"/>
          <a:ext cx="4848200" cy="33375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06025">
                  <a:extLst>
                    <a:ext uri="{9D8B030D-6E8A-4147-A177-3AD203B41FA5}">
                      <a16:colId xmlns:a16="http://schemas.microsoft.com/office/drawing/2014/main" val="2724672396"/>
                    </a:ext>
                  </a:extLst>
                </a:gridCol>
                <a:gridCol w="606025">
                  <a:extLst>
                    <a:ext uri="{9D8B030D-6E8A-4147-A177-3AD203B41FA5}">
                      <a16:colId xmlns:a16="http://schemas.microsoft.com/office/drawing/2014/main" val="1072185699"/>
                    </a:ext>
                  </a:extLst>
                </a:gridCol>
                <a:gridCol w="606025">
                  <a:extLst>
                    <a:ext uri="{9D8B030D-6E8A-4147-A177-3AD203B41FA5}">
                      <a16:colId xmlns:a16="http://schemas.microsoft.com/office/drawing/2014/main" val="2548850347"/>
                    </a:ext>
                  </a:extLst>
                </a:gridCol>
                <a:gridCol w="606025">
                  <a:extLst>
                    <a:ext uri="{9D8B030D-6E8A-4147-A177-3AD203B41FA5}">
                      <a16:colId xmlns:a16="http://schemas.microsoft.com/office/drawing/2014/main" val="2745730892"/>
                    </a:ext>
                  </a:extLst>
                </a:gridCol>
                <a:gridCol w="606025">
                  <a:extLst>
                    <a:ext uri="{9D8B030D-6E8A-4147-A177-3AD203B41FA5}">
                      <a16:colId xmlns:a16="http://schemas.microsoft.com/office/drawing/2014/main" val="2159563512"/>
                    </a:ext>
                  </a:extLst>
                </a:gridCol>
                <a:gridCol w="606025">
                  <a:extLst>
                    <a:ext uri="{9D8B030D-6E8A-4147-A177-3AD203B41FA5}">
                      <a16:colId xmlns:a16="http://schemas.microsoft.com/office/drawing/2014/main" val="1287921943"/>
                    </a:ext>
                  </a:extLst>
                </a:gridCol>
                <a:gridCol w="606025">
                  <a:extLst>
                    <a:ext uri="{9D8B030D-6E8A-4147-A177-3AD203B41FA5}">
                      <a16:colId xmlns:a16="http://schemas.microsoft.com/office/drawing/2014/main" val="2519248322"/>
                    </a:ext>
                  </a:extLst>
                </a:gridCol>
                <a:gridCol w="606025">
                  <a:extLst>
                    <a:ext uri="{9D8B030D-6E8A-4147-A177-3AD203B41FA5}">
                      <a16:colId xmlns:a16="http://schemas.microsoft.com/office/drawing/2014/main" val="3570463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i0[1]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i0[0]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i1[1]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i1[0]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en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d[1]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d[0]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046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462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12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89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618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255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85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064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271818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125470" y="45343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진리표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468" y="1196752"/>
            <a:ext cx="2752725" cy="49434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120684" y="6163552"/>
            <a:ext cx="1300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</a:t>
            </a:r>
            <a:r>
              <a:rPr lang="ko-KR" altLang="en-US" dirty="0"/>
              <a:t> </a:t>
            </a:r>
            <a:r>
              <a:rPr lang="en-US" altLang="ko-KR" dirty="0"/>
              <a:t>Bench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995936" y="5147889"/>
            <a:ext cx="50275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enable(</a:t>
            </a:r>
            <a:r>
              <a:rPr lang="ko-KR" altLang="en-US" dirty="0"/>
              <a:t>스위치</a:t>
            </a:r>
            <a:r>
              <a:rPr lang="en-US" altLang="ko-KR" dirty="0"/>
              <a:t>)</a:t>
            </a:r>
            <a:r>
              <a:rPr lang="ko-KR" altLang="en-US" dirty="0"/>
              <a:t>에 </a:t>
            </a:r>
            <a:r>
              <a:rPr lang="en-US" altLang="ko-KR" dirty="0"/>
              <a:t>1</a:t>
            </a:r>
            <a:r>
              <a:rPr lang="ko-KR" altLang="en-US" dirty="0"/>
              <a:t>이 들어와 있을 때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Selector</a:t>
            </a:r>
            <a:r>
              <a:rPr lang="ko-KR" altLang="en-US" dirty="0"/>
              <a:t>로 선택한 부분의 정보가 나온다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ex) enable : 1, selector : 1 -&gt; i1</a:t>
            </a:r>
            <a:r>
              <a:rPr lang="ko-KR" altLang="en-US" dirty="0"/>
              <a:t>의 정보가 나옴</a:t>
            </a:r>
            <a:endParaRPr lang="en-US" altLang="ko-KR" dirty="0"/>
          </a:p>
          <a:p>
            <a:r>
              <a:rPr lang="en-US" altLang="ko-KR" dirty="0"/>
              <a:t>     enable : 1, selector : 0 -&gt; i0</a:t>
            </a:r>
            <a:r>
              <a:rPr lang="ko-KR" altLang="en-US" dirty="0"/>
              <a:t>의 정보가 나옴</a:t>
            </a:r>
          </a:p>
        </p:txBody>
      </p:sp>
    </p:spTree>
    <p:extLst>
      <p:ext uri="{BB962C8B-B14F-4D97-AF65-F5344CB8AC3E}">
        <p14:creationId xmlns:p14="http://schemas.microsoft.com/office/powerpoint/2010/main" val="3463165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</a:t>
            </a:r>
            <a:r>
              <a:rPr lang="en-US" altLang="ko-KR" dirty="0"/>
              <a:t>2 : 1x2 </a:t>
            </a:r>
            <a:r>
              <a:rPr lang="en-US" altLang="ko-KR" dirty="0" err="1"/>
              <a:t>Demultiplexer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1117643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Block diagram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4343" y="3573016"/>
            <a:ext cx="652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파형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60032" y="4725811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I[0] : 0, I[1] : 1, </a:t>
            </a:r>
            <a:r>
              <a:rPr lang="en-US" altLang="ko-KR" sz="1400" dirty="0" err="1"/>
              <a:t>sel</a:t>
            </a:r>
            <a:r>
              <a:rPr lang="en-US" altLang="ko-KR" sz="1400" dirty="0"/>
              <a:t> : 1 </a:t>
            </a:r>
          </a:p>
          <a:p>
            <a:pPr algn="ctr"/>
            <a:r>
              <a:rPr lang="en-US" altLang="ko-KR" sz="1400" dirty="0"/>
              <a:t>D[1] : 01, D[0] : 00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4819610" y="6263806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I[0] : 0, I[1] : 1, </a:t>
            </a:r>
            <a:r>
              <a:rPr lang="en-US" altLang="ko-KR" sz="1400" dirty="0" err="1"/>
              <a:t>sel</a:t>
            </a:r>
            <a:r>
              <a:rPr lang="en-US" altLang="ko-KR" sz="1400" dirty="0"/>
              <a:t> : 0</a:t>
            </a:r>
          </a:p>
          <a:p>
            <a:pPr algn="ctr"/>
            <a:r>
              <a:rPr lang="en-US" altLang="ko-KR" sz="1400" dirty="0"/>
              <a:t>D[1] : 00, D[0] : 01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1478"/>
            <a:ext cx="9144000" cy="17894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3933056"/>
            <a:ext cx="4320480" cy="228439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2882" y="3635604"/>
            <a:ext cx="3690764" cy="102998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2882" y="5260550"/>
            <a:ext cx="3690764" cy="97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517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</a:t>
            </a:r>
            <a:r>
              <a:rPr lang="en-US" altLang="ko-KR" dirty="0"/>
              <a:t>2 : 1x2 </a:t>
            </a:r>
            <a:r>
              <a:rPr lang="en-US" altLang="ko-KR" dirty="0" err="1"/>
              <a:t>Demultiplexer</a:t>
            </a:r>
            <a:r>
              <a:rPr lang="en-US" altLang="ko-KR" dirty="0"/>
              <a:t>(</a:t>
            </a:r>
            <a:r>
              <a:rPr lang="en-US" altLang="ko-KR" dirty="0" err="1"/>
              <a:t>Con’d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71107" y="40050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진리표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20684" y="6163552"/>
            <a:ext cx="1300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</a:t>
            </a:r>
            <a:r>
              <a:rPr lang="ko-KR" altLang="en-US" dirty="0"/>
              <a:t> </a:t>
            </a:r>
            <a:r>
              <a:rPr lang="en-US" altLang="ko-KR" dirty="0"/>
              <a:t>Bench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995936" y="5147889"/>
            <a:ext cx="5027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</a:t>
            </a:r>
            <a:r>
              <a:rPr lang="ko-KR" altLang="en-US" dirty="0"/>
              <a:t>을 통해 받은 정보를 </a:t>
            </a:r>
            <a:r>
              <a:rPr lang="en-US" altLang="ko-KR" dirty="0"/>
              <a:t>selector</a:t>
            </a:r>
            <a:r>
              <a:rPr lang="ko-KR" altLang="en-US" dirty="0"/>
              <a:t>가 선택하는 값으로 출력한다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62" y="1844824"/>
            <a:ext cx="3711709" cy="3750862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392357"/>
              </p:ext>
            </p:extLst>
          </p:nvPr>
        </p:nvGraphicFramePr>
        <p:xfrm>
          <a:off x="4153839" y="1981612"/>
          <a:ext cx="4711700" cy="1767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1188648947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54890955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778893187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71418448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1361871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853338718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246224897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d0[1]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d0[0]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d1[1]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d1[0]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1881125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6595922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1676007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4797397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4509246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29592873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7522259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42985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5674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고찰 </a:t>
            </a:r>
            <a:r>
              <a:rPr lang="en-US" altLang="ko-KR" dirty="0"/>
              <a:t>2 : 1x4 </a:t>
            </a:r>
            <a:r>
              <a:rPr lang="en-US" altLang="ko-KR" dirty="0" err="1"/>
              <a:t>Demultiplexer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3789040"/>
            <a:ext cx="7308304" cy="294430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7216" y="1196752"/>
            <a:ext cx="6912768" cy="248637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7504" y="212356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Block Diagram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39552" y="5076525"/>
            <a:ext cx="657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파형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4150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고찰 </a:t>
            </a:r>
            <a:r>
              <a:rPr lang="en-US" altLang="ko-KR" dirty="0"/>
              <a:t>2 : 1x4 </a:t>
            </a:r>
            <a:r>
              <a:rPr lang="en-US" altLang="ko-KR" dirty="0" err="1"/>
              <a:t>Demultiplexer</a:t>
            </a:r>
            <a:r>
              <a:rPr lang="en-US" altLang="ko-KR" dirty="0"/>
              <a:t>(Cont’d)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484784"/>
            <a:ext cx="5341594" cy="45365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31640" y="627683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Test Bench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32040" y="1916832"/>
            <a:ext cx="39473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이번 실험을 통해 여러 신호를 하나로 합쳐주는 </a:t>
            </a:r>
            <a:r>
              <a:rPr lang="en-US" altLang="ko-KR" dirty="0"/>
              <a:t>multiplexer</a:t>
            </a:r>
            <a:r>
              <a:rPr lang="ko-KR" altLang="en-US" dirty="0"/>
              <a:t>과 하나의 신호를 </a:t>
            </a:r>
            <a:r>
              <a:rPr lang="en-US" altLang="ko-KR" dirty="0"/>
              <a:t>selector</a:t>
            </a:r>
            <a:r>
              <a:rPr lang="ko-KR" altLang="en-US" dirty="0"/>
              <a:t>가 선택하는 조건에 따라 여러 개로 나누어 주는 </a:t>
            </a:r>
            <a:r>
              <a:rPr lang="en-US" altLang="ko-KR" dirty="0" err="1"/>
              <a:t>demultiplexer</a:t>
            </a:r>
            <a:r>
              <a:rPr lang="ko-KR" altLang="en-US" dirty="0"/>
              <a:t>에 대해 학습하고 실험을 통해 결과를 확인할 수 있었다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 이번 실험을 통해 </a:t>
            </a:r>
            <a:r>
              <a:rPr lang="en-US" altLang="ko-KR" dirty="0" err="1"/>
              <a:t>verilog</a:t>
            </a:r>
            <a:r>
              <a:rPr lang="ko-KR" altLang="en-US" dirty="0"/>
              <a:t>문법에서도 변수에 </a:t>
            </a:r>
            <a:r>
              <a:rPr lang="ko-KR" altLang="en-US" dirty="0" err="1"/>
              <a:t>오버플로우가</a:t>
            </a:r>
            <a:r>
              <a:rPr lang="ko-KR" altLang="en-US" dirty="0"/>
              <a:t> 터지면 다시 </a:t>
            </a:r>
            <a:r>
              <a:rPr lang="en-US" altLang="ko-KR" dirty="0"/>
              <a:t>0</a:t>
            </a:r>
            <a:r>
              <a:rPr lang="ko-KR" altLang="en-US" dirty="0"/>
              <a:t>으로 돌아온다는 점을 알 수 있었으며 이를 통해서 </a:t>
            </a:r>
            <a:r>
              <a:rPr lang="en-US" altLang="ko-KR" dirty="0"/>
              <a:t>test bench</a:t>
            </a:r>
            <a:r>
              <a:rPr lang="ko-KR" altLang="en-US" dirty="0"/>
              <a:t>를 효율적으로 작성할 수 있었다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490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주차</a:t>
            </a:r>
            <a:r>
              <a:rPr lang="en-US" altLang="ko-KR" dirty="0"/>
              <a:t> </a:t>
            </a:r>
            <a:r>
              <a:rPr lang="ko-KR" altLang="en-US" dirty="0"/>
              <a:t>예비보고서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pPr algn="l"/>
            <a:r>
              <a:rPr lang="en-US" altLang="ko-KR" dirty="0">
                <a:solidFill>
                  <a:schemeClr val="tx1"/>
                </a:solidFill>
              </a:rPr>
              <a:t>					</a:t>
            </a:r>
            <a:r>
              <a:rPr lang="ko-KR" altLang="en-US" dirty="0">
                <a:solidFill>
                  <a:schemeClr val="tx1"/>
                </a:solidFill>
              </a:rPr>
              <a:t>분반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타</a:t>
            </a:r>
            <a:endParaRPr lang="en-US" altLang="ko-KR" dirty="0">
              <a:solidFill>
                <a:schemeClr val="tx1"/>
              </a:solidFill>
            </a:endParaRP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					</a:t>
            </a:r>
            <a:r>
              <a:rPr lang="ko-KR" altLang="en-US" dirty="0">
                <a:solidFill>
                  <a:schemeClr val="tx1"/>
                </a:solidFill>
              </a:rPr>
              <a:t>학번 </a:t>
            </a:r>
            <a:r>
              <a:rPr lang="en-US" altLang="ko-KR" dirty="0">
                <a:solidFill>
                  <a:schemeClr val="tx1"/>
                </a:solidFill>
              </a:rPr>
              <a:t>: 20160428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					</a:t>
            </a:r>
            <a:r>
              <a:rPr lang="ko-KR" altLang="en-US" dirty="0">
                <a:solidFill>
                  <a:schemeClr val="tx1"/>
                </a:solidFill>
              </a:rPr>
              <a:t>이름</a:t>
            </a:r>
            <a:r>
              <a:rPr lang="en-US" altLang="ko-KR" dirty="0">
                <a:solidFill>
                  <a:schemeClr val="tx1"/>
                </a:solidFill>
              </a:rPr>
              <a:t> : </a:t>
            </a:r>
            <a:r>
              <a:rPr lang="ko-KR" altLang="en-US" dirty="0">
                <a:solidFill>
                  <a:schemeClr val="tx1"/>
                </a:solidFill>
              </a:rPr>
              <a:t>김동현</a:t>
            </a:r>
            <a:endParaRPr lang="en-US" altLang="ko-KR" dirty="0">
              <a:solidFill>
                <a:schemeClr val="tx1"/>
              </a:solidFill>
            </a:endParaRP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					</a:t>
            </a:r>
            <a:r>
              <a:rPr lang="ko-KR" altLang="en-US" dirty="0">
                <a:solidFill>
                  <a:schemeClr val="tx1"/>
                </a:solidFill>
              </a:rPr>
              <a:t>실험일 </a:t>
            </a:r>
            <a:r>
              <a:rPr lang="en-US" altLang="ko-KR" dirty="0">
                <a:solidFill>
                  <a:schemeClr val="tx1"/>
                </a:solidFill>
              </a:rPr>
              <a:t>: 4/14</a:t>
            </a:r>
            <a:endParaRPr lang="ko-KR" altLang="en-US" dirty="0">
              <a:solidFill>
                <a:schemeClr val="tx1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7051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72306"/>
            <a:ext cx="8229600" cy="4713387"/>
          </a:xfrm>
        </p:spPr>
        <p:txBody>
          <a:bodyPr>
            <a:noAutofit/>
          </a:bodyPr>
          <a:lstStyle/>
          <a:p>
            <a:pPr fontAlgn="base"/>
            <a:r>
              <a:rPr lang="ko-KR" altLang="en-US" sz="1800" b="1" dirty="0"/>
              <a:t>관련이론</a:t>
            </a:r>
            <a:endParaRPr lang="ko-KR" altLang="en-US" sz="1800" dirty="0"/>
          </a:p>
          <a:p>
            <a:pPr lvl="1" fontAlgn="base"/>
            <a:r>
              <a:rPr lang="en-US" altLang="ko-KR" sz="1600" dirty="0"/>
              <a:t>Encoder</a:t>
            </a:r>
            <a:r>
              <a:rPr lang="ko-KR" altLang="en-US" sz="1600" dirty="0"/>
              <a:t>는 </a:t>
            </a:r>
            <a:r>
              <a:rPr lang="en-US" altLang="ko-KR" sz="1600" dirty="0"/>
              <a:t>2^n</a:t>
            </a:r>
            <a:r>
              <a:rPr lang="ko-KR" altLang="en-US" sz="1600" dirty="0"/>
              <a:t>개의 신호를 받아 </a:t>
            </a:r>
            <a:r>
              <a:rPr lang="en-US" altLang="ko-KR" sz="1600" dirty="0"/>
              <a:t>n</a:t>
            </a:r>
            <a:r>
              <a:rPr lang="ko-KR" altLang="en-US" sz="1600" dirty="0"/>
              <a:t>개의 출력을 만드는 회로이다</a:t>
            </a:r>
            <a:r>
              <a:rPr lang="en-US" altLang="ko-KR" sz="1600" dirty="0"/>
              <a:t>.</a:t>
            </a:r>
          </a:p>
          <a:p>
            <a:pPr lvl="1" fontAlgn="base"/>
            <a:r>
              <a:rPr lang="en-US" altLang="ko-KR" sz="1600" dirty="0"/>
              <a:t>Decoder</a:t>
            </a:r>
            <a:r>
              <a:rPr lang="ko-KR" altLang="en-US" sz="1600" dirty="0"/>
              <a:t>는 </a:t>
            </a:r>
            <a:r>
              <a:rPr lang="en-US" altLang="ko-KR" sz="1600" dirty="0"/>
              <a:t>n</a:t>
            </a:r>
            <a:r>
              <a:rPr lang="ko-KR" altLang="en-US" sz="1600" dirty="0"/>
              <a:t>비트로 된 정보를 </a:t>
            </a:r>
            <a:r>
              <a:rPr lang="en-US" altLang="ko-KR" sz="1600" dirty="0"/>
              <a:t>2^n</a:t>
            </a:r>
            <a:r>
              <a:rPr lang="ko-KR" altLang="en-US" sz="1600" dirty="0"/>
              <a:t>개로 표현하는 회로이다</a:t>
            </a:r>
            <a:r>
              <a:rPr lang="en-US" altLang="ko-KR" sz="1600" dirty="0"/>
              <a:t>.</a:t>
            </a:r>
          </a:p>
          <a:p>
            <a:pPr lvl="1" fontAlgn="base"/>
            <a:r>
              <a:rPr lang="en-US" altLang="ko-KR" sz="1600" dirty="0"/>
              <a:t>7-segment</a:t>
            </a:r>
            <a:r>
              <a:rPr lang="ko-KR" altLang="en-US" sz="1600" dirty="0"/>
              <a:t>는 </a:t>
            </a:r>
            <a:r>
              <a:rPr lang="en-US" altLang="ko-KR" sz="1600" dirty="0"/>
              <a:t>7</a:t>
            </a:r>
            <a:r>
              <a:rPr lang="ko-KR" altLang="en-US" sz="1600" dirty="0"/>
              <a:t>개의 </a:t>
            </a:r>
            <a:r>
              <a:rPr lang="en-US" altLang="ko-KR" sz="1600" dirty="0"/>
              <a:t>led</a:t>
            </a:r>
            <a:r>
              <a:rPr lang="ko-KR" altLang="en-US" sz="1600" dirty="0"/>
              <a:t>를 이용하여 </a:t>
            </a:r>
            <a:r>
              <a:rPr lang="en-US" altLang="ko-KR" sz="1600" dirty="0"/>
              <a:t>0</a:t>
            </a:r>
            <a:r>
              <a:rPr lang="ko-KR" altLang="en-US" sz="1600" dirty="0"/>
              <a:t>부터 </a:t>
            </a:r>
            <a:r>
              <a:rPr lang="en-US" altLang="ko-KR" sz="1600" dirty="0"/>
              <a:t>9</a:t>
            </a:r>
            <a:r>
              <a:rPr lang="ko-KR" altLang="en-US" sz="1600" dirty="0"/>
              <a:t>까지 표현하는 장치이다</a:t>
            </a:r>
          </a:p>
          <a:p>
            <a:pPr marL="0" indent="0" fontAlgn="base">
              <a:buNone/>
            </a:pPr>
            <a:endParaRPr lang="en-US" altLang="ko-KR" sz="1800" b="1" dirty="0"/>
          </a:p>
          <a:p>
            <a:pPr fontAlgn="base"/>
            <a:endParaRPr lang="en-US" altLang="ko-KR" sz="1800" b="1" dirty="0"/>
          </a:p>
          <a:p>
            <a:pPr fontAlgn="base"/>
            <a:endParaRPr lang="en-US" altLang="ko-KR" sz="1800" b="1" dirty="0"/>
          </a:p>
          <a:p>
            <a:pPr fontAlgn="base"/>
            <a:endParaRPr lang="en-US" altLang="ko-KR" sz="1800" b="1" dirty="0"/>
          </a:p>
          <a:p>
            <a:pPr fontAlgn="base"/>
            <a:endParaRPr lang="en-US" altLang="ko-KR" sz="1800" b="1" dirty="0"/>
          </a:p>
          <a:p>
            <a:pPr fontAlgn="base"/>
            <a:r>
              <a:rPr lang="ko-KR" altLang="en-US" sz="1800" b="1" dirty="0"/>
              <a:t>실험과정</a:t>
            </a:r>
            <a:endParaRPr lang="ko-KR" altLang="en-US" sz="1800" dirty="0"/>
          </a:p>
          <a:p>
            <a:pPr lvl="1" fontAlgn="base"/>
            <a:r>
              <a:rPr lang="en-US" altLang="ko-KR" sz="1600" dirty="0"/>
              <a:t>4x2 encoder</a:t>
            </a:r>
            <a:r>
              <a:rPr lang="ko-KR" altLang="en-US" sz="1600" dirty="0"/>
              <a:t>를 구현하고 </a:t>
            </a:r>
            <a:r>
              <a:rPr lang="en-US" altLang="ko-KR" sz="1600" dirty="0" err="1"/>
              <a:t>ModelSim</a:t>
            </a:r>
            <a:r>
              <a:rPr lang="ko-KR" altLang="en-US" sz="1600" dirty="0"/>
              <a:t>과 보드를 이용하여 동작을 확인한다</a:t>
            </a:r>
            <a:r>
              <a:rPr lang="en-US" altLang="ko-KR" sz="1600" dirty="0"/>
              <a:t>.</a:t>
            </a:r>
          </a:p>
          <a:p>
            <a:pPr lvl="1" fontAlgn="base"/>
            <a:r>
              <a:rPr lang="en-US" altLang="ko-KR" sz="1600" dirty="0"/>
              <a:t>2x4 decoder</a:t>
            </a:r>
            <a:r>
              <a:rPr lang="ko-KR" altLang="en-US" sz="1600" dirty="0"/>
              <a:t>를 구현하고 </a:t>
            </a:r>
            <a:r>
              <a:rPr lang="en-US" altLang="ko-KR" sz="1600" dirty="0" err="1"/>
              <a:t>ModelSim</a:t>
            </a:r>
            <a:r>
              <a:rPr lang="ko-KR" altLang="en-US" sz="1600" dirty="0"/>
              <a:t>과 보드를 이용하여 동작을 확인한다</a:t>
            </a:r>
            <a:r>
              <a:rPr lang="en-US" altLang="ko-KR" sz="1600" dirty="0"/>
              <a:t>.</a:t>
            </a:r>
          </a:p>
          <a:p>
            <a:pPr lvl="1" fontAlgn="base"/>
            <a:r>
              <a:rPr lang="en-US" altLang="ko-KR" sz="1600" dirty="0"/>
              <a:t>7-seg</a:t>
            </a:r>
            <a:r>
              <a:rPr lang="ko-KR" altLang="en-US" sz="1600" dirty="0"/>
              <a:t>회로를 구현하고 </a:t>
            </a:r>
            <a:r>
              <a:rPr lang="en-US" altLang="ko-KR" sz="1600" dirty="0" err="1"/>
              <a:t>ModelSim</a:t>
            </a:r>
            <a:r>
              <a:rPr lang="ko-KR" altLang="en-US" sz="1600" dirty="0"/>
              <a:t>과 보드를 이용하여 동작을 확인한다</a:t>
            </a:r>
            <a:r>
              <a:rPr lang="en-US" altLang="ko-KR" sz="1600" dirty="0"/>
              <a:t>.</a:t>
            </a:r>
          </a:p>
          <a:p>
            <a:pPr lvl="1" fontAlgn="base"/>
            <a:endParaRPr lang="en-US" altLang="ko-KR" sz="1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240" y="2900065"/>
            <a:ext cx="4170872" cy="96505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6624" y="3960984"/>
            <a:ext cx="4233488" cy="105730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3365" y="2790550"/>
            <a:ext cx="2540181" cy="234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650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1864</TotalTime>
  <Words>525</Words>
  <Application>Microsoft Office PowerPoint</Application>
  <PresentationFormat>화면 슬라이드 쇼(4:3)</PresentationFormat>
  <Paragraphs>192</Paragraphs>
  <Slides>9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Arial</vt:lpstr>
      <vt:lpstr>맑은 고딕</vt:lpstr>
      <vt:lpstr>Office 테마</vt:lpstr>
      <vt:lpstr>5주차 결과보고서</vt:lpstr>
      <vt:lpstr>실험 1 : 2x1 Multiplexer</vt:lpstr>
      <vt:lpstr>실험 1 : 2x1 Multiplexer(Con’d)</vt:lpstr>
      <vt:lpstr>실험 2 : 1x2 Demultiplexer</vt:lpstr>
      <vt:lpstr>실험 2 : 1x2 Demultiplexer(Con’d)</vt:lpstr>
      <vt:lpstr>고찰 2 : 1x4 Demultiplexer</vt:lpstr>
      <vt:lpstr>고찰 2 : 1x4 Demultiplexer(Cont’d)</vt:lpstr>
      <vt:lpstr>6주차 예비보고서</vt:lpstr>
      <vt:lpstr>내용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모세관 네트워크</dc:title>
  <dc:creator>Microsoft Corporation</dc:creator>
  <cp:lastModifiedBy>김동현</cp:lastModifiedBy>
  <cp:revision>218</cp:revision>
  <cp:lastPrinted>2017-04-01T02:51:07Z</cp:lastPrinted>
  <dcterms:created xsi:type="dcterms:W3CDTF">2006-10-05T04:04:58Z</dcterms:created>
  <dcterms:modified xsi:type="dcterms:W3CDTF">2017-04-20T14:42:26Z</dcterms:modified>
</cp:coreProperties>
</file>