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797675" cy="9928225"/>
  <p:embeddedFontLst>
    <p:embeddedFont>
      <p:font typeface="맑은 고딕" panose="020B0503020000020004" pitchFamily="50" charset="-127"/>
      <p:regular r:id="rId14"/>
      <p:bold r:id="rId15"/>
    </p:embeddedFont>
    <p:embeddedFont>
      <p:font typeface="나눔바른고딕" panose="020B0603020101020101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0408" autoAdjust="0"/>
  </p:normalViewPr>
  <p:slideViewPr>
    <p:cSldViewPr>
      <p:cViewPr varScale="1">
        <p:scale>
          <a:sx n="78" d="100"/>
          <a:sy n="78" d="100"/>
        </p:scale>
        <p:origin x="1013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0B245-856B-43E8-9F83-CD52457D12BF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2E734D-54A1-448E-85F5-67D7CA0DE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327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E734D-54A1-448E-85F5-67D7CA0DEC8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358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E734D-54A1-448E-85F5-67D7CA0DEC8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906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E734D-54A1-448E-85F5-67D7CA0DEC8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475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E734D-54A1-448E-85F5-67D7CA0DEC8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640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E734D-54A1-448E-85F5-67D7CA0DEC8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658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E734D-54A1-448E-85F5-67D7CA0DEC8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669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E734D-54A1-448E-85F5-67D7CA0DEC8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892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E734D-54A1-448E-85F5-67D7CA0DEC8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934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082551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182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827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232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437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580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552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223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171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434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14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549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229600" cy="4713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452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15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/>
              <a:t>주차</a:t>
            </a:r>
            <a:r>
              <a:rPr lang="en-US" altLang="ko-KR" dirty="0"/>
              <a:t> </a:t>
            </a:r>
            <a:r>
              <a:rPr lang="ko-KR" altLang="en-US" dirty="0"/>
              <a:t>결과보고서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584776" cy="1752600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altLang="ko-KR" dirty="0">
                <a:solidFill>
                  <a:schemeClr val="tx1"/>
                </a:solidFill>
              </a:rPr>
              <a:t>					</a:t>
            </a:r>
            <a:r>
              <a:rPr lang="ko-KR" altLang="en-US" dirty="0">
                <a:solidFill>
                  <a:schemeClr val="tx1"/>
                </a:solidFill>
              </a:rPr>
              <a:t>분반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타</a:t>
            </a:r>
            <a:endParaRPr lang="en-US" altLang="ko-KR" dirty="0">
              <a:solidFill>
                <a:schemeClr val="tx1"/>
              </a:solidFill>
            </a:endParaRP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					</a:t>
            </a:r>
            <a:r>
              <a:rPr lang="ko-KR" altLang="en-US" dirty="0">
                <a:solidFill>
                  <a:schemeClr val="tx1"/>
                </a:solidFill>
              </a:rPr>
              <a:t>학번 </a:t>
            </a:r>
            <a:r>
              <a:rPr lang="en-US" altLang="ko-KR" dirty="0">
                <a:solidFill>
                  <a:schemeClr val="tx1"/>
                </a:solidFill>
              </a:rPr>
              <a:t>: 20160428</a:t>
            </a: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					</a:t>
            </a:r>
            <a:r>
              <a:rPr lang="ko-KR" altLang="en-US" dirty="0">
                <a:solidFill>
                  <a:schemeClr val="tx1"/>
                </a:solidFill>
              </a:rPr>
              <a:t>이름</a:t>
            </a:r>
            <a:r>
              <a:rPr lang="en-US" altLang="ko-KR" dirty="0">
                <a:solidFill>
                  <a:schemeClr val="tx1"/>
                </a:solidFill>
              </a:rPr>
              <a:t> : </a:t>
            </a:r>
            <a:r>
              <a:rPr lang="ko-KR" altLang="en-US" dirty="0">
                <a:solidFill>
                  <a:schemeClr val="tx1"/>
                </a:solidFill>
              </a:rPr>
              <a:t>김동현</a:t>
            </a:r>
            <a:endParaRPr lang="en-US" altLang="ko-KR" dirty="0">
              <a:solidFill>
                <a:schemeClr val="tx1"/>
              </a:solidFill>
            </a:endParaRP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					</a:t>
            </a:r>
            <a:r>
              <a:rPr lang="ko-KR" altLang="en-US" dirty="0">
                <a:solidFill>
                  <a:schemeClr val="tx1"/>
                </a:solidFill>
              </a:rPr>
              <a:t>실험일 </a:t>
            </a:r>
            <a:r>
              <a:rPr lang="en-US" altLang="ko-KR" dirty="0">
                <a:solidFill>
                  <a:schemeClr val="tx1"/>
                </a:solidFill>
              </a:rPr>
              <a:t>: 4</a:t>
            </a:r>
            <a:r>
              <a:rPr lang="ko-KR" altLang="en-US" dirty="0">
                <a:solidFill>
                  <a:schemeClr val="tx1"/>
                </a:solidFill>
              </a:rPr>
              <a:t>월 </a:t>
            </a:r>
            <a:r>
              <a:rPr lang="en-US" altLang="ko-KR" dirty="0">
                <a:solidFill>
                  <a:schemeClr val="tx1"/>
                </a:solidFill>
              </a:rPr>
              <a:t>14</a:t>
            </a:r>
            <a:r>
              <a:rPr lang="ko-KR" altLang="en-US" dirty="0">
                <a:solidFill>
                  <a:schemeClr val="tx1"/>
                </a:solidFill>
              </a:rPr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1772704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ko-KR" altLang="en-US" dirty="0"/>
              <a:t>주차</a:t>
            </a:r>
            <a:r>
              <a:rPr lang="en-US" altLang="ko-KR" dirty="0"/>
              <a:t> </a:t>
            </a:r>
            <a:r>
              <a:rPr lang="ko-KR" altLang="en-US" dirty="0"/>
              <a:t>예비보고서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pPr algn="l"/>
            <a:r>
              <a:rPr lang="en-US" altLang="ko-KR" dirty="0">
                <a:solidFill>
                  <a:schemeClr val="tx1"/>
                </a:solidFill>
              </a:rPr>
              <a:t>					</a:t>
            </a:r>
            <a:r>
              <a:rPr lang="ko-KR" altLang="en-US" dirty="0">
                <a:solidFill>
                  <a:schemeClr val="tx1"/>
                </a:solidFill>
              </a:rPr>
              <a:t>분반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타</a:t>
            </a:r>
            <a:endParaRPr lang="en-US" altLang="ko-KR" dirty="0">
              <a:solidFill>
                <a:schemeClr val="tx1"/>
              </a:solidFill>
            </a:endParaRP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					</a:t>
            </a:r>
            <a:r>
              <a:rPr lang="ko-KR" altLang="en-US" dirty="0">
                <a:solidFill>
                  <a:schemeClr val="tx1"/>
                </a:solidFill>
              </a:rPr>
              <a:t>학번 </a:t>
            </a:r>
            <a:r>
              <a:rPr lang="en-US" altLang="ko-KR" dirty="0">
                <a:solidFill>
                  <a:schemeClr val="tx1"/>
                </a:solidFill>
              </a:rPr>
              <a:t>: 20160428</a:t>
            </a: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					</a:t>
            </a:r>
            <a:r>
              <a:rPr lang="ko-KR" altLang="en-US" dirty="0">
                <a:solidFill>
                  <a:schemeClr val="tx1"/>
                </a:solidFill>
              </a:rPr>
              <a:t>이름</a:t>
            </a:r>
            <a:r>
              <a:rPr lang="en-US" altLang="ko-KR" dirty="0">
                <a:solidFill>
                  <a:schemeClr val="tx1"/>
                </a:solidFill>
              </a:rPr>
              <a:t> : </a:t>
            </a:r>
            <a:r>
              <a:rPr lang="ko-KR" altLang="en-US" dirty="0">
                <a:solidFill>
                  <a:schemeClr val="tx1"/>
                </a:solidFill>
              </a:rPr>
              <a:t>김동현</a:t>
            </a:r>
            <a:endParaRPr lang="en-US" altLang="ko-KR" dirty="0">
              <a:solidFill>
                <a:schemeClr val="tx1"/>
              </a:solidFill>
            </a:endParaRP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					</a:t>
            </a:r>
            <a:r>
              <a:rPr lang="ko-KR" altLang="en-US" dirty="0">
                <a:solidFill>
                  <a:schemeClr val="tx1"/>
                </a:solidFill>
              </a:rPr>
              <a:t>실험일 </a:t>
            </a:r>
            <a:r>
              <a:rPr lang="en-US" altLang="ko-KR" dirty="0">
                <a:solidFill>
                  <a:schemeClr val="tx1"/>
                </a:solidFill>
              </a:rPr>
              <a:t>: 4/21</a:t>
            </a:r>
            <a:endParaRPr lang="ko-KR" altLang="en-US" dirty="0">
              <a:solidFill>
                <a:schemeClr val="tx1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2085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72306"/>
            <a:ext cx="8229600" cy="4713387"/>
          </a:xfrm>
        </p:spPr>
        <p:txBody>
          <a:bodyPr>
            <a:noAutofit/>
          </a:bodyPr>
          <a:lstStyle/>
          <a:p>
            <a:pPr fontAlgn="base"/>
            <a:r>
              <a:rPr lang="ko-KR" altLang="en-US" sz="1800" b="1" dirty="0"/>
              <a:t>관련이론</a:t>
            </a:r>
            <a:endParaRPr lang="ko-KR" altLang="en-US" sz="1800" dirty="0"/>
          </a:p>
          <a:p>
            <a:pPr lvl="1" fontAlgn="base"/>
            <a:r>
              <a:rPr lang="en-US" altLang="ko-KR" sz="1600" dirty="0"/>
              <a:t>Latch</a:t>
            </a:r>
            <a:r>
              <a:rPr lang="ko-KR" altLang="en-US" sz="1600" dirty="0"/>
              <a:t>는 </a:t>
            </a:r>
            <a:r>
              <a:rPr lang="en-US" altLang="ko-KR" sz="1600" dirty="0"/>
              <a:t>2</a:t>
            </a:r>
            <a:r>
              <a:rPr lang="ko-KR" altLang="en-US" sz="1600" dirty="0"/>
              <a:t>진 기억소자로</a:t>
            </a:r>
            <a:r>
              <a:rPr lang="en-US" altLang="ko-KR" sz="1600" dirty="0"/>
              <a:t>, Clock </a:t>
            </a:r>
            <a:r>
              <a:rPr lang="ko-KR" altLang="en-US" sz="1600" dirty="0"/>
              <a:t>입력이 없는 비동기식 순서논리회로 소자이다</a:t>
            </a:r>
            <a:r>
              <a:rPr lang="en-US" altLang="ko-KR" sz="1600" dirty="0"/>
              <a:t>. S-R Latch</a:t>
            </a:r>
            <a:r>
              <a:rPr lang="ko-KR" altLang="en-US" sz="1600" dirty="0"/>
              <a:t>는 </a:t>
            </a:r>
            <a:r>
              <a:rPr lang="en-US" altLang="ko-KR" sz="1600" dirty="0"/>
              <a:t>1bit</a:t>
            </a:r>
            <a:r>
              <a:rPr lang="ko-KR" altLang="en-US" sz="1600" dirty="0"/>
              <a:t>를 저장 할 수 있다</a:t>
            </a:r>
            <a:r>
              <a:rPr lang="en-US" altLang="ko-KR" sz="1600" dirty="0"/>
              <a:t>. Q</a:t>
            </a:r>
            <a:r>
              <a:rPr lang="ko-KR" altLang="en-US" sz="1600" dirty="0"/>
              <a:t>와 </a:t>
            </a:r>
            <a:r>
              <a:rPr lang="en-US" altLang="ko-KR" sz="1600" dirty="0"/>
              <a:t>Q`</a:t>
            </a:r>
            <a:r>
              <a:rPr lang="ko-KR" altLang="en-US" sz="1600" dirty="0"/>
              <a:t>의 상태는 서로 보수상태가 되어야 정상상태가 된다</a:t>
            </a:r>
            <a:r>
              <a:rPr lang="en-US" altLang="ko-KR" sz="1600" dirty="0"/>
              <a:t>. S</a:t>
            </a:r>
            <a:r>
              <a:rPr lang="ko-KR" altLang="en-US" sz="1600" dirty="0"/>
              <a:t>와 </a:t>
            </a:r>
            <a:r>
              <a:rPr lang="en-US" altLang="ko-KR" sz="1600" dirty="0"/>
              <a:t>R</a:t>
            </a:r>
            <a:r>
              <a:rPr lang="ko-KR" altLang="en-US" sz="1600" dirty="0"/>
              <a:t>의 입력에 따라 </a:t>
            </a:r>
            <a:r>
              <a:rPr lang="en-US" altLang="ko-KR" sz="1600" dirty="0"/>
              <a:t>0</a:t>
            </a:r>
            <a:r>
              <a:rPr lang="ko-KR" altLang="en-US" sz="1600" dirty="0"/>
              <a:t>혹은 </a:t>
            </a:r>
            <a:r>
              <a:rPr lang="en-US" altLang="ko-KR" sz="1600" dirty="0"/>
              <a:t>1</a:t>
            </a:r>
            <a:r>
              <a:rPr lang="ko-KR" altLang="en-US" sz="1600" dirty="0"/>
              <a:t>이 저장되거나</a:t>
            </a:r>
            <a:r>
              <a:rPr lang="en-US" altLang="ko-KR" sz="1600" dirty="0"/>
              <a:t>, </a:t>
            </a:r>
            <a:r>
              <a:rPr lang="ko-KR" altLang="en-US" sz="1600" dirty="0"/>
              <a:t>현재 값을 유지한다</a:t>
            </a:r>
            <a:r>
              <a:rPr lang="en-US" altLang="ko-KR" sz="1600" dirty="0"/>
              <a:t>. </a:t>
            </a:r>
            <a:r>
              <a:rPr lang="ko-KR" altLang="en-US" sz="1600" dirty="0"/>
              <a:t>하지만 </a:t>
            </a:r>
            <a:r>
              <a:rPr lang="en-US" altLang="ko-KR" sz="1600" dirty="0"/>
              <a:t>S</a:t>
            </a:r>
            <a:r>
              <a:rPr lang="ko-KR" altLang="en-US" sz="1600" dirty="0"/>
              <a:t>와 </a:t>
            </a:r>
            <a:r>
              <a:rPr lang="en-US" altLang="ko-KR" sz="1600" dirty="0"/>
              <a:t>R</a:t>
            </a:r>
            <a:r>
              <a:rPr lang="ko-KR" altLang="en-US" sz="1600" dirty="0"/>
              <a:t>의 입력이 동시에 </a:t>
            </a:r>
            <a:r>
              <a:rPr lang="en-US" altLang="ko-KR" sz="1600" dirty="0"/>
              <a:t>1</a:t>
            </a:r>
            <a:r>
              <a:rPr lang="ko-KR" altLang="en-US" sz="1600" dirty="0"/>
              <a:t>이 되면 어떤 값이 저장될지 알 수 없다 </a:t>
            </a:r>
            <a:endParaRPr lang="en-US" altLang="ko-KR" sz="1600" dirty="0"/>
          </a:p>
          <a:p>
            <a:pPr lvl="1" fontAlgn="base"/>
            <a:endParaRPr lang="en-US" altLang="ko-KR" sz="1600" dirty="0"/>
          </a:p>
          <a:p>
            <a:pPr lvl="1" fontAlgn="base"/>
            <a:r>
              <a:rPr lang="en-US" altLang="ko-KR" sz="1600" dirty="0"/>
              <a:t>D Latch</a:t>
            </a:r>
            <a:r>
              <a:rPr lang="ko-KR" altLang="en-US" sz="1600" dirty="0"/>
              <a:t>는 </a:t>
            </a:r>
            <a:r>
              <a:rPr lang="en-US" altLang="ko-KR" sz="1600" dirty="0"/>
              <a:t>S-R Latch</a:t>
            </a:r>
            <a:r>
              <a:rPr lang="ko-KR" altLang="en-US" sz="1600" dirty="0"/>
              <a:t>에서 </a:t>
            </a:r>
            <a:r>
              <a:rPr lang="en-US" altLang="ko-KR" sz="1600" dirty="0"/>
              <a:t>S</a:t>
            </a:r>
            <a:r>
              <a:rPr lang="ko-KR" altLang="en-US" sz="1600" dirty="0"/>
              <a:t>와 </a:t>
            </a:r>
            <a:r>
              <a:rPr lang="en-US" altLang="ko-KR" sz="1600" dirty="0"/>
              <a:t>R</a:t>
            </a:r>
            <a:r>
              <a:rPr lang="ko-KR" altLang="en-US" sz="1600" dirty="0"/>
              <a:t>이 동시에 </a:t>
            </a:r>
            <a:r>
              <a:rPr lang="en-US" altLang="ko-KR" sz="1600" dirty="0"/>
              <a:t>1</a:t>
            </a:r>
            <a:r>
              <a:rPr lang="ko-KR" altLang="en-US" sz="1600" dirty="0"/>
              <a:t>이 들어가 값을 알 수 없게 되는 상황을 피 하기 위해 입력을 </a:t>
            </a:r>
            <a:r>
              <a:rPr lang="en-US" altLang="ko-KR" sz="1600" dirty="0"/>
              <a:t>D</a:t>
            </a:r>
            <a:r>
              <a:rPr lang="ko-KR" altLang="en-US" sz="1600" dirty="0"/>
              <a:t>하나만 이용하고 </a:t>
            </a:r>
            <a:r>
              <a:rPr lang="en-US" altLang="ko-KR" sz="1600" dirty="0"/>
              <a:t>Not</a:t>
            </a:r>
            <a:r>
              <a:rPr lang="ko-KR" altLang="en-US" sz="1600" dirty="0"/>
              <a:t>게이트를 이용해 항상 서로 다른 값이 입력되도록 만든 회로이다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fontAlgn="base"/>
            <a:r>
              <a:rPr lang="ko-KR" altLang="en-US" sz="1800" b="1" dirty="0"/>
              <a:t>실험과정</a:t>
            </a:r>
            <a:endParaRPr lang="ko-KR" altLang="en-US" sz="1800" dirty="0"/>
          </a:p>
          <a:p>
            <a:pPr lvl="1" fontAlgn="base"/>
            <a:r>
              <a:rPr lang="ko-KR" altLang="en-US" sz="1600" dirty="0"/>
              <a:t>프로젝트를 생성할 때 </a:t>
            </a:r>
            <a:r>
              <a:rPr lang="en-US" altLang="ko-KR" sz="1600" dirty="0"/>
              <a:t>Setting</a:t>
            </a:r>
            <a:r>
              <a:rPr lang="ko-KR" altLang="en-US" sz="1600" dirty="0"/>
              <a:t>에서 </a:t>
            </a:r>
            <a:r>
              <a:rPr lang="en-US" altLang="ko-KR" sz="1600" dirty="0"/>
              <a:t>D latch</a:t>
            </a:r>
            <a:r>
              <a:rPr lang="ko-KR" altLang="en-US" sz="1600" dirty="0"/>
              <a:t>파일을 추가한다</a:t>
            </a:r>
            <a:r>
              <a:rPr lang="en-US" altLang="ko-KR" sz="1600" dirty="0"/>
              <a:t>. </a:t>
            </a:r>
          </a:p>
          <a:p>
            <a:pPr lvl="1" fontAlgn="base"/>
            <a:r>
              <a:rPr lang="en-US" altLang="ko-KR" sz="1600" dirty="0"/>
              <a:t>DE10SOC</a:t>
            </a:r>
            <a:r>
              <a:rPr lang="ko-KR" altLang="en-US" sz="1600" dirty="0"/>
              <a:t>보드에서 작동을 확인한다</a:t>
            </a:r>
            <a:r>
              <a:rPr lang="en-US" altLang="ko-KR" sz="1600" dirty="0"/>
              <a:t>.</a:t>
            </a:r>
          </a:p>
          <a:p>
            <a:pPr lvl="1" fontAlgn="base"/>
            <a:r>
              <a:rPr lang="ko-KR" altLang="en-US" sz="1600" dirty="0"/>
              <a:t>이와 같은 과정으로 </a:t>
            </a:r>
            <a:r>
              <a:rPr lang="en-US" altLang="ko-KR" sz="1600" dirty="0"/>
              <a:t>D latch&amp; D flipflop</a:t>
            </a:r>
            <a:r>
              <a:rPr lang="ko-KR" altLang="en-US" sz="1600" dirty="0"/>
              <a:t>를 구동한다</a:t>
            </a:r>
            <a:r>
              <a:rPr lang="en-US" altLang="ko-KR" sz="1600" dirty="0"/>
              <a:t>.</a:t>
            </a:r>
          </a:p>
          <a:p>
            <a:pPr lvl="1" fontAlgn="base"/>
            <a:endParaRPr lang="ko-KR" altLang="en-US" sz="1600" dirty="0"/>
          </a:p>
          <a:p>
            <a:pPr>
              <a:lnSpc>
                <a:spcPct val="150000"/>
              </a:lnSpc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32744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</a:t>
            </a:r>
            <a:r>
              <a:rPr lang="en-US" altLang="ko-KR" dirty="0"/>
              <a:t>1 : 4x2 Encoder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1117643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Block diagram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4264" y="4033757"/>
            <a:ext cx="652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파형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5318" y="6308372"/>
            <a:ext cx="4176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i3 : 0, i2: 1, i1 : 0, i0 : 0</a:t>
            </a:r>
          </a:p>
          <a:p>
            <a:pPr algn="ctr"/>
            <a:r>
              <a:rPr lang="en-US" altLang="ko-KR" sz="1400" dirty="0"/>
              <a:t>d1 : 1, d0 : 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819610" y="6263806"/>
            <a:ext cx="4176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i3 : 1, i2: 0, i1 : 0, i0 : 0</a:t>
            </a:r>
          </a:p>
          <a:p>
            <a:pPr algn="ctr"/>
            <a:r>
              <a:rPr lang="en-US" altLang="ko-KR" sz="1400" dirty="0"/>
              <a:t>d1 : 1, d0 : 1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13863"/>
          <a:stretch/>
        </p:blipFill>
        <p:spPr>
          <a:xfrm>
            <a:off x="857" y="1426459"/>
            <a:ext cx="9144000" cy="213369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624" y="3579700"/>
            <a:ext cx="7280751" cy="127744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318" y="5006051"/>
            <a:ext cx="4404484" cy="123567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0354" y="5040351"/>
            <a:ext cx="4492556" cy="120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146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</a:t>
            </a:r>
            <a:r>
              <a:rPr lang="en-US" altLang="ko-KR" dirty="0"/>
              <a:t>1 : 4x2 Encoder(</a:t>
            </a:r>
            <a:r>
              <a:rPr lang="en-US" altLang="ko-KR" dirty="0" err="1"/>
              <a:t>Con’d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25470" y="453431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진리표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20684" y="6163552"/>
            <a:ext cx="1300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Test</a:t>
            </a:r>
            <a:r>
              <a:rPr lang="ko-KR" altLang="en-US" dirty="0"/>
              <a:t> </a:t>
            </a:r>
            <a:r>
              <a:rPr lang="en-US" altLang="ko-KR" dirty="0"/>
              <a:t>Bench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995936" y="5147889"/>
            <a:ext cx="5027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</a:t>
            </a:r>
            <a:r>
              <a:rPr lang="ko-KR" altLang="en-US" dirty="0"/>
              <a:t>의 들어온 값을 </a:t>
            </a:r>
            <a:r>
              <a:rPr lang="en-US" altLang="ko-KR" dirty="0"/>
              <a:t>2</a:t>
            </a:r>
            <a:r>
              <a:rPr lang="ko-KR" altLang="en-US" dirty="0"/>
              <a:t>진법으로 변환하여 </a:t>
            </a:r>
            <a:r>
              <a:rPr lang="en-US" altLang="ko-KR" dirty="0"/>
              <a:t>output</a:t>
            </a:r>
            <a:r>
              <a:rPr lang="ko-KR" altLang="en-US" dirty="0"/>
              <a:t>에 출력을 해준다</a:t>
            </a:r>
            <a:endParaRPr lang="en-US" altLang="ko-KR" dirty="0"/>
          </a:p>
          <a:p>
            <a:r>
              <a:rPr lang="en-US" altLang="ko-KR" dirty="0"/>
              <a:t>ex) 0001 -&gt; 00(2)</a:t>
            </a:r>
          </a:p>
          <a:p>
            <a:r>
              <a:rPr lang="en-US" altLang="ko-KR" dirty="0"/>
              <a:t>     0100 -&gt; 10(2)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484784"/>
            <a:ext cx="2714625" cy="4238625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4090563" y="1916832"/>
          <a:ext cx="490689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815">
                  <a:extLst>
                    <a:ext uri="{9D8B030D-6E8A-4147-A177-3AD203B41FA5}">
                      <a16:colId xmlns:a16="http://schemas.microsoft.com/office/drawing/2014/main" val="4167082288"/>
                    </a:ext>
                  </a:extLst>
                </a:gridCol>
                <a:gridCol w="817815">
                  <a:extLst>
                    <a:ext uri="{9D8B030D-6E8A-4147-A177-3AD203B41FA5}">
                      <a16:colId xmlns:a16="http://schemas.microsoft.com/office/drawing/2014/main" val="3796415060"/>
                    </a:ext>
                  </a:extLst>
                </a:gridCol>
                <a:gridCol w="817815">
                  <a:extLst>
                    <a:ext uri="{9D8B030D-6E8A-4147-A177-3AD203B41FA5}">
                      <a16:colId xmlns:a16="http://schemas.microsoft.com/office/drawing/2014/main" val="220883069"/>
                    </a:ext>
                  </a:extLst>
                </a:gridCol>
                <a:gridCol w="817815">
                  <a:extLst>
                    <a:ext uri="{9D8B030D-6E8A-4147-A177-3AD203B41FA5}">
                      <a16:colId xmlns:a16="http://schemas.microsoft.com/office/drawing/2014/main" val="1706012611"/>
                    </a:ext>
                  </a:extLst>
                </a:gridCol>
                <a:gridCol w="817815">
                  <a:extLst>
                    <a:ext uri="{9D8B030D-6E8A-4147-A177-3AD203B41FA5}">
                      <a16:colId xmlns:a16="http://schemas.microsoft.com/office/drawing/2014/main" val="1889596870"/>
                    </a:ext>
                  </a:extLst>
                </a:gridCol>
                <a:gridCol w="817815">
                  <a:extLst>
                    <a:ext uri="{9D8B030D-6E8A-4147-A177-3AD203B41FA5}">
                      <a16:colId xmlns:a16="http://schemas.microsoft.com/office/drawing/2014/main" val="2932415283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input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output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408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153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354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891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99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17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3485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</a:t>
            </a:r>
            <a:r>
              <a:rPr lang="en-US" altLang="ko-KR" dirty="0"/>
              <a:t>2 : 2x4 decoder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1117643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Block diagram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4343" y="3573016"/>
            <a:ext cx="652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파형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60032" y="4725811"/>
            <a:ext cx="4176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I[1] : 1, I[0] : 0</a:t>
            </a:r>
          </a:p>
          <a:p>
            <a:pPr algn="ctr"/>
            <a:r>
              <a:rPr lang="en-US" altLang="ko-KR" sz="1400" dirty="0"/>
              <a:t>D[3] : 0 ,D[2] : 1, D[1] : 0, D[0] : 0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b="9021"/>
          <a:stretch/>
        </p:blipFill>
        <p:spPr>
          <a:xfrm>
            <a:off x="13871" y="1408351"/>
            <a:ext cx="9144000" cy="210444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872" y="4293096"/>
            <a:ext cx="4430128" cy="148514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8402" y="3724390"/>
            <a:ext cx="3619916" cy="97258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3548" y="5277866"/>
            <a:ext cx="3889623" cy="101794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770127" y="6295811"/>
            <a:ext cx="4176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I[1] : 0, I[0] : 1</a:t>
            </a:r>
          </a:p>
          <a:p>
            <a:pPr algn="ctr"/>
            <a:r>
              <a:rPr lang="en-US" altLang="ko-KR" sz="1400" dirty="0"/>
              <a:t>D[3] : 0 ,D[2] : 0, D[1] : 1, D[0] : 0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16658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</a:t>
            </a:r>
            <a:r>
              <a:rPr lang="en-US" altLang="ko-KR" dirty="0"/>
              <a:t>2 : 2x4 decoder(</a:t>
            </a:r>
            <a:r>
              <a:rPr lang="en-US" altLang="ko-KR" dirty="0" err="1"/>
              <a:t>Con’d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25470" y="453431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진리표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20684" y="6163552"/>
            <a:ext cx="1300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Test</a:t>
            </a:r>
            <a:r>
              <a:rPr lang="ko-KR" altLang="en-US" dirty="0"/>
              <a:t> </a:t>
            </a:r>
            <a:r>
              <a:rPr lang="en-US" altLang="ko-KR" dirty="0"/>
              <a:t>Bench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995936" y="5147889"/>
            <a:ext cx="5027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Encoder</a:t>
            </a:r>
            <a:r>
              <a:rPr lang="ko-KR" altLang="en-US" dirty="0"/>
              <a:t>과 반대로 </a:t>
            </a:r>
            <a:r>
              <a:rPr lang="en-US" altLang="ko-KR" dirty="0"/>
              <a:t>Input</a:t>
            </a:r>
            <a:r>
              <a:rPr lang="ko-KR" altLang="en-US" dirty="0"/>
              <a:t>의 들어온 </a:t>
            </a:r>
            <a:r>
              <a:rPr lang="en-US" altLang="ko-KR" dirty="0"/>
              <a:t>2</a:t>
            </a:r>
            <a:r>
              <a:rPr lang="ko-KR" altLang="en-US" dirty="0"/>
              <a:t>진수 값을 </a:t>
            </a:r>
            <a:r>
              <a:rPr lang="en-US" altLang="ko-KR" dirty="0"/>
              <a:t>led</a:t>
            </a:r>
            <a:r>
              <a:rPr lang="ko-KR" altLang="en-US" dirty="0"/>
              <a:t>의 값에 맞게 변환하여 출력하여 준다</a:t>
            </a:r>
            <a:endParaRPr lang="en-US" altLang="ko-KR" dirty="0"/>
          </a:p>
          <a:p>
            <a:r>
              <a:rPr lang="en-US" altLang="ko-KR" dirty="0"/>
              <a:t>Ex) 01(2) -&gt; 0010</a:t>
            </a:r>
          </a:p>
          <a:p>
            <a:r>
              <a:rPr lang="en-US" altLang="ko-KR" dirty="0"/>
              <a:t>     10(2) -&gt; 0100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4090563" y="1916832"/>
          <a:ext cx="490689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815">
                  <a:extLst>
                    <a:ext uri="{9D8B030D-6E8A-4147-A177-3AD203B41FA5}">
                      <a16:colId xmlns:a16="http://schemas.microsoft.com/office/drawing/2014/main" val="4167082288"/>
                    </a:ext>
                  </a:extLst>
                </a:gridCol>
                <a:gridCol w="817815">
                  <a:extLst>
                    <a:ext uri="{9D8B030D-6E8A-4147-A177-3AD203B41FA5}">
                      <a16:colId xmlns:a16="http://schemas.microsoft.com/office/drawing/2014/main" val="3796415060"/>
                    </a:ext>
                  </a:extLst>
                </a:gridCol>
                <a:gridCol w="817815">
                  <a:extLst>
                    <a:ext uri="{9D8B030D-6E8A-4147-A177-3AD203B41FA5}">
                      <a16:colId xmlns:a16="http://schemas.microsoft.com/office/drawing/2014/main" val="220883069"/>
                    </a:ext>
                  </a:extLst>
                </a:gridCol>
                <a:gridCol w="817815">
                  <a:extLst>
                    <a:ext uri="{9D8B030D-6E8A-4147-A177-3AD203B41FA5}">
                      <a16:colId xmlns:a16="http://schemas.microsoft.com/office/drawing/2014/main" val="1706012611"/>
                    </a:ext>
                  </a:extLst>
                </a:gridCol>
                <a:gridCol w="817816">
                  <a:extLst>
                    <a:ext uri="{9D8B030D-6E8A-4147-A177-3AD203B41FA5}">
                      <a16:colId xmlns:a16="http://schemas.microsoft.com/office/drawing/2014/main" val="1889596870"/>
                    </a:ext>
                  </a:extLst>
                </a:gridCol>
                <a:gridCol w="817816">
                  <a:extLst>
                    <a:ext uri="{9D8B030D-6E8A-4147-A177-3AD203B41FA5}">
                      <a16:colId xmlns:a16="http://schemas.microsoft.com/office/drawing/2014/main" val="293241528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input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output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408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153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354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891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99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17368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31" y="1484784"/>
            <a:ext cx="263842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044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</a:t>
            </a:r>
            <a:r>
              <a:rPr lang="en-US" altLang="ko-KR" dirty="0"/>
              <a:t>3 : 7-segment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1117643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Block diagram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4343" y="3645024"/>
            <a:ext cx="652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파형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412776"/>
            <a:ext cx="8028384" cy="199185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005064"/>
            <a:ext cx="9144000" cy="182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246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</a:t>
            </a:r>
            <a:r>
              <a:rPr lang="en-US" altLang="ko-KR" dirty="0"/>
              <a:t>3 : 7-segment(</a:t>
            </a:r>
            <a:r>
              <a:rPr lang="en-US" altLang="ko-KR" dirty="0" err="1"/>
              <a:t>Con’d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1520" y="1443779"/>
            <a:ext cx="1287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FPGA</a:t>
            </a:r>
            <a:r>
              <a:rPr lang="ko-KR" altLang="en-US" dirty="0"/>
              <a:t> 구동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777" y="1844824"/>
            <a:ext cx="4038226" cy="18452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0706" y="3718773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i3</a:t>
            </a:r>
            <a:r>
              <a:rPr lang="ko-KR" altLang="en-US" dirty="0"/>
              <a:t> </a:t>
            </a:r>
            <a:r>
              <a:rPr lang="en-US" altLang="ko-KR" dirty="0"/>
              <a:t>: 1, i2 : 0, i1 : 0, i0 :1</a:t>
            </a:r>
          </a:p>
          <a:p>
            <a:pPr algn="ctr"/>
            <a:r>
              <a:rPr lang="en-US" altLang="ko-KR" dirty="0"/>
              <a:t>1001(2) -&gt; 9(16)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60" y="4338141"/>
            <a:ext cx="3701659" cy="174959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83568" y="6089474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i3</a:t>
            </a:r>
            <a:r>
              <a:rPr lang="ko-KR" altLang="en-US" dirty="0"/>
              <a:t> </a:t>
            </a:r>
            <a:r>
              <a:rPr lang="en-US" altLang="ko-KR" dirty="0"/>
              <a:t>: 1, i2 : 1, i1 : 1, i0 :1</a:t>
            </a:r>
          </a:p>
          <a:p>
            <a:pPr algn="ctr"/>
            <a:r>
              <a:rPr lang="en-US" altLang="ko-KR" dirty="0"/>
              <a:t>1111(2) -&gt; f(16)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4554661" y="1701248"/>
          <a:ext cx="4589338" cy="42480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2302">
                  <a:extLst>
                    <a:ext uri="{9D8B030D-6E8A-4147-A177-3AD203B41FA5}">
                      <a16:colId xmlns:a16="http://schemas.microsoft.com/office/drawing/2014/main" val="1507772762"/>
                    </a:ext>
                  </a:extLst>
                </a:gridCol>
                <a:gridCol w="374276">
                  <a:extLst>
                    <a:ext uri="{9D8B030D-6E8A-4147-A177-3AD203B41FA5}">
                      <a16:colId xmlns:a16="http://schemas.microsoft.com/office/drawing/2014/main" val="705661369"/>
                    </a:ext>
                  </a:extLst>
                </a:gridCol>
                <a:gridCol w="374276">
                  <a:extLst>
                    <a:ext uri="{9D8B030D-6E8A-4147-A177-3AD203B41FA5}">
                      <a16:colId xmlns:a16="http://schemas.microsoft.com/office/drawing/2014/main" val="2988601455"/>
                    </a:ext>
                  </a:extLst>
                </a:gridCol>
                <a:gridCol w="374276">
                  <a:extLst>
                    <a:ext uri="{9D8B030D-6E8A-4147-A177-3AD203B41FA5}">
                      <a16:colId xmlns:a16="http://schemas.microsoft.com/office/drawing/2014/main" val="2863843726"/>
                    </a:ext>
                  </a:extLst>
                </a:gridCol>
                <a:gridCol w="374276">
                  <a:extLst>
                    <a:ext uri="{9D8B030D-6E8A-4147-A177-3AD203B41FA5}">
                      <a16:colId xmlns:a16="http://schemas.microsoft.com/office/drawing/2014/main" val="2263351544"/>
                    </a:ext>
                  </a:extLst>
                </a:gridCol>
                <a:gridCol w="374276">
                  <a:extLst>
                    <a:ext uri="{9D8B030D-6E8A-4147-A177-3AD203B41FA5}">
                      <a16:colId xmlns:a16="http://schemas.microsoft.com/office/drawing/2014/main" val="3891612098"/>
                    </a:ext>
                  </a:extLst>
                </a:gridCol>
                <a:gridCol w="374276">
                  <a:extLst>
                    <a:ext uri="{9D8B030D-6E8A-4147-A177-3AD203B41FA5}">
                      <a16:colId xmlns:a16="http://schemas.microsoft.com/office/drawing/2014/main" val="1771935204"/>
                    </a:ext>
                  </a:extLst>
                </a:gridCol>
                <a:gridCol w="374276">
                  <a:extLst>
                    <a:ext uri="{9D8B030D-6E8A-4147-A177-3AD203B41FA5}">
                      <a16:colId xmlns:a16="http://schemas.microsoft.com/office/drawing/2014/main" val="2726854550"/>
                    </a:ext>
                  </a:extLst>
                </a:gridCol>
                <a:gridCol w="374276">
                  <a:extLst>
                    <a:ext uri="{9D8B030D-6E8A-4147-A177-3AD203B41FA5}">
                      <a16:colId xmlns:a16="http://schemas.microsoft.com/office/drawing/2014/main" val="1113039231"/>
                    </a:ext>
                  </a:extLst>
                </a:gridCol>
                <a:gridCol w="374276">
                  <a:extLst>
                    <a:ext uri="{9D8B030D-6E8A-4147-A177-3AD203B41FA5}">
                      <a16:colId xmlns:a16="http://schemas.microsoft.com/office/drawing/2014/main" val="1909224103"/>
                    </a:ext>
                  </a:extLst>
                </a:gridCol>
                <a:gridCol w="374276">
                  <a:extLst>
                    <a:ext uri="{9D8B030D-6E8A-4147-A177-3AD203B41FA5}">
                      <a16:colId xmlns:a16="http://schemas.microsoft.com/office/drawing/2014/main" val="3771997308"/>
                    </a:ext>
                  </a:extLst>
                </a:gridCol>
                <a:gridCol w="374276">
                  <a:extLst>
                    <a:ext uri="{9D8B030D-6E8A-4147-A177-3AD203B41FA5}">
                      <a16:colId xmlns:a16="http://schemas.microsoft.com/office/drawing/2014/main" val="1769994894"/>
                    </a:ext>
                  </a:extLst>
                </a:gridCol>
              </a:tblGrid>
              <a:tr h="236002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Input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Output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041728"/>
                  </a:ext>
                </a:extLst>
              </a:tr>
              <a:tr h="236002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66162772"/>
                  </a:ext>
                </a:extLst>
              </a:tr>
              <a:tr h="2360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82146679"/>
                  </a:ext>
                </a:extLst>
              </a:tr>
              <a:tr h="2360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38108898"/>
                  </a:ext>
                </a:extLst>
              </a:tr>
              <a:tr h="2360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71453264"/>
                  </a:ext>
                </a:extLst>
              </a:tr>
              <a:tr h="2360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69244675"/>
                  </a:ext>
                </a:extLst>
              </a:tr>
              <a:tr h="2360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80452680"/>
                  </a:ext>
                </a:extLst>
              </a:tr>
              <a:tr h="2360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04898493"/>
                  </a:ext>
                </a:extLst>
              </a:tr>
              <a:tr h="2360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14020800"/>
                  </a:ext>
                </a:extLst>
              </a:tr>
              <a:tr h="2360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98234521"/>
                  </a:ext>
                </a:extLst>
              </a:tr>
              <a:tr h="2360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08010621"/>
                  </a:ext>
                </a:extLst>
              </a:tr>
              <a:tr h="2360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73110958"/>
                  </a:ext>
                </a:extLst>
              </a:tr>
              <a:tr h="2360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35766264"/>
                  </a:ext>
                </a:extLst>
              </a:tr>
              <a:tr h="2360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82469818"/>
                  </a:ext>
                </a:extLst>
              </a:tr>
              <a:tr h="2360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16918868"/>
                  </a:ext>
                </a:extLst>
              </a:tr>
              <a:tr h="2360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58812641"/>
                  </a:ext>
                </a:extLst>
              </a:tr>
              <a:tr h="2360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09526616"/>
                  </a:ext>
                </a:extLst>
              </a:tr>
              <a:tr h="2360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28399457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576285" y="133612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결과값</a:t>
            </a:r>
          </a:p>
        </p:txBody>
      </p:sp>
    </p:spTree>
    <p:extLst>
      <p:ext uri="{BB962C8B-B14F-4D97-AF65-F5344CB8AC3E}">
        <p14:creationId xmlns:p14="http://schemas.microsoft.com/office/powerpoint/2010/main" val="3643370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</a:t>
            </a:r>
            <a:r>
              <a:rPr lang="en-US" altLang="ko-KR" dirty="0"/>
              <a:t>3 : 7-segment(</a:t>
            </a:r>
            <a:r>
              <a:rPr lang="en-US" altLang="ko-KR" dirty="0" err="1"/>
              <a:t>Con’d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619672" y="5359177"/>
            <a:ext cx="1300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Test</a:t>
            </a:r>
            <a:r>
              <a:rPr lang="ko-KR" altLang="en-US" dirty="0"/>
              <a:t> </a:t>
            </a:r>
            <a:r>
              <a:rPr lang="en-US" altLang="ko-KR" dirty="0"/>
              <a:t>Bench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348" y="1196752"/>
            <a:ext cx="2800350" cy="41624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9834" y="1052736"/>
            <a:ext cx="3926966" cy="587727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3931" y="5958125"/>
            <a:ext cx="4682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</a:t>
            </a:r>
            <a:r>
              <a:rPr lang="ko-KR" altLang="en-US" dirty="0"/>
              <a:t>개의 </a:t>
            </a:r>
            <a:r>
              <a:rPr lang="en-US" altLang="ko-KR" dirty="0"/>
              <a:t>LED</a:t>
            </a:r>
            <a:r>
              <a:rPr lang="ko-KR" altLang="en-US" dirty="0"/>
              <a:t>를 제어하여</a:t>
            </a:r>
            <a:r>
              <a:rPr lang="en-US" altLang="ko-KR" dirty="0"/>
              <a:t> </a:t>
            </a:r>
            <a:r>
              <a:rPr lang="ko-KR" altLang="en-US" dirty="0"/>
              <a:t>입력 받은 </a:t>
            </a:r>
            <a:r>
              <a:rPr lang="en-US" altLang="ko-KR" dirty="0"/>
              <a:t>0~F</a:t>
            </a:r>
            <a:r>
              <a:rPr lang="ko-KR" altLang="en-US" dirty="0"/>
              <a:t>값 중 </a:t>
            </a:r>
            <a:endParaRPr lang="en-US" altLang="ko-KR" dirty="0"/>
          </a:p>
          <a:p>
            <a:r>
              <a:rPr lang="ko-KR" altLang="en-US" dirty="0"/>
              <a:t>모양에 맞는 </a:t>
            </a:r>
            <a:r>
              <a:rPr lang="en-US" altLang="ko-KR" dirty="0"/>
              <a:t>LED</a:t>
            </a:r>
            <a:r>
              <a:rPr lang="ko-KR" altLang="en-US" dirty="0"/>
              <a:t>를 출력한다</a:t>
            </a:r>
          </a:p>
        </p:txBody>
      </p:sp>
    </p:spTree>
    <p:extLst>
      <p:ext uri="{BB962C8B-B14F-4D97-AF65-F5344CB8AC3E}">
        <p14:creationId xmlns:p14="http://schemas.microsoft.com/office/powerpoint/2010/main" val="1510206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실험고찰 </a:t>
            </a:r>
            <a:r>
              <a:rPr lang="en-US" altLang="ko-KR" dirty="0"/>
              <a:t>1. 4x1 Encoder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429767"/>
            <a:ext cx="9144000" cy="11729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63634" y="10120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파형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5496" y="2659380"/>
          <a:ext cx="5384800" cy="4198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83415944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34572206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68726853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817326787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4121262306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5561759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412318355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732338830"/>
                    </a:ext>
                  </a:extLst>
                </a:gridCol>
              </a:tblGrid>
              <a:tr h="220980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Input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Output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618601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en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30492083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8903948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7924585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40384064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0342894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2845681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18592042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0725364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29502472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1159732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57016671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31542151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6289605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39149068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3494159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53112392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0505411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04470739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769605" y="3573016"/>
            <a:ext cx="32403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예비보고서를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encoder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decoder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기본적인 이론에 대해 알 수 있었고 이를 실험을 통해 확인해본 결과 서로 반대되는 성질을 가지고 있다는 것을 알게 되었다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또한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7-seg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led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주어진 입력 값을 통해 원하는 숫자의 패턴에 맞는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led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점등하여 작동함을 실험을 통해 확인해 볼 수 있었다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3717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1979</TotalTime>
  <Words>916</Words>
  <Application>Microsoft Office PowerPoint</Application>
  <PresentationFormat>화면 슬라이드 쇼(4:3)</PresentationFormat>
  <Paragraphs>487</Paragraphs>
  <Slides>11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나눔바른고딕</vt:lpstr>
      <vt:lpstr>Office 테마</vt:lpstr>
      <vt:lpstr>6주차 결과보고서</vt:lpstr>
      <vt:lpstr>실험 1 : 4x2 Encoder</vt:lpstr>
      <vt:lpstr>실험 1 : 4x2 Encoder(Con’d)</vt:lpstr>
      <vt:lpstr>실험 2 : 2x4 decoder</vt:lpstr>
      <vt:lpstr>실험 2 : 2x4 decoder(Con’d)</vt:lpstr>
      <vt:lpstr>실험 3 : 7-segment</vt:lpstr>
      <vt:lpstr>실험 3 : 7-segment(Con’d)</vt:lpstr>
      <vt:lpstr>실험 3 : 7-segment(Con’d)</vt:lpstr>
      <vt:lpstr>실험고찰 1. 4x1 Encoder</vt:lpstr>
      <vt:lpstr>7주차 예비보고서</vt:lpstr>
      <vt:lpstr>내용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모세관 네트워크</dc:title>
  <dc:creator>Microsoft Corporation</dc:creator>
  <cp:lastModifiedBy>김동현</cp:lastModifiedBy>
  <cp:revision>216</cp:revision>
  <cp:lastPrinted>2017-04-01T02:51:07Z</cp:lastPrinted>
  <dcterms:created xsi:type="dcterms:W3CDTF">2006-10-05T04:04:58Z</dcterms:created>
  <dcterms:modified xsi:type="dcterms:W3CDTF">2017-04-20T14:41:44Z</dcterms:modified>
</cp:coreProperties>
</file>