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63" r:id="rId4"/>
    <p:sldId id="265" r:id="rId5"/>
    <p:sldId id="264" r:id="rId6"/>
    <p:sldId id="271" r:id="rId7"/>
    <p:sldId id="267" r:id="rId8"/>
    <p:sldId id="268" r:id="rId9"/>
    <p:sldId id="269" r:id="rId10"/>
    <p:sldId id="270" r:id="rId11"/>
    <p:sldId id="258" r:id="rId12"/>
    <p:sldId id="259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5268" autoAdjust="0"/>
  </p:normalViewPr>
  <p:slideViewPr>
    <p:cSldViewPr>
      <p:cViewPr varScale="1">
        <p:scale>
          <a:sx n="82" d="100"/>
          <a:sy n="82" d="100"/>
        </p:scale>
        <p:origin x="89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B245-856B-43E8-9F83-CD52457D12B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734D-54A1-448E-85F5-67D7CA0D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8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2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3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0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5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0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255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3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3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2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3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15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결과보고서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84776" cy="1752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분반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20160428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김동현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실험일 </a:t>
            </a:r>
            <a:r>
              <a:rPr lang="en-US" altLang="ko-KR" dirty="0">
                <a:solidFill>
                  <a:schemeClr val="tx1"/>
                </a:solidFill>
              </a:rPr>
              <a:t>: 4/28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2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3 : Ring Counter(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262" y="104969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6]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1911" y="1419025"/>
            <a:ext cx="38164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이번 실험을 통해서 </a:t>
            </a:r>
            <a:r>
              <a:rPr lang="en-US" altLang="ko-KR" sz="1400" dirty="0"/>
              <a:t>Ring Counter</a:t>
            </a:r>
            <a:r>
              <a:rPr lang="ko-KR" altLang="en-US" sz="1400" dirty="0"/>
              <a:t>의 특성에 대해 알아보고 실험을 통해 결과를 확인할 수 있었다</a:t>
            </a:r>
            <a:r>
              <a:rPr lang="en-US" altLang="ko-KR" sz="1400" dirty="0"/>
              <a:t>. Ring Counter</a:t>
            </a:r>
            <a:r>
              <a:rPr lang="ko-KR" altLang="en-US" sz="1400" dirty="0"/>
              <a:t>은 </a:t>
            </a:r>
            <a:r>
              <a:rPr lang="en-US" altLang="ko-KR" sz="1400" dirty="0"/>
              <a:t>Shift Register</a:t>
            </a:r>
            <a:r>
              <a:rPr lang="ko-KR" altLang="en-US" sz="1400" dirty="0"/>
              <a:t>과 유사하게 저장한 비트를 좌 혹은 우로 옮기지만 </a:t>
            </a:r>
            <a:r>
              <a:rPr lang="en-US" altLang="ko-KR" sz="1400" dirty="0"/>
              <a:t>Shift Register</a:t>
            </a:r>
            <a:r>
              <a:rPr lang="ko-KR" altLang="en-US" sz="1400" dirty="0"/>
              <a:t>과는 다르게 좌측 혹은 우측을 넘어간 비트가 다시 순환하여 나타나는 성질을 가짐을 알 수 있었다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7058"/>
              </p:ext>
            </p:extLst>
          </p:nvPr>
        </p:nvGraphicFramePr>
        <p:xfrm>
          <a:off x="219399" y="1419025"/>
          <a:ext cx="4926468" cy="5081574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78224">
                  <a:extLst>
                    <a:ext uri="{9D8B030D-6E8A-4147-A177-3AD203B41FA5}">
                      <a16:colId xmlns:a16="http://schemas.microsoft.com/office/drawing/2014/main" val="3531375239"/>
                    </a:ext>
                  </a:extLst>
                </a:gridCol>
                <a:gridCol w="462579">
                  <a:extLst>
                    <a:ext uri="{9D8B030D-6E8A-4147-A177-3AD203B41FA5}">
                      <a16:colId xmlns:a16="http://schemas.microsoft.com/office/drawing/2014/main" val="3666446018"/>
                    </a:ext>
                  </a:extLst>
                </a:gridCol>
                <a:gridCol w="462579">
                  <a:extLst>
                    <a:ext uri="{9D8B030D-6E8A-4147-A177-3AD203B41FA5}">
                      <a16:colId xmlns:a16="http://schemas.microsoft.com/office/drawing/2014/main" val="2903737375"/>
                    </a:ext>
                  </a:extLst>
                </a:gridCol>
                <a:gridCol w="462579">
                  <a:extLst>
                    <a:ext uri="{9D8B030D-6E8A-4147-A177-3AD203B41FA5}">
                      <a16:colId xmlns:a16="http://schemas.microsoft.com/office/drawing/2014/main" val="1879889586"/>
                    </a:ext>
                  </a:extLst>
                </a:gridCol>
                <a:gridCol w="601353">
                  <a:extLst>
                    <a:ext uri="{9D8B030D-6E8A-4147-A177-3AD203B41FA5}">
                      <a16:colId xmlns:a16="http://schemas.microsoft.com/office/drawing/2014/main" val="775013442"/>
                    </a:ext>
                  </a:extLst>
                </a:gridCol>
                <a:gridCol w="601353">
                  <a:extLst>
                    <a:ext uri="{9D8B030D-6E8A-4147-A177-3AD203B41FA5}">
                      <a16:colId xmlns:a16="http://schemas.microsoft.com/office/drawing/2014/main" val="1142962129"/>
                    </a:ext>
                  </a:extLst>
                </a:gridCol>
                <a:gridCol w="601353">
                  <a:extLst>
                    <a:ext uri="{9D8B030D-6E8A-4147-A177-3AD203B41FA5}">
                      <a16:colId xmlns:a16="http://schemas.microsoft.com/office/drawing/2014/main" val="4076594855"/>
                    </a:ext>
                  </a:extLst>
                </a:gridCol>
                <a:gridCol w="578224">
                  <a:extLst>
                    <a:ext uri="{9D8B030D-6E8A-4147-A177-3AD203B41FA5}">
                      <a16:colId xmlns:a16="http://schemas.microsoft.com/office/drawing/2014/main" val="1441605284"/>
                    </a:ext>
                  </a:extLst>
                </a:gridCol>
                <a:gridCol w="578224">
                  <a:extLst>
                    <a:ext uri="{9D8B030D-6E8A-4147-A177-3AD203B41FA5}">
                      <a16:colId xmlns:a16="http://schemas.microsoft.com/office/drawing/2014/main" val="2505414101"/>
                    </a:ext>
                  </a:extLst>
                </a:gridCol>
              </a:tblGrid>
              <a:tr h="274745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input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688" marR="113688" marT="56844" marB="5684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output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688" marR="113688" marT="56844" marB="5684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97128"/>
                  </a:ext>
                </a:extLst>
              </a:tr>
              <a:tr h="274745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rst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clk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sel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out[4]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out[3]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out[2]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out[1]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out[0]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4133307117"/>
                  </a:ext>
                </a:extLst>
              </a:tr>
              <a:tr h="274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688" marR="113688" marT="5684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2453810272"/>
                  </a:ext>
                </a:extLst>
              </a:tr>
              <a:tr h="27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644069727"/>
                  </a:ext>
                </a:extLst>
              </a:tr>
              <a:tr h="274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688" marR="113688" marT="5684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2310351146"/>
                  </a:ext>
                </a:extLst>
              </a:tr>
              <a:tr h="27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4033121066"/>
                  </a:ext>
                </a:extLst>
              </a:tr>
              <a:tr h="274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3597517541"/>
                  </a:ext>
                </a:extLst>
              </a:tr>
              <a:tr h="274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4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688" marR="113688" marT="5684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1423394273"/>
                  </a:ext>
                </a:extLst>
              </a:tr>
              <a:tr h="27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811912812"/>
                  </a:ext>
                </a:extLst>
              </a:tr>
              <a:tr h="274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615440488"/>
                  </a:ext>
                </a:extLst>
              </a:tr>
              <a:tr h="274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3179038850"/>
                  </a:ext>
                </a:extLst>
              </a:tr>
              <a:tr h="274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7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688" marR="113688" marT="5684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2238667595"/>
                  </a:ext>
                </a:extLst>
              </a:tr>
              <a:tr h="27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3566099992"/>
                  </a:ext>
                </a:extLst>
              </a:tr>
              <a:tr h="274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1156290440"/>
                  </a:ext>
                </a:extLst>
              </a:tr>
              <a:tr h="274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688" marR="113688" marT="5684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3475759824"/>
                  </a:ext>
                </a:extLst>
              </a:tr>
              <a:tr h="27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1814919755"/>
                  </a:ext>
                </a:extLst>
              </a:tr>
              <a:tr h="274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1657892430"/>
                  </a:ext>
                </a:extLst>
              </a:tr>
              <a:tr h="274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4" marR="9474" marT="9474" marB="56844" anchor="ctr"/>
                </a:tc>
                <a:extLst>
                  <a:ext uri="{0D108BD9-81ED-4DB2-BD59-A6C34878D82A}">
                    <a16:rowId xmlns:a16="http://schemas.microsoft.com/office/drawing/2014/main" val="345802539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45867" y="4469274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예비보고서 발표자료 준비를 통해 실험 내용들을 자세하게 살펴본 결과 예비보고서의 예상대로 큰 문제 없이 실험을 진행할 수 있었다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다만 </a:t>
            </a:r>
            <a:r>
              <a:rPr lang="en-US" altLang="ko-KR" sz="1400" dirty="0"/>
              <a:t>Shift Register</a:t>
            </a:r>
            <a:r>
              <a:rPr lang="ko-KR" altLang="en-US" sz="1400" dirty="0"/>
              <a:t>과 </a:t>
            </a:r>
            <a:r>
              <a:rPr lang="en-US" altLang="ko-KR" sz="1400" dirty="0"/>
              <a:t>Ring Counter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sel</a:t>
            </a:r>
            <a:r>
              <a:rPr lang="ko-KR" altLang="en-US" sz="1400" dirty="0"/>
              <a:t>값에 따른 </a:t>
            </a:r>
            <a:r>
              <a:rPr lang="en-US" altLang="ko-KR" sz="1400" dirty="0"/>
              <a:t>shift</a:t>
            </a:r>
            <a:r>
              <a:rPr lang="ko-KR" altLang="en-US" sz="1400" dirty="0"/>
              <a:t>방향이 서로 달라서 헷갈렸지만</a:t>
            </a:r>
            <a:r>
              <a:rPr lang="en-US" altLang="ko-KR" sz="1400" dirty="0"/>
              <a:t>, </a:t>
            </a:r>
            <a:r>
              <a:rPr lang="ko-KR" altLang="en-US" sz="1400" dirty="0"/>
              <a:t>교재의 내용과 </a:t>
            </a:r>
            <a:r>
              <a:rPr lang="en-US" altLang="ko-KR" sz="1400" dirty="0" err="1"/>
              <a:t>verilog</a:t>
            </a:r>
            <a:r>
              <a:rPr lang="ko-KR" altLang="en-US" sz="1400" dirty="0"/>
              <a:t>파일을 살펴본 결과 교재의 내용과 맞게 구성되어 있음을 확인할 </a:t>
            </a:r>
            <a:r>
              <a:rPr lang="ko-KR" altLang="en-US" sz="1400" dirty="0" err="1"/>
              <a:t>수있었다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6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분반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20160428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김동현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실험일 </a:t>
            </a:r>
            <a:r>
              <a:rPr lang="en-US" altLang="ko-KR" dirty="0">
                <a:solidFill>
                  <a:schemeClr val="tx1"/>
                </a:solidFill>
              </a:rPr>
              <a:t>: 5/12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52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1275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b="1" dirty="0"/>
              <a:t>1. </a:t>
            </a:r>
            <a:r>
              <a:rPr lang="ko-KR" altLang="en-US" sz="1300" b="1" dirty="0"/>
              <a:t>반가산기</a:t>
            </a:r>
            <a:endParaRPr lang="en-US" altLang="ko-KR" sz="1300" b="1" dirty="0"/>
          </a:p>
          <a:p>
            <a:pPr marL="0" indent="0">
              <a:buNone/>
            </a:pPr>
            <a:r>
              <a:rPr lang="ko-KR" altLang="en-US" sz="1300" dirty="0"/>
              <a:t>반가산기는 </a:t>
            </a:r>
            <a:r>
              <a:rPr lang="en-US" altLang="ko-KR" sz="1300" dirty="0"/>
              <a:t>XOR, AND </a:t>
            </a:r>
            <a:r>
              <a:rPr lang="ko-KR" altLang="en-US" sz="1300" dirty="0"/>
              <a:t>두 개의 게이트로 이루어지며</a:t>
            </a:r>
            <a:r>
              <a:rPr lang="en-US" altLang="ko-KR" sz="1300" dirty="0"/>
              <a:t>, Input</a:t>
            </a:r>
            <a:r>
              <a:rPr lang="ko-KR" altLang="en-US" sz="1300" dirty="0"/>
              <a:t>은 </a:t>
            </a:r>
            <a:r>
              <a:rPr lang="en-US" altLang="ko-KR" sz="1300" dirty="0"/>
              <a:t>A, B </a:t>
            </a:r>
            <a:r>
              <a:rPr lang="ko-KR" altLang="en-US" sz="1300" dirty="0"/>
              <a:t>두 개 이고 그에 따른 </a:t>
            </a:r>
            <a:r>
              <a:rPr lang="en-US" altLang="ko-KR" sz="1300" dirty="0"/>
              <a:t>Output</a:t>
            </a:r>
            <a:r>
              <a:rPr lang="ko-KR" altLang="en-US" sz="1300" dirty="0"/>
              <a:t>은 </a:t>
            </a:r>
            <a:r>
              <a:rPr lang="en-US" altLang="ko-KR" sz="1300" dirty="0"/>
              <a:t>Sum</a:t>
            </a:r>
            <a:r>
              <a:rPr lang="ko-KR" altLang="en-US" sz="1300" dirty="0"/>
              <a:t>가 </a:t>
            </a:r>
            <a:r>
              <a:rPr lang="en-US" altLang="ko-KR" sz="1300" dirty="0"/>
              <a:t>Carry</a:t>
            </a:r>
            <a:r>
              <a:rPr lang="ko-KR" altLang="en-US" sz="1300" dirty="0"/>
              <a:t>이다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b="1" dirty="0"/>
              <a:t>2. </a:t>
            </a:r>
            <a:r>
              <a:rPr lang="ko-KR" altLang="en-US" sz="1300" b="1" dirty="0"/>
              <a:t>전가산기 </a:t>
            </a:r>
            <a:endParaRPr lang="en-US" altLang="ko-KR" sz="1300" b="1" dirty="0"/>
          </a:p>
          <a:p>
            <a:pPr marL="0" indent="0">
              <a:buNone/>
            </a:pPr>
            <a:r>
              <a:rPr lang="ko-KR" altLang="en-US" sz="1300" dirty="0"/>
              <a:t>전가산기는 두 개의 반가산기와 </a:t>
            </a:r>
            <a:r>
              <a:rPr lang="en-US" altLang="ko-KR" sz="1300" dirty="0"/>
              <a:t>OR </a:t>
            </a:r>
            <a:r>
              <a:rPr lang="ko-KR" altLang="en-US" sz="1300" dirty="0"/>
              <a:t>게이트로 총 </a:t>
            </a:r>
            <a:r>
              <a:rPr lang="en-US" altLang="ko-KR" sz="1300" dirty="0"/>
              <a:t>5</a:t>
            </a:r>
            <a:r>
              <a:rPr lang="ko-KR" altLang="en-US" sz="1300" dirty="0"/>
              <a:t>개의 게이트로 </a:t>
            </a:r>
            <a:r>
              <a:rPr lang="ko-KR" altLang="en-US" sz="1300" dirty="0" err="1"/>
              <a:t>구성되어있다</a:t>
            </a:r>
            <a:r>
              <a:rPr lang="en-US" altLang="ko-KR" sz="1300" dirty="0"/>
              <a:t>. Input</a:t>
            </a:r>
            <a:r>
              <a:rPr lang="ko-KR" altLang="en-US" sz="1300" dirty="0"/>
              <a:t>은 </a:t>
            </a:r>
            <a:r>
              <a:rPr lang="en-US" altLang="ko-KR" sz="1300" dirty="0"/>
              <a:t>A, B, </a:t>
            </a:r>
            <a:r>
              <a:rPr lang="en-US" altLang="ko-KR" sz="1300" dirty="0" err="1"/>
              <a:t>Cin</a:t>
            </a:r>
            <a:r>
              <a:rPr lang="ko-KR" altLang="en-US" sz="1300" dirty="0"/>
              <a:t>이며</a:t>
            </a:r>
            <a:r>
              <a:rPr lang="en-US" altLang="ko-KR" sz="1300" dirty="0"/>
              <a:t>, Output</a:t>
            </a:r>
            <a:r>
              <a:rPr lang="ko-KR" altLang="en-US" sz="1300" dirty="0"/>
              <a:t>은 </a:t>
            </a:r>
            <a:r>
              <a:rPr lang="en-US" altLang="ko-KR" sz="1300" dirty="0"/>
              <a:t>Sum</a:t>
            </a:r>
            <a:r>
              <a:rPr lang="ko-KR" altLang="en-US" sz="1300" dirty="0"/>
              <a:t>과 </a:t>
            </a:r>
            <a:r>
              <a:rPr lang="en-US" altLang="ko-KR" sz="1300" dirty="0"/>
              <a:t>Carry</a:t>
            </a:r>
            <a:r>
              <a:rPr lang="ko-KR" altLang="en-US" sz="1300" dirty="0"/>
              <a:t>이다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b="1" dirty="0"/>
              <a:t>3. </a:t>
            </a:r>
            <a:r>
              <a:rPr lang="ko-KR" altLang="en-US" sz="1300" b="1" dirty="0" err="1"/>
              <a:t>반감산기</a:t>
            </a:r>
            <a:endParaRPr lang="en-US" altLang="ko-KR" sz="1300" b="1" dirty="0"/>
          </a:p>
          <a:p>
            <a:pPr marL="0" indent="0">
              <a:buNone/>
            </a:pPr>
            <a:r>
              <a:rPr lang="ko-KR" altLang="en-US" sz="1300" dirty="0" err="1"/>
              <a:t>반감산기는</a:t>
            </a:r>
            <a:r>
              <a:rPr lang="ko-KR" altLang="en-US" sz="1300" dirty="0"/>
              <a:t> </a:t>
            </a:r>
            <a:r>
              <a:rPr lang="en-US" altLang="ko-KR" sz="1300" dirty="0"/>
              <a:t>XOR, AND, NOT </a:t>
            </a:r>
            <a:r>
              <a:rPr lang="ko-KR" altLang="en-US" sz="1300" dirty="0"/>
              <a:t>게이트로 총 </a:t>
            </a:r>
            <a:r>
              <a:rPr lang="en-US" altLang="ko-KR" sz="1300" dirty="0"/>
              <a:t>3</a:t>
            </a:r>
            <a:r>
              <a:rPr lang="ko-KR" altLang="en-US" sz="1300" dirty="0"/>
              <a:t>개의 게이트로 </a:t>
            </a:r>
            <a:r>
              <a:rPr lang="ko-KR" altLang="en-US" sz="1300" dirty="0" err="1"/>
              <a:t>구성되어있다</a:t>
            </a:r>
            <a:r>
              <a:rPr lang="en-US" altLang="ko-KR" sz="1300" dirty="0"/>
              <a:t>. Input</a:t>
            </a:r>
            <a:r>
              <a:rPr lang="ko-KR" altLang="en-US" sz="1300" dirty="0"/>
              <a:t>은 </a:t>
            </a:r>
            <a:r>
              <a:rPr lang="en-US" altLang="ko-KR" sz="1300" dirty="0"/>
              <a:t>X, Y</a:t>
            </a:r>
            <a:r>
              <a:rPr lang="ko-KR" altLang="en-US" sz="1300" dirty="0"/>
              <a:t>로 설정되어 있으며</a:t>
            </a:r>
            <a:r>
              <a:rPr lang="en-US" altLang="ko-KR" sz="1300" dirty="0"/>
              <a:t>, </a:t>
            </a:r>
            <a:r>
              <a:rPr lang="ko-KR" altLang="en-US" sz="1300" dirty="0"/>
              <a:t>그에 따른 </a:t>
            </a:r>
            <a:r>
              <a:rPr lang="en-US" altLang="ko-KR" sz="1300" dirty="0"/>
              <a:t>Output</a:t>
            </a:r>
            <a:r>
              <a:rPr lang="ko-KR" altLang="en-US" sz="1300" dirty="0"/>
              <a:t>은 </a:t>
            </a:r>
            <a:r>
              <a:rPr lang="en-US" altLang="ko-KR" sz="1300" dirty="0"/>
              <a:t>Difference(</a:t>
            </a:r>
            <a:r>
              <a:rPr lang="ko-KR" altLang="en-US" sz="1300" dirty="0"/>
              <a:t>차</a:t>
            </a:r>
            <a:r>
              <a:rPr lang="en-US" altLang="ko-KR" sz="1300" dirty="0"/>
              <a:t>)</a:t>
            </a:r>
            <a:r>
              <a:rPr lang="ko-KR" altLang="en-US" sz="1300" dirty="0"/>
              <a:t>와 </a:t>
            </a:r>
            <a:r>
              <a:rPr lang="en-US" altLang="ko-KR" sz="1300" dirty="0"/>
              <a:t>Borrow(</a:t>
            </a:r>
            <a:r>
              <a:rPr lang="ko-KR" altLang="en-US" sz="1300" dirty="0" err="1"/>
              <a:t>자리빌림</a:t>
            </a:r>
            <a:r>
              <a:rPr lang="en-US" altLang="ko-KR" sz="1300" dirty="0"/>
              <a:t>)</a:t>
            </a:r>
            <a:r>
              <a:rPr lang="ko-KR" altLang="en-US" sz="1300" dirty="0"/>
              <a:t>으로 출력된다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b="1" dirty="0"/>
              <a:t>4. </a:t>
            </a:r>
            <a:r>
              <a:rPr lang="ko-KR" altLang="en-US" sz="1300" b="1" dirty="0" err="1"/>
              <a:t>전감산기</a:t>
            </a:r>
            <a:r>
              <a:rPr lang="ko-KR" altLang="en-US" sz="1300" b="1" dirty="0"/>
              <a:t> </a:t>
            </a:r>
            <a:endParaRPr lang="en-US" altLang="ko-KR" sz="1300" b="1" dirty="0"/>
          </a:p>
          <a:p>
            <a:pPr marL="0" indent="0">
              <a:buNone/>
            </a:pPr>
            <a:r>
              <a:rPr lang="ko-KR" altLang="en-US" sz="1300" dirty="0" err="1"/>
              <a:t>반감산기가</a:t>
            </a:r>
            <a:r>
              <a:rPr lang="ko-KR" altLang="en-US" sz="1300" dirty="0"/>
              <a:t> 단지 두 </a:t>
            </a:r>
            <a:r>
              <a:rPr lang="ko-KR" altLang="en-US" sz="1300" dirty="0" err="1"/>
              <a:t>입력간의</a:t>
            </a:r>
            <a:r>
              <a:rPr lang="ko-KR" altLang="en-US" sz="1300" dirty="0"/>
              <a:t> 차이를 구하는 논리회로라면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전감산기는</a:t>
            </a:r>
            <a:r>
              <a:rPr lang="ko-KR" altLang="en-US" sz="1300" dirty="0"/>
              <a:t> 추가적으로 아랫자리</a:t>
            </a:r>
            <a:r>
              <a:rPr lang="en-US" altLang="ko-KR" sz="1300" dirty="0"/>
              <a:t>(</a:t>
            </a:r>
            <a:r>
              <a:rPr lang="ko-KR" altLang="en-US" sz="1300" dirty="0"/>
              <a:t>하위 비트</a:t>
            </a:r>
            <a:r>
              <a:rPr lang="en-US" altLang="ko-KR" sz="1300" dirty="0"/>
              <a:t>)</a:t>
            </a:r>
            <a:r>
              <a:rPr lang="ko-KR" altLang="en-US" sz="1300" dirty="0"/>
              <a:t>에서 요구하는 </a:t>
            </a:r>
            <a:r>
              <a:rPr lang="ko-KR" altLang="en-US" sz="1300" dirty="0" err="1"/>
              <a:t>빌림수에</a:t>
            </a:r>
            <a:r>
              <a:rPr lang="ko-KR" altLang="en-US" sz="1300" dirty="0"/>
              <a:t> 의한 뺄셈까지도 수행한다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b="1" dirty="0"/>
              <a:t>5. n-bit </a:t>
            </a:r>
            <a:r>
              <a:rPr lang="ko-KR" altLang="en-US" sz="1300" b="1" dirty="0"/>
              <a:t>가산기 </a:t>
            </a:r>
            <a:endParaRPr lang="en-US" altLang="ko-KR" sz="1300" b="1" dirty="0"/>
          </a:p>
          <a:p>
            <a:pPr marL="0" indent="0">
              <a:buNone/>
            </a:pPr>
            <a:r>
              <a:rPr lang="en-US" altLang="ko-KR" sz="1300" dirty="0"/>
              <a:t>n-bit </a:t>
            </a:r>
            <a:r>
              <a:rPr lang="ko-KR" altLang="en-US" sz="1300" dirty="0"/>
              <a:t>가산기는 </a:t>
            </a:r>
            <a:r>
              <a:rPr lang="en-US" altLang="ko-KR" sz="1300" dirty="0"/>
              <a:t>n</a:t>
            </a:r>
            <a:r>
              <a:rPr lang="ko-KR" altLang="en-US" sz="1300" dirty="0"/>
              <a:t>개의 전가산기를 연결하여 </a:t>
            </a:r>
            <a:r>
              <a:rPr lang="en-US" altLang="ko-KR" sz="1300" dirty="0"/>
              <a:t>n</a:t>
            </a:r>
            <a:r>
              <a:rPr lang="ko-KR" altLang="en-US" sz="1300" dirty="0"/>
              <a:t>비트를 </a:t>
            </a:r>
            <a:r>
              <a:rPr lang="ko-KR" altLang="en-US" sz="1300" dirty="0" err="1"/>
              <a:t>입력받을</a:t>
            </a:r>
            <a:r>
              <a:rPr lang="ko-KR" altLang="en-US" sz="1300" dirty="0"/>
              <a:t> 수 있고 </a:t>
            </a:r>
            <a:r>
              <a:rPr lang="en-US" altLang="ko-KR" sz="1300" dirty="0" err="1"/>
              <a:t>Cin</a:t>
            </a:r>
            <a:r>
              <a:rPr lang="ko-KR" altLang="en-US" sz="1300" dirty="0"/>
              <a:t>을 </a:t>
            </a:r>
            <a:r>
              <a:rPr lang="ko-KR" altLang="en-US" sz="1300" dirty="0" err="1"/>
              <a:t>입력받아</a:t>
            </a:r>
            <a:r>
              <a:rPr lang="ko-KR" altLang="en-US" sz="1300" dirty="0"/>
              <a:t> </a:t>
            </a:r>
            <a:r>
              <a:rPr lang="en-US" altLang="ko-KR" sz="1300" dirty="0"/>
              <a:t>n+1 bit</a:t>
            </a:r>
            <a:r>
              <a:rPr lang="ko-KR" altLang="en-US" sz="1300" dirty="0"/>
              <a:t>가 출력으로 나오는 구조이며</a:t>
            </a:r>
            <a:r>
              <a:rPr lang="en-US" altLang="ko-KR" sz="1300" dirty="0"/>
              <a:t>, A + B + </a:t>
            </a:r>
            <a:r>
              <a:rPr lang="en-US" altLang="ko-KR" sz="1300" dirty="0" err="1"/>
              <a:t>Cin</a:t>
            </a:r>
            <a:r>
              <a:rPr lang="en-US" altLang="ko-KR" sz="1300" dirty="0"/>
              <a:t> = X</a:t>
            </a:r>
            <a:r>
              <a:rPr lang="ko-KR" altLang="en-US" sz="1300" dirty="0"/>
              <a:t>의 결과가 나오게 된다</a:t>
            </a:r>
            <a:r>
              <a:rPr lang="en-US" altLang="ko-KR" sz="1300" dirty="0"/>
              <a:t>. n-bit </a:t>
            </a:r>
            <a:r>
              <a:rPr lang="ko-KR" altLang="en-US" sz="1300" dirty="0"/>
              <a:t>가산기의 최하위 </a:t>
            </a:r>
            <a:r>
              <a:rPr lang="en-US" altLang="ko-KR" sz="1300" dirty="0"/>
              <a:t>bit</a:t>
            </a:r>
            <a:r>
              <a:rPr lang="ko-KR" altLang="en-US" sz="1300" dirty="0"/>
              <a:t>는 </a:t>
            </a:r>
            <a:r>
              <a:rPr lang="en-US" altLang="ko-KR" sz="1300" dirty="0" err="1"/>
              <a:t>Cin</a:t>
            </a:r>
            <a:r>
              <a:rPr lang="ko-KR" altLang="en-US" sz="1300" dirty="0"/>
              <a:t>이 없기 때문에 </a:t>
            </a:r>
            <a:r>
              <a:rPr lang="en-US" altLang="ko-KR" sz="1300" dirty="0"/>
              <a:t>A</a:t>
            </a:r>
            <a:r>
              <a:rPr lang="ko-KR" altLang="en-US" sz="1300" dirty="0"/>
              <a:t>와 </a:t>
            </a:r>
            <a:r>
              <a:rPr lang="en-US" altLang="ko-KR" sz="1300" dirty="0"/>
              <a:t>B</a:t>
            </a:r>
            <a:r>
              <a:rPr lang="ko-KR" altLang="en-US" sz="1300" dirty="0"/>
              <a:t>의 </a:t>
            </a:r>
            <a:r>
              <a:rPr lang="ko-KR" altLang="en-US" sz="1300" dirty="0" err="1"/>
              <a:t>합만을</a:t>
            </a:r>
            <a:r>
              <a:rPr lang="ko-KR" altLang="en-US" sz="1300" dirty="0"/>
              <a:t> 출력하는 반가산기를 쓰거나 전가산기의 </a:t>
            </a:r>
            <a:r>
              <a:rPr lang="en-US" altLang="ko-KR" sz="1300" dirty="0" err="1"/>
              <a:t>Cin</a:t>
            </a:r>
            <a:r>
              <a:rPr lang="ko-KR" altLang="en-US" sz="1300" dirty="0"/>
              <a:t>에 </a:t>
            </a:r>
            <a:r>
              <a:rPr lang="en-US" altLang="ko-KR" sz="1300" dirty="0"/>
              <a:t>0</a:t>
            </a:r>
            <a:r>
              <a:rPr lang="ko-KR" altLang="en-US" sz="1300" dirty="0"/>
              <a:t>을 넣어주어 사용한다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n-bit </a:t>
            </a:r>
            <a:r>
              <a:rPr lang="ko-KR" altLang="en-US" sz="1300" dirty="0"/>
              <a:t>가산기를 여러 개 사용해야할 경우 </a:t>
            </a:r>
            <a:r>
              <a:rPr lang="en-US" altLang="ko-KR" sz="1300" dirty="0"/>
              <a:t>n-bit </a:t>
            </a:r>
            <a:r>
              <a:rPr lang="ko-KR" altLang="en-US" sz="1300" dirty="0"/>
              <a:t>가산기의 </a:t>
            </a:r>
            <a:r>
              <a:rPr lang="en-US" altLang="ko-KR" sz="1300" dirty="0" err="1"/>
              <a:t>Cout</a:t>
            </a:r>
            <a:r>
              <a:rPr lang="ko-KR" altLang="en-US" sz="1300" dirty="0"/>
              <a:t>과 </a:t>
            </a:r>
            <a:r>
              <a:rPr lang="en-US" altLang="ko-KR" sz="1300" dirty="0" err="1"/>
              <a:t>Cin</a:t>
            </a:r>
            <a:r>
              <a:rPr lang="ko-KR" altLang="en-US" sz="1300" dirty="0"/>
              <a:t>을 연결해주면 된다</a:t>
            </a:r>
          </a:p>
        </p:txBody>
      </p:sp>
    </p:spTree>
    <p:extLst>
      <p:ext uri="{BB962C8B-B14F-4D97-AF65-F5344CB8AC3E}">
        <p14:creationId xmlns:p14="http://schemas.microsoft.com/office/powerpoint/2010/main" val="72213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: Register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12743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46" y="3356992"/>
            <a:ext cx="6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71" y="992644"/>
            <a:ext cx="7462129" cy="24586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7032"/>
            <a:ext cx="9144000" cy="9896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" y="4941168"/>
            <a:ext cx="4369564" cy="12324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27" y="4941168"/>
            <a:ext cx="4556477" cy="12324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9229" y="6239053"/>
            <a:ext cx="730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파형과 보드를 통해 분석한 결과 </a:t>
            </a:r>
            <a:r>
              <a:rPr lang="en-US" altLang="ko-KR" dirty="0"/>
              <a:t>in</a:t>
            </a:r>
            <a:r>
              <a:rPr lang="ko-KR" altLang="en-US" dirty="0"/>
              <a:t>에 주어진 입력 신호를 </a:t>
            </a:r>
            <a:r>
              <a:rPr lang="ko-KR" altLang="en-US" dirty="0" err="1"/>
              <a:t>상승엣지</a:t>
            </a:r>
            <a:r>
              <a:rPr lang="ko-KR" altLang="en-US" dirty="0"/>
              <a:t> </a:t>
            </a:r>
            <a:r>
              <a:rPr lang="ko-KR" altLang="en-US" dirty="0" err="1"/>
              <a:t>클럭일때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에 값을 저장하고 유지시킨다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99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: Register(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01709" y="1124744"/>
            <a:ext cx="130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Bench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14" y="1573713"/>
            <a:ext cx="2568082" cy="4951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214" y="1573713"/>
            <a:ext cx="3672408" cy="4357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938078" y="1124744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Reg_block.v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8024" y="5952308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posedge</a:t>
            </a:r>
            <a:r>
              <a:rPr lang="ko-KR" altLang="en-US" sz="1600" dirty="0"/>
              <a:t>일 때만 </a:t>
            </a:r>
            <a:r>
              <a:rPr lang="en-US" altLang="ko-KR" sz="1600" dirty="0"/>
              <a:t>always</a:t>
            </a:r>
            <a:r>
              <a:rPr lang="ko-KR" altLang="en-US" sz="1600" dirty="0"/>
              <a:t>구문을 실행하여 </a:t>
            </a:r>
            <a:r>
              <a:rPr lang="en-US" altLang="ko-KR" sz="1600" dirty="0" err="1"/>
              <a:t>en</a:t>
            </a:r>
            <a:r>
              <a:rPr lang="ko-KR" altLang="en-US" sz="1600" dirty="0"/>
              <a:t>이 </a:t>
            </a:r>
            <a:r>
              <a:rPr lang="en-US" altLang="ko-KR" sz="1600" dirty="0"/>
              <a:t>1</a:t>
            </a:r>
            <a:r>
              <a:rPr lang="ko-KR" altLang="en-US" sz="1600" dirty="0" err="1"/>
              <a:t>일때</a:t>
            </a:r>
            <a:r>
              <a:rPr lang="ko-KR" altLang="en-US" sz="1600" dirty="0"/>
              <a:t> </a:t>
            </a:r>
            <a:r>
              <a:rPr lang="en-US" altLang="ko-KR" sz="1600" dirty="0"/>
              <a:t>in</a:t>
            </a:r>
            <a:r>
              <a:rPr lang="ko-KR" altLang="en-US" sz="1600" dirty="0"/>
              <a:t>의 값을 반영하고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그 외에는 </a:t>
            </a:r>
            <a:r>
              <a:rPr lang="en-US" altLang="ko-KR" sz="1600" dirty="0"/>
              <a:t>out</a:t>
            </a:r>
            <a:r>
              <a:rPr lang="ko-KR" altLang="en-US" sz="1600" dirty="0"/>
              <a:t>값을 유지한다</a:t>
            </a:r>
          </a:p>
        </p:txBody>
      </p:sp>
    </p:spTree>
    <p:extLst>
      <p:ext uri="{BB962C8B-B14F-4D97-AF65-F5344CB8AC3E}">
        <p14:creationId xmlns:p14="http://schemas.microsoft.com/office/powerpoint/2010/main" val="346316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: Register(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44809"/>
              </p:ext>
            </p:extLst>
          </p:nvPr>
        </p:nvGraphicFramePr>
        <p:xfrm>
          <a:off x="722551" y="1484784"/>
          <a:ext cx="7449849" cy="417159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71248">
                  <a:extLst>
                    <a:ext uri="{9D8B030D-6E8A-4147-A177-3AD203B41FA5}">
                      <a16:colId xmlns:a16="http://schemas.microsoft.com/office/drawing/2014/main" val="1193354714"/>
                    </a:ext>
                  </a:extLst>
                </a:gridCol>
                <a:gridCol w="590945">
                  <a:extLst>
                    <a:ext uri="{9D8B030D-6E8A-4147-A177-3AD203B41FA5}">
                      <a16:colId xmlns:a16="http://schemas.microsoft.com/office/drawing/2014/main" val="1694941236"/>
                    </a:ext>
                  </a:extLst>
                </a:gridCol>
                <a:gridCol w="590945">
                  <a:extLst>
                    <a:ext uri="{9D8B030D-6E8A-4147-A177-3AD203B41FA5}">
                      <a16:colId xmlns:a16="http://schemas.microsoft.com/office/drawing/2014/main" val="1939499305"/>
                    </a:ext>
                  </a:extLst>
                </a:gridCol>
                <a:gridCol w="590945">
                  <a:extLst>
                    <a:ext uri="{9D8B030D-6E8A-4147-A177-3AD203B41FA5}">
                      <a16:colId xmlns:a16="http://schemas.microsoft.com/office/drawing/2014/main" val="3379671797"/>
                    </a:ext>
                  </a:extLst>
                </a:gridCol>
                <a:gridCol w="590945">
                  <a:extLst>
                    <a:ext uri="{9D8B030D-6E8A-4147-A177-3AD203B41FA5}">
                      <a16:colId xmlns:a16="http://schemas.microsoft.com/office/drawing/2014/main" val="295700885"/>
                    </a:ext>
                  </a:extLst>
                </a:gridCol>
                <a:gridCol w="614583">
                  <a:extLst>
                    <a:ext uri="{9D8B030D-6E8A-4147-A177-3AD203B41FA5}">
                      <a16:colId xmlns:a16="http://schemas.microsoft.com/office/drawing/2014/main" val="3830514689"/>
                    </a:ext>
                  </a:extLst>
                </a:gridCol>
                <a:gridCol w="768229">
                  <a:extLst>
                    <a:ext uri="{9D8B030D-6E8A-4147-A177-3AD203B41FA5}">
                      <a16:colId xmlns:a16="http://schemas.microsoft.com/office/drawing/2014/main" val="2695609110"/>
                    </a:ext>
                  </a:extLst>
                </a:gridCol>
                <a:gridCol w="768229">
                  <a:extLst>
                    <a:ext uri="{9D8B030D-6E8A-4147-A177-3AD203B41FA5}">
                      <a16:colId xmlns:a16="http://schemas.microsoft.com/office/drawing/2014/main" val="538946590"/>
                    </a:ext>
                  </a:extLst>
                </a:gridCol>
                <a:gridCol w="590945">
                  <a:extLst>
                    <a:ext uri="{9D8B030D-6E8A-4147-A177-3AD203B41FA5}">
                      <a16:colId xmlns:a16="http://schemas.microsoft.com/office/drawing/2014/main" val="1911100995"/>
                    </a:ext>
                  </a:extLst>
                </a:gridCol>
                <a:gridCol w="590945">
                  <a:extLst>
                    <a:ext uri="{9D8B030D-6E8A-4147-A177-3AD203B41FA5}">
                      <a16:colId xmlns:a16="http://schemas.microsoft.com/office/drawing/2014/main" val="2620557482"/>
                    </a:ext>
                  </a:extLst>
                </a:gridCol>
                <a:gridCol w="590945">
                  <a:extLst>
                    <a:ext uri="{9D8B030D-6E8A-4147-A177-3AD203B41FA5}">
                      <a16:colId xmlns:a16="http://schemas.microsoft.com/office/drawing/2014/main" val="2839467248"/>
                    </a:ext>
                  </a:extLst>
                </a:gridCol>
                <a:gridCol w="590945">
                  <a:extLst>
                    <a:ext uri="{9D8B030D-6E8A-4147-A177-3AD203B41FA5}">
                      <a16:colId xmlns:a16="http://schemas.microsoft.com/office/drawing/2014/main" val="3058814855"/>
                    </a:ext>
                  </a:extLst>
                </a:gridCol>
              </a:tblGrid>
              <a:tr h="31862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input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output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85408"/>
                  </a:ext>
                </a:extLst>
              </a:tr>
              <a:tr h="318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en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clk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rst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32084"/>
                  </a:ext>
                </a:extLst>
              </a:tr>
              <a:tr h="2747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307116"/>
                  </a:ext>
                </a:extLst>
              </a:tr>
              <a:tr h="274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8902277"/>
                  </a:ext>
                </a:extLst>
              </a:tr>
              <a:tr h="274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3137630"/>
                  </a:ext>
                </a:extLst>
              </a:tr>
              <a:tr h="274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6128003"/>
                  </a:ext>
                </a:extLst>
              </a:tr>
              <a:tr h="504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3897079"/>
                  </a:ext>
                </a:extLst>
              </a:tr>
              <a:tr h="2747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23640092"/>
                  </a:ext>
                </a:extLst>
              </a:tr>
              <a:tr h="277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5880545"/>
                  </a:ext>
                </a:extLst>
              </a:tr>
              <a:tr h="274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5798709"/>
                  </a:ext>
                </a:extLst>
              </a:tr>
              <a:tr h="2747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7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9327808"/>
                  </a:ext>
                </a:extLst>
              </a:tr>
              <a:tr h="277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7378022"/>
                  </a:ext>
                </a:extLst>
              </a:tr>
              <a:tr h="2747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8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0" marR="105260" marT="52630" marB="52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9141494"/>
                  </a:ext>
                </a:extLst>
              </a:tr>
              <a:tr h="277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72" marR="8772" marT="8772" marB="526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4059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10527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2]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887" y="5877272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이번 실험을 통해서 </a:t>
            </a:r>
            <a:r>
              <a:rPr lang="en-US" altLang="ko-KR" sz="1600" dirty="0" err="1"/>
              <a:t>clk</a:t>
            </a:r>
            <a:r>
              <a:rPr lang="ko-KR" altLang="en-US" sz="1600" dirty="0"/>
              <a:t>의 상태에 따라 비트를 저장하고 이를 유지하는 레지스터의 특성에 대해 직접 실험해 볼 수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이전시간에 실험하였던 </a:t>
            </a:r>
            <a:r>
              <a:rPr lang="en-US" altLang="ko-KR" sz="1600" dirty="0"/>
              <a:t>Flipflop</a:t>
            </a:r>
            <a:r>
              <a:rPr lang="ko-KR" altLang="en-US" sz="1600" dirty="0"/>
              <a:t>을 합쳐 놓은 형태임을 고려하면서 실험을 진행하니 좀더 쉽게 이해할 수 있었다</a:t>
            </a:r>
          </a:p>
        </p:txBody>
      </p:sp>
    </p:spTree>
    <p:extLst>
      <p:ext uri="{BB962C8B-B14F-4D97-AF65-F5344CB8AC3E}">
        <p14:creationId xmlns:p14="http://schemas.microsoft.com/office/powerpoint/2010/main" val="416816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 : Shift Register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05244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3356992"/>
            <a:ext cx="6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71" y="1130326"/>
            <a:ext cx="6516216" cy="24050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406" y="6330806"/>
            <a:ext cx="87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Sel</a:t>
            </a:r>
            <a:r>
              <a:rPr lang="ko-KR" altLang="en-US" sz="1600" dirty="0"/>
              <a:t>이 </a:t>
            </a:r>
            <a:r>
              <a:rPr lang="en-US" altLang="ko-KR" sz="1600" dirty="0"/>
              <a:t>1(</a:t>
            </a:r>
            <a:r>
              <a:rPr lang="ko-KR" altLang="en-US" sz="1600" dirty="0"/>
              <a:t>오른쪽</a:t>
            </a:r>
            <a:r>
              <a:rPr lang="en-US" altLang="ko-KR" sz="1600" dirty="0"/>
              <a:t>)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클럭을 주었을 때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푸쉬업</a:t>
            </a:r>
            <a:r>
              <a:rPr lang="ko-KR" altLang="en-US" sz="1600" dirty="0"/>
              <a:t> 버튼입력</a:t>
            </a:r>
            <a:r>
              <a:rPr lang="en-US" altLang="ko-KR" sz="1600" dirty="0"/>
              <a:t>) LED2</a:t>
            </a:r>
            <a:r>
              <a:rPr lang="ko-KR" altLang="en-US" sz="1600" dirty="0"/>
              <a:t>의 비트가 </a:t>
            </a:r>
            <a:r>
              <a:rPr lang="en-US" altLang="ko-KR" sz="1600" dirty="0"/>
              <a:t>LED1</a:t>
            </a:r>
            <a:r>
              <a:rPr lang="ko-KR" altLang="en-US" sz="1600" dirty="0"/>
              <a:t>로 이동한 모습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26" y="5081330"/>
            <a:ext cx="4182988" cy="113387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160" y="5086364"/>
            <a:ext cx="3902226" cy="112883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08003"/>
            <a:ext cx="9144000" cy="10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1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 : Shift Register(</a:t>
            </a:r>
            <a:r>
              <a:rPr lang="en-US" altLang="ko-KR" dirty="0" err="1"/>
              <a:t>Con’d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01709" y="1124744"/>
            <a:ext cx="130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Bench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7372" y="1121716"/>
            <a:ext cx="19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Shift_Reg_block.v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86606" y="5473005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Posedge</a:t>
            </a:r>
            <a:r>
              <a:rPr lang="ko-KR" altLang="en-US" sz="1400" dirty="0"/>
              <a:t>에서만 </a:t>
            </a:r>
            <a:r>
              <a:rPr lang="en-US" altLang="ko-KR" sz="1400" dirty="0"/>
              <a:t>always</a:t>
            </a:r>
            <a:r>
              <a:rPr lang="ko-KR" altLang="en-US" sz="1400" dirty="0"/>
              <a:t>문을 작동시켜</a:t>
            </a:r>
            <a:endParaRPr lang="en-US" altLang="ko-KR" sz="1400" dirty="0"/>
          </a:p>
          <a:p>
            <a:r>
              <a:rPr lang="en-US" altLang="ko-KR" sz="1400" dirty="0" err="1"/>
              <a:t>Sel</a:t>
            </a:r>
            <a:r>
              <a:rPr lang="ko-KR" altLang="en-US" sz="1400" dirty="0"/>
              <a:t>이 </a:t>
            </a:r>
            <a:r>
              <a:rPr lang="en-US" altLang="ko-KR" sz="1400" dirty="0"/>
              <a:t>0</a:t>
            </a:r>
            <a:r>
              <a:rPr lang="ko-KR" altLang="en-US" sz="1400" dirty="0" err="1"/>
              <a:t>일때는</a:t>
            </a:r>
            <a:r>
              <a:rPr lang="ko-KR" altLang="en-US" sz="1400" dirty="0"/>
              <a:t> </a:t>
            </a:r>
            <a:r>
              <a:rPr lang="en-US" altLang="ko-KR" sz="1400" dirty="0"/>
              <a:t>out</a:t>
            </a:r>
            <a:r>
              <a:rPr lang="ko-KR" altLang="en-US" sz="1400" dirty="0"/>
              <a:t>을 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  <a:r>
              <a:rPr lang="en-US" altLang="ko-KR" sz="1400" dirty="0" err="1"/>
              <a:t>shift_in</a:t>
            </a:r>
            <a:r>
              <a:rPr lang="en-US" altLang="ko-KR" sz="1400" dirty="0"/>
              <a:t>, out[4], out[3], out[2], out[1]}</a:t>
            </a:r>
          </a:p>
          <a:p>
            <a:r>
              <a:rPr lang="en-US" altLang="ko-KR" sz="1400" dirty="0" err="1"/>
              <a:t>Sel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일때는</a:t>
            </a:r>
            <a:r>
              <a:rPr lang="ko-KR" altLang="en-US" sz="1400" dirty="0"/>
              <a:t> </a:t>
            </a:r>
            <a:r>
              <a:rPr lang="en-US" altLang="ko-KR" sz="1400" dirty="0"/>
              <a:t>out</a:t>
            </a:r>
            <a:r>
              <a:rPr lang="ko-KR" altLang="en-US" sz="1400" dirty="0"/>
              <a:t>을</a:t>
            </a:r>
            <a:endParaRPr lang="en-US" altLang="ko-KR" sz="1400" dirty="0"/>
          </a:p>
          <a:p>
            <a:r>
              <a:rPr lang="en-US" altLang="ko-KR" sz="1400" dirty="0"/>
              <a:t>{out[3], out[2], out[1], out[0], </a:t>
            </a:r>
            <a:r>
              <a:rPr lang="en-US" altLang="ko-KR" sz="1400" dirty="0" err="1"/>
              <a:t>shift_in</a:t>
            </a:r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로 변경하여 좌 혹은 우로 비트를 이동한다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595218"/>
            <a:ext cx="4670846" cy="3777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85" y="1498959"/>
            <a:ext cx="2861340" cy="5244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997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 : Shift Register(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0527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4]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71778"/>
              </p:ext>
            </p:extLst>
          </p:nvPr>
        </p:nvGraphicFramePr>
        <p:xfrm>
          <a:off x="901700" y="1453336"/>
          <a:ext cx="7340600" cy="41986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22520">
                  <a:extLst>
                    <a:ext uri="{9D8B030D-6E8A-4147-A177-3AD203B41FA5}">
                      <a16:colId xmlns:a16="http://schemas.microsoft.com/office/drawing/2014/main" val="2778867444"/>
                    </a:ext>
                  </a:extLst>
                </a:gridCol>
                <a:gridCol w="651808">
                  <a:extLst>
                    <a:ext uri="{9D8B030D-6E8A-4147-A177-3AD203B41FA5}">
                      <a16:colId xmlns:a16="http://schemas.microsoft.com/office/drawing/2014/main" val="2639683100"/>
                    </a:ext>
                  </a:extLst>
                </a:gridCol>
                <a:gridCol w="651808">
                  <a:extLst>
                    <a:ext uri="{9D8B030D-6E8A-4147-A177-3AD203B41FA5}">
                      <a16:colId xmlns:a16="http://schemas.microsoft.com/office/drawing/2014/main" val="3268392030"/>
                    </a:ext>
                  </a:extLst>
                </a:gridCol>
                <a:gridCol w="651808">
                  <a:extLst>
                    <a:ext uri="{9D8B030D-6E8A-4147-A177-3AD203B41FA5}">
                      <a16:colId xmlns:a16="http://schemas.microsoft.com/office/drawing/2014/main" val="1962583750"/>
                    </a:ext>
                  </a:extLst>
                </a:gridCol>
                <a:gridCol w="651808">
                  <a:extLst>
                    <a:ext uri="{9D8B030D-6E8A-4147-A177-3AD203B41FA5}">
                      <a16:colId xmlns:a16="http://schemas.microsoft.com/office/drawing/2014/main" val="3386702846"/>
                    </a:ext>
                  </a:extLst>
                </a:gridCol>
                <a:gridCol w="651808">
                  <a:extLst>
                    <a:ext uri="{9D8B030D-6E8A-4147-A177-3AD203B41FA5}">
                      <a16:colId xmlns:a16="http://schemas.microsoft.com/office/drawing/2014/main" val="2149759015"/>
                    </a:ext>
                  </a:extLst>
                </a:gridCol>
                <a:gridCol w="651808">
                  <a:extLst>
                    <a:ext uri="{9D8B030D-6E8A-4147-A177-3AD203B41FA5}">
                      <a16:colId xmlns:a16="http://schemas.microsoft.com/office/drawing/2014/main" val="484790811"/>
                    </a:ext>
                  </a:extLst>
                </a:gridCol>
                <a:gridCol w="651808">
                  <a:extLst>
                    <a:ext uri="{9D8B030D-6E8A-4147-A177-3AD203B41FA5}">
                      <a16:colId xmlns:a16="http://schemas.microsoft.com/office/drawing/2014/main" val="3440445834"/>
                    </a:ext>
                  </a:extLst>
                </a:gridCol>
                <a:gridCol w="651808">
                  <a:extLst>
                    <a:ext uri="{9D8B030D-6E8A-4147-A177-3AD203B41FA5}">
                      <a16:colId xmlns:a16="http://schemas.microsoft.com/office/drawing/2014/main" val="2155888684"/>
                    </a:ext>
                  </a:extLst>
                </a:gridCol>
                <a:gridCol w="651808">
                  <a:extLst>
                    <a:ext uri="{9D8B030D-6E8A-4147-A177-3AD203B41FA5}">
                      <a16:colId xmlns:a16="http://schemas.microsoft.com/office/drawing/2014/main" val="2528282003"/>
                    </a:ext>
                  </a:extLst>
                </a:gridCol>
                <a:gridCol w="651808">
                  <a:extLst>
                    <a:ext uri="{9D8B030D-6E8A-4147-A177-3AD203B41FA5}">
                      <a16:colId xmlns:a16="http://schemas.microsoft.com/office/drawing/2014/main" val="341561213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Input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Output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893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shift_in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load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clk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out[4]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out[3]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out[2]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out[1]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out[0]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772861160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561702066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673628850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267598020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3814182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167865196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827481257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65090979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202788800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064302000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391588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623638200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84310784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6162480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270907825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951755548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9376310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7233025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5715427"/>
            <a:ext cx="78488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이번 실험을 통해서 </a:t>
            </a:r>
            <a:r>
              <a:rPr lang="en-US" altLang="ko-KR" sz="1400" dirty="0"/>
              <a:t>register</a:t>
            </a:r>
            <a:r>
              <a:rPr lang="ko-KR" altLang="en-US" sz="1400" dirty="0"/>
              <a:t>의 특성을 응용하여 비트를 저장하고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저장한 비트를 다른 레지스터로 옮기는 </a:t>
            </a:r>
            <a:r>
              <a:rPr lang="en-US" altLang="ko-KR" sz="1400" dirty="0"/>
              <a:t>shift register</a:t>
            </a:r>
            <a:r>
              <a:rPr lang="ko-KR" altLang="en-US" sz="1400" dirty="0"/>
              <a:t>에 대해 실험을 해볼 수 있었다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이번 실험에서의 </a:t>
            </a:r>
            <a:r>
              <a:rPr lang="en-US" altLang="ko-KR" sz="1400" dirty="0" err="1"/>
              <a:t>testbench</a:t>
            </a:r>
            <a:r>
              <a:rPr lang="ko-KR" altLang="en-US" sz="1400" dirty="0"/>
              <a:t>작성에 있어서 </a:t>
            </a:r>
            <a:r>
              <a:rPr lang="en-US" altLang="ko-KR" sz="1400" dirty="0"/>
              <a:t>forever</a:t>
            </a:r>
            <a:r>
              <a:rPr lang="ko-KR" altLang="en-US" sz="1400" dirty="0"/>
              <a:t>을 이용하여 작성을 하였는데</a:t>
            </a:r>
            <a:r>
              <a:rPr lang="en-US" altLang="ko-KR" sz="1400" dirty="0"/>
              <a:t>, </a:t>
            </a:r>
            <a:r>
              <a:rPr lang="ko-KR" altLang="en-US" sz="1400" dirty="0"/>
              <a:t>조금 더 생각해본 결과 </a:t>
            </a:r>
            <a:r>
              <a:rPr lang="en-US" altLang="ko-KR" sz="1400" dirty="0"/>
              <a:t>always </a:t>
            </a:r>
            <a:r>
              <a:rPr lang="ko-KR" altLang="en-US" sz="1400" dirty="0"/>
              <a:t>구문을 사용하는 것이 좀더 명료할 것이라는 생각이 들었다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다음실험부터는 효율적인 </a:t>
            </a:r>
            <a:r>
              <a:rPr lang="en-US" altLang="ko-KR" sz="1400" dirty="0" err="1"/>
              <a:t>testench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작성해야겠다는</a:t>
            </a:r>
            <a:r>
              <a:rPr lang="ko-KR" altLang="en-US" sz="1400" dirty="0"/>
              <a:t> 다짐을 하였다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941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3 : Ring Counter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05244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231850"/>
            <a:ext cx="6948264" cy="22461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496" y="3356992"/>
            <a:ext cx="6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3406" y="6237312"/>
            <a:ext cx="87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Sel</a:t>
            </a:r>
            <a:r>
              <a:rPr lang="ko-KR" altLang="en-US" sz="1600" dirty="0"/>
              <a:t>이 </a:t>
            </a:r>
            <a:r>
              <a:rPr lang="en-US" altLang="ko-KR" sz="1600" dirty="0"/>
              <a:t>1(</a:t>
            </a:r>
            <a:r>
              <a:rPr lang="ko-KR" altLang="en-US" sz="1600" dirty="0"/>
              <a:t>왼쪽</a:t>
            </a:r>
            <a:r>
              <a:rPr lang="en-US" altLang="ko-KR" sz="1600" dirty="0"/>
              <a:t>)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클럭을 주었을 때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푸쉬업</a:t>
            </a:r>
            <a:r>
              <a:rPr lang="ko-KR" altLang="en-US" sz="1600" dirty="0"/>
              <a:t> 버튼입력</a:t>
            </a:r>
            <a:r>
              <a:rPr lang="en-US" altLang="ko-KR" sz="1600" dirty="0"/>
              <a:t>) LED2,1</a:t>
            </a:r>
            <a:r>
              <a:rPr lang="ko-KR" altLang="en-US" sz="1600" dirty="0"/>
              <a:t>의 비트가 </a:t>
            </a:r>
            <a:r>
              <a:rPr lang="en-US" altLang="ko-KR" sz="1600" dirty="0"/>
              <a:t>LED2,3</a:t>
            </a:r>
            <a:r>
              <a:rPr lang="ko-KR" altLang="en-US" sz="1600" dirty="0"/>
              <a:t>로 이동한 모습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" y="3824595"/>
            <a:ext cx="8867775" cy="94297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12" y="4850547"/>
            <a:ext cx="4390678" cy="131475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209" y="4869160"/>
            <a:ext cx="4390678" cy="12726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43878" y="6538564"/>
            <a:ext cx="705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파형에서 주어진 입력이 아닌 임의로 스위치를 조작하여 넣은 입력입니다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305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 </a:t>
            </a:r>
            <a:r>
              <a:rPr lang="en-US" altLang="ko-KR" dirty="0"/>
              <a:t>3 : Ring Counter(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01709" y="1124744"/>
            <a:ext cx="130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Bench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7112" y="1121715"/>
            <a:ext cx="148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Ring_block.v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1457" y="5473005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Posedge</a:t>
            </a:r>
            <a:r>
              <a:rPr lang="ko-KR" altLang="en-US" sz="1400" dirty="0"/>
              <a:t>에서만 </a:t>
            </a:r>
            <a:r>
              <a:rPr lang="en-US" altLang="ko-KR" sz="1400" dirty="0"/>
              <a:t>always</a:t>
            </a:r>
            <a:r>
              <a:rPr lang="ko-KR" altLang="en-US" sz="1400" dirty="0"/>
              <a:t>문을 작동시켜</a:t>
            </a:r>
            <a:endParaRPr lang="en-US" altLang="ko-KR" sz="1400" dirty="0"/>
          </a:p>
          <a:p>
            <a:r>
              <a:rPr lang="en-US" altLang="ko-KR" sz="1400" dirty="0" err="1"/>
              <a:t>Sel</a:t>
            </a:r>
            <a:r>
              <a:rPr lang="ko-KR" altLang="en-US" sz="1400" dirty="0"/>
              <a:t>이 </a:t>
            </a:r>
            <a:r>
              <a:rPr lang="en-US" altLang="ko-KR" sz="1400" dirty="0"/>
              <a:t>0</a:t>
            </a:r>
            <a:r>
              <a:rPr lang="ko-KR" altLang="en-US" sz="1400" dirty="0" err="1"/>
              <a:t>일때는</a:t>
            </a:r>
            <a:r>
              <a:rPr lang="ko-KR" altLang="en-US" sz="1400" dirty="0"/>
              <a:t> </a:t>
            </a:r>
            <a:r>
              <a:rPr lang="en-US" altLang="ko-KR" sz="1400" dirty="0"/>
              <a:t>out</a:t>
            </a:r>
            <a:r>
              <a:rPr lang="ko-KR" altLang="en-US" sz="1400" dirty="0"/>
              <a:t>을 </a:t>
            </a:r>
            <a:endParaRPr lang="en-US" altLang="ko-KR" sz="1400" dirty="0"/>
          </a:p>
          <a:p>
            <a:r>
              <a:rPr lang="en-US" altLang="ko-KR" sz="1400" dirty="0"/>
              <a:t>{out[0], out[4], out[3], out[2], out[1]}</a:t>
            </a:r>
          </a:p>
          <a:p>
            <a:r>
              <a:rPr lang="en-US" altLang="ko-KR" sz="1400" dirty="0" err="1"/>
              <a:t>Sel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일때는</a:t>
            </a:r>
            <a:r>
              <a:rPr lang="ko-KR" altLang="en-US" sz="1400" dirty="0"/>
              <a:t> </a:t>
            </a:r>
            <a:r>
              <a:rPr lang="en-US" altLang="ko-KR" sz="1400" dirty="0"/>
              <a:t>out</a:t>
            </a:r>
            <a:r>
              <a:rPr lang="ko-KR" altLang="en-US" sz="1400" dirty="0"/>
              <a:t>을</a:t>
            </a:r>
            <a:endParaRPr lang="en-US" altLang="ko-KR" sz="1400" dirty="0"/>
          </a:p>
          <a:p>
            <a:r>
              <a:rPr lang="en-US" altLang="ko-KR" sz="1400" dirty="0"/>
              <a:t>{out[3], out[2], out[1], out[0], out[4]}</a:t>
            </a:r>
          </a:p>
          <a:p>
            <a:r>
              <a:rPr lang="ko-KR" altLang="en-US" sz="1400" dirty="0"/>
              <a:t>로 변경하여 좌 혹은 우로 비트를 이동한다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80" y="1491656"/>
            <a:ext cx="2250150" cy="5241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03" y="1603227"/>
            <a:ext cx="3825302" cy="37575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323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1216</Words>
  <Application>Microsoft Office PowerPoint</Application>
  <PresentationFormat>화면 슬라이드 쇼(4:3)</PresentationFormat>
  <Paragraphs>529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8주차 결과보고서</vt:lpstr>
      <vt:lpstr>실험 1 : Register</vt:lpstr>
      <vt:lpstr>실험 1 : Register(Con’d)</vt:lpstr>
      <vt:lpstr>실험 1 : Register(Con’d)</vt:lpstr>
      <vt:lpstr>실험 2 : Shift Register</vt:lpstr>
      <vt:lpstr>실험 2 : Shift Register(Con’d) </vt:lpstr>
      <vt:lpstr>실험 2 : Shift Register(Con’d)</vt:lpstr>
      <vt:lpstr>실험 3 : Ring Counter</vt:lpstr>
      <vt:lpstr>실험 3 : Ring Counter(Con’d)</vt:lpstr>
      <vt:lpstr>실험 3 : Ring Counter(Con’d)</vt:lpstr>
      <vt:lpstr>9주차 예비보고서</vt:lpstr>
      <vt:lpstr>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모세관 네트워크</dc:title>
  <dc:creator>Microsoft Corporation</dc:creator>
  <cp:lastModifiedBy>김동현</cp:lastModifiedBy>
  <cp:revision>223</cp:revision>
  <cp:lastPrinted>2017-04-01T02:51:07Z</cp:lastPrinted>
  <dcterms:created xsi:type="dcterms:W3CDTF">2006-10-05T04:04:58Z</dcterms:created>
  <dcterms:modified xsi:type="dcterms:W3CDTF">2017-05-11T13:37:41Z</dcterms:modified>
</cp:coreProperties>
</file>