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58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408" autoAdjust="0"/>
  </p:normalViewPr>
  <p:slideViewPr>
    <p:cSldViewPr>
      <p:cViewPr varScale="1">
        <p:scale>
          <a:sx n="78" d="100"/>
          <a:sy n="78" d="100"/>
        </p:scale>
        <p:origin x="1013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B245-856B-43E8-9F83-CD52457D12BF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734D-54A1-448E-85F5-67D7CA0D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0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E734D-54A1-448E-85F5-67D7CA0DEC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6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3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3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결과보고서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84776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18282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D latch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176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467459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483986"/>
            <a:ext cx="8532440" cy="19450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3836791"/>
            <a:ext cx="8924925" cy="11811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3049" r="7025"/>
          <a:stretch/>
        </p:blipFill>
        <p:spPr>
          <a:xfrm>
            <a:off x="107504" y="5231487"/>
            <a:ext cx="4248472" cy="1171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16" y="5203061"/>
            <a:ext cx="4391025" cy="1181100"/>
          </a:xfrm>
          <a:prstGeom prst="rect">
            <a:avLst/>
          </a:prstGeom>
        </p:spPr>
      </p:pic>
      <p:sp>
        <p:nvSpPr>
          <p:cNvPr id="16" name="화살표: 오른쪽 15"/>
          <p:cNvSpPr/>
          <p:nvPr/>
        </p:nvSpPr>
        <p:spPr>
          <a:xfrm>
            <a:off x="4427984" y="5637254"/>
            <a:ext cx="26462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1028" y="6488668"/>
            <a:ext cx="72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 : 1, RST : 0, EN :1 / Q : 1-&gt; D : 1, RST : 0, EN : 0 / Q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51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D latch(</a:t>
            </a:r>
            <a:r>
              <a:rPr lang="en-US" altLang="ko-KR" dirty="0" err="1"/>
              <a:t>Cot’d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6" y="1125463"/>
            <a:ext cx="3371850" cy="309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85875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Latch.v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12504"/>
              </p:ext>
            </p:extLst>
          </p:nvPr>
        </p:nvGraphicFramePr>
        <p:xfrm>
          <a:off x="5724128" y="1124743"/>
          <a:ext cx="3305575" cy="5340024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661115">
                  <a:extLst>
                    <a:ext uri="{9D8B030D-6E8A-4147-A177-3AD203B41FA5}">
                      <a16:colId xmlns:a16="http://schemas.microsoft.com/office/drawing/2014/main" val="4086196753"/>
                    </a:ext>
                  </a:extLst>
                </a:gridCol>
                <a:gridCol w="661115">
                  <a:extLst>
                    <a:ext uri="{9D8B030D-6E8A-4147-A177-3AD203B41FA5}">
                      <a16:colId xmlns:a16="http://schemas.microsoft.com/office/drawing/2014/main" val="1164959490"/>
                    </a:ext>
                  </a:extLst>
                </a:gridCol>
                <a:gridCol w="661115">
                  <a:extLst>
                    <a:ext uri="{9D8B030D-6E8A-4147-A177-3AD203B41FA5}">
                      <a16:colId xmlns:a16="http://schemas.microsoft.com/office/drawing/2014/main" val="4255914636"/>
                    </a:ext>
                  </a:extLst>
                </a:gridCol>
                <a:gridCol w="661115">
                  <a:extLst>
                    <a:ext uri="{9D8B030D-6E8A-4147-A177-3AD203B41FA5}">
                      <a16:colId xmlns:a16="http://schemas.microsoft.com/office/drawing/2014/main" val="664193022"/>
                    </a:ext>
                  </a:extLst>
                </a:gridCol>
                <a:gridCol w="661115">
                  <a:extLst>
                    <a:ext uri="{9D8B030D-6E8A-4147-A177-3AD203B41FA5}">
                      <a16:colId xmlns:a16="http://schemas.microsoft.com/office/drawing/2014/main" val="2492267975"/>
                    </a:ext>
                  </a:extLst>
                </a:gridCol>
              </a:tblGrid>
              <a:tr h="22250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508469135"/>
                  </a:ext>
                </a:extLst>
              </a:tr>
              <a:tr h="222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2597965621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3641531688"/>
                  </a:ext>
                </a:extLst>
              </a:tr>
              <a:tr h="222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2139436485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958924446"/>
                  </a:ext>
                </a:extLst>
              </a:tr>
              <a:tr h="22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710971816"/>
                  </a:ext>
                </a:extLst>
              </a:tr>
              <a:tr h="222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432357105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2084840117"/>
                  </a:ext>
                </a:extLst>
              </a:tr>
              <a:tr h="22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3574765101"/>
                  </a:ext>
                </a:extLst>
              </a:tr>
              <a:tr h="2225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575760708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241030725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4190386639"/>
                  </a:ext>
                </a:extLst>
              </a:tr>
              <a:tr h="2225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871128722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85491891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980187250"/>
                  </a:ext>
                </a:extLst>
              </a:tr>
              <a:tr h="2225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137763443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284290175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4091927715"/>
                  </a:ext>
                </a:extLst>
              </a:tr>
              <a:tr h="222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438747022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2492975320"/>
                  </a:ext>
                </a:extLst>
              </a:tr>
              <a:tr h="2225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048827296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1536497572"/>
                  </a:ext>
                </a:extLst>
              </a:tr>
              <a:tr h="22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416652435"/>
                  </a:ext>
                </a:extLst>
              </a:tr>
              <a:tr h="2225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off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2" marR="6772" marT="6772" marB="40632" anchor="ctr"/>
                </a:tc>
                <a:extLst>
                  <a:ext uri="{0D108BD9-81ED-4DB2-BD59-A6C34878D82A}">
                    <a16:rowId xmlns:a16="http://schemas.microsoft.com/office/drawing/2014/main" val="2840299290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87" y="1124743"/>
            <a:ext cx="1800225" cy="537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3779887" y="64851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Bench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6054" y="5573513"/>
            <a:ext cx="337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Enable</a:t>
            </a:r>
            <a:r>
              <a:rPr lang="ko-KR" altLang="en-US" dirty="0"/>
              <a:t>가 </a:t>
            </a:r>
            <a:r>
              <a:rPr lang="en-US" altLang="ko-KR" dirty="0"/>
              <a:t>off</a:t>
            </a:r>
            <a:r>
              <a:rPr lang="ko-KR" altLang="en-US" dirty="0"/>
              <a:t>일 때는 </a:t>
            </a:r>
            <a:r>
              <a:rPr lang="en-US" altLang="ko-KR" dirty="0"/>
              <a:t>q</a:t>
            </a:r>
            <a:r>
              <a:rPr lang="ko-KR" altLang="en-US" dirty="0"/>
              <a:t>의 값이 변하지 않고</a:t>
            </a:r>
            <a:r>
              <a:rPr lang="en-US" altLang="ko-KR" dirty="0"/>
              <a:t>, enable</a:t>
            </a:r>
            <a:r>
              <a:rPr lang="ko-KR" altLang="en-US" dirty="0"/>
              <a:t>가 </a:t>
            </a:r>
            <a:r>
              <a:rPr lang="en-US" altLang="ko-KR" dirty="0"/>
              <a:t>on</a:t>
            </a:r>
            <a:r>
              <a:rPr lang="ko-KR" altLang="en-US" dirty="0"/>
              <a:t>일 때는 </a:t>
            </a:r>
            <a:r>
              <a:rPr lang="en-US" altLang="ko-KR" dirty="0"/>
              <a:t>d</a:t>
            </a:r>
            <a:r>
              <a:rPr lang="ko-KR" altLang="en-US" dirty="0"/>
              <a:t>의 값에 따라 </a:t>
            </a:r>
            <a:r>
              <a:rPr lang="en-US" altLang="ko-KR" dirty="0"/>
              <a:t>q</a:t>
            </a:r>
            <a:r>
              <a:rPr lang="ko-KR" altLang="en-US" dirty="0"/>
              <a:t>가 변한다</a:t>
            </a:r>
          </a:p>
        </p:txBody>
      </p:sp>
    </p:spTree>
    <p:extLst>
      <p:ext uri="{BB962C8B-B14F-4D97-AF65-F5344CB8AC3E}">
        <p14:creationId xmlns:p14="http://schemas.microsoft.com/office/powerpoint/2010/main" val="21522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D latch &amp; D flipflop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5348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574" y="4234258"/>
            <a:ext cx="6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28" y="1108839"/>
            <a:ext cx="7308304" cy="2654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96" y="3691968"/>
            <a:ext cx="7110536" cy="1453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4" y="5389136"/>
            <a:ext cx="3878534" cy="10258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870" y="5389136"/>
            <a:ext cx="3769394" cy="10394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8196" y="6473618"/>
            <a:ext cx="473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 : 1, </a:t>
            </a:r>
            <a:r>
              <a:rPr lang="en-US" altLang="ko-KR" sz="1600" dirty="0" err="1"/>
              <a:t>rst</a:t>
            </a:r>
            <a:r>
              <a:rPr lang="en-US" altLang="ko-KR" sz="1600" dirty="0"/>
              <a:t> : 0,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: 9, key : 0, </a:t>
            </a:r>
            <a:r>
              <a:rPr lang="en-US" altLang="ko-KR" sz="1600" dirty="0" err="1"/>
              <a:t>Qlatch</a:t>
            </a:r>
            <a:r>
              <a:rPr lang="en-US" altLang="ko-KR" sz="1600" dirty="0"/>
              <a:t> : 1 , </a:t>
            </a:r>
            <a:r>
              <a:rPr lang="en-US" altLang="ko-KR" sz="1600" dirty="0" err="1"/>
              <a:t>Qff</a:t>
            </a:r>
            <a:r>
              <a:rPr lang="en-US" altLang="ko-KR" sz="1600" dirty="0"/>
              <a:t> : 1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6473618"/>
            <a:ext cx="473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 : 1, </a:t>
            </a:r>
            <a:r>
              <a:rPr lang="en-US" altLang="ko-KR" sz="1600" dirty="0" err="1"/>
              <a:t>rst</a:t>
            </a:r>
            <a:r>
              <a:rPr lang="en-US" altLang="ko-KR" sz="1600" dirty="0"/>
              <a:t> : 0,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: 9, key : 0, </a:t>
            </a:r>
            <a:r>
              <a:rPr lang="en-US" altLang="ko-KR" sz="1600" dirty="0" err="1"/>
              <a:t>Qlatch</a:t>
            </a:r>
            <a:r>
              <a:rPr lang="en-US" altLang="ko-KR" sz="1600" dirty="0"/>
              <a:t> : 1 , </a:t>
            </a:r>
            <a:r>
              <a:rPr lang="en-US" altLang="ko-KR" sz="1600" dirty="0" err="1"/>
              <a:t>Qff</a:t>
            </a:r>
            <a:r>
              <a:rPr lang="en-US" altLang="ko-KR" sz="1600" dirty="0"/>
              <a:t> : 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236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1 : D latch &amp; D flipflop(</a:t>
            </a:r>
            <a:r>
              <a:rPr lang="en-US" altLang="ko-KR" dirty="0" err="1"/>
              <a:t>Cot’d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5875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Latch.v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22786" y="58779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Bench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8639" y="5111848"/>
            <a:ext cx="33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Flipflop</a:t>
            </a:r>
            <a:r>
              <a:rPr lang="ko-KR" altLang="en-US" sz="1600" dirty="0"/>
              <a:t>은 상승</a:t>
            </a:r>
            <a:r>
              <a:rPr lang="en-US" altLang="ko-KR" sz="1600" dirty="0"/>
              <a:t>(</a:t>
            </a:r>
            <a:r>
              <a:rPr lang="ko-KR" altLang="en-US" sz="1600" dirty="0"/>
              <a:t>혹은 하강</a:t>
            </a:r>
            <a:r>
              <a:rPr lang="en-US" altLang="ko-KR" sz="1600" dirty="0"/>
              <a:t>)</a:t>
            </a:r>
            <a:r>
              <a:rPr lang="ko-KR" altLang="en-US" sz="1600" dirty="0" err="1"/>
              <a:t>클럭일때만</a:t>
            </a:r>
            <a:r>
              <a:rPr lang="ko-KR" altLang="en-US" sz="1600" dirty="0"/>
              <a:t> </a:t>
            </a:r>
            <a:r>
              <a:rPr lang="en-US" altLang="ko-KR" sz="1600" dirty="0"/>
              <a:t>D</a:t>
            </a:r>
            <a:r>
              <a:rPr lang="ko-KR" altLang="en-US" sz="1600" dirty="0"/>
              <a:t>의 값에 따라서 </a:t>
            </a:r>
            <a:r>
              <a:rPr lang="ko-KR" altLang="en-US" sz="1600" dirty="0" err="1"/>
              <a:t>변화하게된다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83" y="1124743"/>
            <a:ext cx="3457575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93" y="1124743"/>
            <a:ext cx="1609378" cy="477088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71399"/>
              </p:ext>
            </p:extLst>
          </p:nvPr>
        </p:nvGraphicFramePr>
        <p:xfrm>
          <a:off x="5539069" y="1124744"/>
          <a:ext cx="3497424" cy="4716613"/>
        </p:xfrm>
        <a:graphic>
          <a:graphicData uri="http://schemas.openxmlformats.org/drawingml/2006/table">
            <a:tbl>
              <a:tblPr/>
              <a:tblGrid>
                <a:gridCol w="499632">
                  <a:extLst>
                    <a:ext uri="{9D8B030D-6E8A-4147-A177-3AD203B41FA5}">
                      <a16:colId xmlns:a16="http://schemas.microsoft.com/office/drawing/2014/main" val="551600954"/>
                    </a:ext>
                  </a:extLst>
                </a:gridCol>
                <a:gridCol w="499632">
                  <a:extLst>
                    <a:ext uri="{9D8B030D-6E8A-4147-A177-3AD203B41FA5}">
                      <a16:colId xmlns:a16="http://schemas.microsoft.com/office/drawing/2014/main" val="135669119"/>
                    </a:ext>
                  </a:extLst>
                </a:gridCol>
                <a:gridCol w="499632">
                  <a:extLst>
                    <a:ext uri="{9D8B030D-6E8A-4147-A177-3AD203B41FA5}">
                      <a16:colId xmlns:a16="http://schemas.microsoft.com/office/drawing/2014/main" val="315543125"/>
                    </a:ext>
                  </a:extLst>
                </a:gridCol>
                <a:gridCol w="499632">
                  <a:extLst>
                    <a:ext uri="{9D8B030D-6E8A-4147-A177-3AD203B41FA5}">
                      <a16:colId xmlns:a16="http://schemas.microsoft.com/office/drawing/2014/main" val="281594179"/>
                    </a:ext>
                  </a:extLst>
                </a:gridCol>
                <a:gridCol w="499632">
                  <a:extLst>
                    <a:ext uri="{9D8B030D-6E8A-4147-A177-3AD203B41FA5}">
                      <a16:colId xmlns:a16="http://schemas.microsoft.com/office/drawing/2014/main" val="2519479075"/>
                    </a:ext>
                  </a:extLst>
                </a:gridCol>
                <a:gridCol w="499632">
                  <a:extLst>
                    <a:ext uri="{9D8B030D-6E8A-4147-A177-3AD203B41FA5}">
                      <a16:colId xmlns:a16="http://schemas.microsoft.com/office/drawing/2014/main" val="2659717246"/>
                    </a:ext>
                  </a:extLst>
                </a:gridCol>
                <a:gridCol w="499632">
                  <a:extLst>
                    <a:ext uri="{9D8B030D-6E8A-4147-A177-3AD203B41FA5}">
                      <a16:colId xmlns:a16="http://schemas.microsoft.com/office/drawing/2014/main" val="3755316740"/>
                    </a:ext>
                  </a:extLst>
                </a:gridCol>
              </a:tblGrid>
              <a:tr h="287273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rst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clk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Q_latch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Q_ff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04629"/>
                  </a:ext>
                </a:extLst>
              </a:tr>
              <a:tr h="20042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33804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87168"/>
                  </a:ext>
                </a:extLst>
              </a:tr>
              <a:tr h="19207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43202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00936"/>
                  </a:ext>
                </a:extLst>
              </a:tr>
              <a:tr h="192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297235"/>
                  </a:ext>
                </a:extLst>
              </a:tr>
              <a:tr h="19207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42898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47647"/>
                  </a:ext>
                </a:extLst>
              </a:tr>
              <a:tr h="192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77556"/>
                  </a:ext>
                </a:extLst>
              </a:tr>
              <a:tr h="19207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565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46312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55833"/>
                  </a:ext>
                </a:extLst>
              </a:tr>
              <a:tr h="19207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9123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34165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7731"/>
                  </a:ext>
                </a:extLst>
              </a:tr>
              <a:tr h="19207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494743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22739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3738"/>
                  </a:ext>
                </a:extLst>
              </a:tr>
              <a:tr h="19207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29687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227759"/>
                  </a:ext>
                </a:extLst>
              </a:tr>
              <a:tr h="19207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37881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60286"/>
                  </a:ext>
                </a:extLst>
              </a:tr>
              <a:tr h="19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94229"/>
                  </a:ext>
                </a:extLst>
              </a:tr>
              <a:tr h="192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</a:p>
                  </a:txBody>
                  <a:tcPr marL="6681" marR="6681" marT="6681" marB="40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118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9094" y="6218051"/>
            <a:ext cx="849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실험을 통해서 수업시간이 잘 이해가 되지 않았던 </a:t>
            </a:r>
            <a:r>
              <a:rPr lang="en-US" altLang="ko-KR" dirty="0"/>
              <a:t>D latch, D flipflop</a:t>
            </a:r>
            <a:r>
              <a:rPr lang="ko-KR" altLang="en-US" dirty="0"/>
              <a:t>의 동작과정을 쉽게 알아볼 수 있었다</a:t>
            </a:r>
            <a:r>
              <a:rPr lang="en-US" altLang="ko-KR" dirty="0"/>
              <a:t>. </a:t>
            </a:r>
            <a:r>
              <a:rPr lang="ko-KR" altLang="en-US" dirty="0"/>
              <a:t>클럭이 </a:t>
            </a:r>
            <a:r>
              <a:rPr lang="en-US" altLang="ko-KR" dirty="0"/>
              <a:t>on</a:t>
            </a:r>
            <a:r>
              <a:rPr lang="ko-KR" altLang="en-US" dirty="0"/>
              <a:t>일 때 </a:t>
            </a:r>
            <a:r>
              <a:rPr lang="en-US" altLang="ko-KR" dirty="0"/>
              <a:t>D</a:t>
            </a:r>
            <a:r>
              <a:rPr lang="ko-KR" altLang="en-US" dirty="0"/>
              <a:t>의 값을 변화시키는 </a:t>
            </a:r>
            <a:r>
              <a:rPr lang="en-US" altLang="ko-KR" dirty="0"/>
              <a:t>latch</a:t>
            </a:r>
            <a:r>
              <a:rPr lang="ko-KR" altLang="en-US" dirty="0"/>
              <a:t>와 다르게 </a:t>
            </a:r>
            <a:r>
              <a:rPr lang="en-US" altLang="ko-KR" dirty="0"/>
              <a:t>flipflop</a:t>
            </a:r>
            <a:r>
              <a:rPr lang="ko-KR" altLang="en-US" dirty="0"/>
              <a:t>는 상승</a:t>
            </a:r>
            <a:r>
              <a:rPr lang="en-US" altLang="ko-KR" dirty="0"/>
              <a:t>(</a:t>
            </a:r>
            <a:r>
              <a:rPr lang="ko-KR" altLang="en-US" dirty="0"/>
              <a:t>하강</a:t>
            </a:r>
            <a:r>
              <a:rPr lang="en-US" altLang="ko-KR" dirty="0"/>
              <a:t>)</a:t>
            </a:r>
            <a:r>
              <a:rPr lang="ko-KR" altLang="en-US" dirty="0"/>
              <a:t>클럭에서만 값을 변화 </a:t>
            </a:r>
            <a:r>
              <a:rPr lang="ko-KR" altLang="en-US" dirty="0" err="1"/>
              <a:t>시킨다는걸</a:t>
            </a:r>
            <a:r>
              <a:rPr lang="ko-KR" altLang="en-US" dirty="0"/>
              <a:t> 실험을 통해 확인할 수 있었다</a:t>
            </a:r>
          </a:p>
        </p:txBody>
      </p:sp>
    </p:spTree>
    <p:extLst>
      <p:ext uri="{BB962C8B-B14F-4D97-AF65-F5344CB8AC3E}">
        <p14:creationId xmlns:p14="http://schemas.microsoft.com/office/powerpoint/2010/main" val="377975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예비보고서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분반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학번 </a:t>
            </a:r>
            <a:r>
              <a:rPr lang="en-US" altLang="ko-KR" dirty="0">
                <a:solidFill>
                  <a:schemeClr val="tx1"/>
                </a:solidFill>
              </a:rPr>
              <a:t>: 20160428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김동현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실험일 </a:t>
            </a:r>
            <a:r>
              <a:rPr lang="en-US" altLang="ko-KR" dirty="0">
                <a:solidFill>
                  <a:schemeClr val="tx1"/>
                </a:solidFill>
              </a:rPr>
              <a:t>: 4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2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483</Words>
  <Application>Microsoft Office PowerPoint</Application>
  <PresentationFormat>화면 슬라이드 쇼(4:3)</PresentationFormat>
  <Paragraphs>294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7주차 결과보고서</vt:lpstr>
      <vt:lpstr>실험 1 : D latch</vt:lpstr>
      <vt:lpstr>실험 1 : D latch(Cot’d)</vt:lpstr>
      <vt:lpstr>실험 1 : D latch &amp; D flipflop</vt:lpstr>
      <vt:lpstr>실험 1 : D latch &amp; D flipflop(Cot’d)</vt:lpstr>
      <vt:lpstr>8주차 예비보고서 발표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모세관 네트워크</dc:title>
  <dc:creator>Microsoft Corporation</dc:creator>
  <cp:lastModifiedBy>김동현</cp:lastModifiedBy>
  <cp:revision>217</cp:revision>
  <cp:lastPrinted>2017-04-01T02:51:07Z</cp:lastPrinted>
  <dcterms:created xsi:type="dcterms:W3CDTF">2006-10-05T04:04:58Z</dcterms:created>
  <dcterms:modified xsi:type="dcterms:W3CDTF">2017-04-27T11:48:56Z</dcterms:modified>
</cp:coreProperties>
</file>