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71" r:id="rId4"/>
    <p:sldId id="272" r:id="rId5"/>
    <p:sldId id="273" r:id="rId6"/>
    <p:sldId id="274" r:id="rId7"/>
    <p:sldId id="257" r:id="rId8"/>
    <p:sldId id="259" r:id="rId9"/>
    <p:sldId id="258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embeddedFontLst>
    <p:embeddedFont>
      <p:font typeface="D2Coding" panose="020B0609020101020101" pitchFamily="49" charset="-127"/>
      <p:regular r:id="rId18"/>
      <p:bold r:id="rId19"/>
    </p:embeddedFont>
    <p:embeddedFont>
      <p:font typeface="1훈새마을운동 R" panose="0202060302010102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6666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AFF38-1ACE-4F69-A9DA-450755602FEF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50ACD-DE7B-48C1-AB95-91580D669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45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트리의 높이와 너비 문제의 다른 풀이방법을 발표할 전자정보공학부 김동현입니다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50ACD-DE7B-48C1-AB95-91580D669D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80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더블리스트를 </a:t>
            </a:r>
            <a:r>
              <a:rPr lang="en-US" altLang="ko-KR" dirty="0"/>
              <a:t>C</a:t>
            </a:r>
            <a:r>
              <a:rPr lang="ko-KR" altLang="en-US" dirty="0"/>
              <a:t>언어를 이용해서 구현하는 과정은 다음과 같습니다</a:t>
            </a:r>
            <a:r>
              <a:rPr lang="en-US" altLang="ko-KR" dirty="0"/>
              <a:t>. </a:t>
            </a:r>
            <a:r>
              <a:rPr lang="ko-KR" altLang="en-US" dirty="0"/>
              <a:t>먼저 리스트 구조체를 생성해주고</a:t>
            </a:r>
            <a:r>
              <a:rPr lang="en-US" altLang="ko-KR" dirty="0"/>
              <a:t>,</a:t>
            </a:r>
          </a:p>
          <a:p>
            <a:endParaRPr lang="en-US" altLang="ko-KR"/>
          </a:p>
          <a:p>
            <a:r>
              <a:rPr lang="en-US" altLang="ko-KR"/>
              <a:t> </a:t>
            </a:r>
            <a:r>
              <a:rPr lang="en-US" altLang="ko-KR" dirty="0"/>
              <a:t>head</a:t>
            </a:r>
            <a:r>
              <a:rPr lang="ko-KR" altLang="en-US" dirty="0"/>
              <a:t>와 </a:t>
            </a:r>
            <a:r>
              <a:rPr lang="en-US" altLang="ko-KR" dirty="0"/>
              <a:t>tail</a:t>
            </a:r>
            <a:r>
              <a:rPr lang="ko-KR" altLang="en-US" dirty="0"/>
              <a:t>노드를 생성한 뒤 </a:t>
            </a:r>
            <a:r>
              <a:rPr lang="en-US" altLang="ko-KR" dirty="0"/>
              <a:t>head</a:t>
            </a:r>
            <a:r>
              <a:rPr lang="ko-KR" altLang="en-US" dirty="0"/>
              <a:t>와 </a:t>
            </a:r>
            <a:r>
              <a:rPr lang="en-US" altLang="ko-KR" dirty="0"/>
              <a:t>tail</a:t>
            </a:r>
            <a:r>
              <a:rPr lang="ko-KR" altLang="en-US" dirty="0"/>
              <a:t>을 연결해줍니다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main</a:t>
            </a:r>
            <a:r>
              <a:rPr lang="ko-KR" altLang="en-US" dirty="0"/>
              <a:t>문에서 탐색에 사용할 </a:t>
            </a:r>
            <a:r>
              <a:rPr lang="en-US" altLang="ko-KR" dirty="0"/>
              <a:t>tree </a:t>
            </a:r>
            <a:r>
              <a:rPr lang="ko-KR" altLang="en-US" dirty="0"/>
              <a:t>포인터 노드 또한 생성합니다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50ACD-DE7B-48C1-AB95-91580D669D1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149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이제부터 본격적으로 </a:t>
            </a:r>
            <a:r>
              <a:rPr lang="en-US" altLang="ko-KR" dirty="0" err="1"/>
              <a:t>inorder</a:t>
            </a:r>
            <a:r>
              <a:rPr lang="en-US" altLang="ko-KR" dirty="0"/>
              <a:t> list</a:t>
            </a:r>
            <a:r>
              <a:rPr lang="ko-KR" altLang="en-US" dirty="0"/>
              <a:t>를 만드는 작업이 진행됩니다</a:t>
            </a:r>
            <a:r>
              <a:rPr lang="en-US" altLang="ko-KR" dirty="0"/>
              <a:t>. 1 2 3</a:t>
            </a:r>
            <a:r>
              <a:rPr lang="ko-KR" altLang="en-US" dirty="0"/>
              <a:t>이라는 데이터를 입력한다고 가정했을 때 리스트가 생성되는 과정을 보여드리겠습니다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While</a:t>
            </a:r>
            <a:r>
              <a:rPr lang="ko-KR" altLang="en-US" dirty="0"/>
              <a:t>문 탈출조건 </a:t>
            </a:r>
            <a:r>
              <a:rPr lang="en-US" altLang="ko-KR" dirty="0"/>
              <a:t>: data</a:t>
            </a:r>
            <a:r>
              <a:rPr lang="ko-KR" altLang="en-US" dirty="0"/>
              <a:t>발견</a:t>
            </a:r>
            <a:r>
              <a:rPr lang="en-US" altLang="ko-KR" dirty="0"/>
              <a:t> or tail</a:t>
            </a:r>
            <a:r>
              <a:rPr lang="ko-KR" altLang="en-US" dirty="0"/>
              <a:t>에 도달</a:t>
            </a:r>
            <a:endParaRPr lang="en-US" altLang="ko-KR" dirty="0"/>
          </a:p>
          <a:p>
            <a:r>
              <a:rPr lang="en-US" altLang="ko-KR" dirty="0"/>
              <a:t>Tree==tail -&gt; </a:t>
            </a:r>
            <a:r>
              <a:rPr lang="ko-KR" altLang="en-US" dirty="0"/>
              <a:t>부모가 없다 </a:t>
            </a:r>
            <a:r>
              <a:rPr lang="en-US" altLang="ko-KR" dirty="0"/>
              <a:t>-&gt; tail</a:t>
            </a:r>
            <a:r>
              <a:rPr lang="ko-KR" altLang="en-US" dirty="0"/>
              <a:t>앞에 부모를 삽입한다</a:t>
            </a:r>
            <a:endParaRPr lang="en-US" altLang="ko-KR" dirty="0"/>
          </a:p>
          <a:p>
            <a:r>
              <a:rPr lang="ko-KR" altLang="en-US" dirty="0"/>
              <a:t>부모가 생김</a:t>
            </a:r>
            <a:r>
              <a:rPr lang="en-US" altLang="ko-KR" dirty="0"/>
              <a:t>-&gt; left child</a:t>
            </a:r>
            <a:r>
              <a:rPr lang="ko-KR" altLang="en-US" dirty="0"/>
              <a:t>랑 </a:t>
            </a:r>
            <a:r>
              <a:rPr lang="en-US" altLang="ko-KR" dirty="0"/>
              <a:t>right child </a:t>
            </a:r>
            <a:r>
              <a:rPr lang="ko-KR" altLang="en-US" dirty="0"/>
              <a:t>삽입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50ACD-DE7B-48C1-AB95-91580D669D1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04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50ACD-DE7B-48C1-AB95-91580D669D1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9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이 문제를 </a:t>
            </a:r>
            <a:r>
              <a:rPr lang="en-US" altLang="ko-KR" dirty="0"/>
              <a:t>[Enter]</a:t>
            </a:r>
            <a:r>
              <a:rPr lang="ko-KR" altLang="en-US" dirty="0"/>
              <a:t> 트리의 </a:t>
            </a:r>
            <a:r>
              <a:rPr lang="en-US" altLang="ko-KR" dirty="0" err="1"/>
              <a:t>inorder</a:t>
            </a:r>
            <a:r>
              <a:rPr lang="en-US" altLang="ko-KR" dirty="0"/>
              <a:t> traversal, </a:t>
            </a:r>
            <a:r>
              <a:rPr lang="ko-KR" altLang="en-US" dirty="0"/>
              <a:t>즉</a:t>
            </a:r>
            <a:r>
              <a:rPr lang="en-US" altLang="ko-KR" dirty="0"/>
              <a:t> </a:t>
            </a:r>
            <a:r>
              <a:rPr lang="ko-KR" altLang="en-US" dirty="0"/>
              <a:t>중위순회를 이용하여 접근을 하였는데요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50ACD-DE7B-48C1-AB95-91580D669D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1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같이 구성된 트리를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50ACD-DE7B-48C1-AB95-91580D669D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35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더블링크드</a:t>
            </a:r>
            <a:r>
              <a:rPr lang="ko-KR" altLang="en-US" dirty="0"/>
              <a:t> 리스트를 활용하여 </a:t>
            </a:r>
            <a:r>
              <a:rPr lang="en-US" altLang="ko-KR" dirty="0" err="1"/>
              <a:t>Inorder</a:t>
            </a:r>
            <a:r>
              <a:rPr lang="ko-KR" altLang="en-US" dirty="0"/>
              <a:t> </a:t>
            </a:r>
            <a:r>
              <a:rPr lang="en-US" altLang="ko-KR" dirty="0"/>
              <a:t>traversal</a:t>
            </a:r>
            <a:r>
              <a:rPr lang="ko-KR" altLang="en-US" dirty="0"/>
              <a:t>할 때의 순서로 만들어주고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50ACD-DE7B-48C1-AB95-91580D669D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63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깊이의 정보도 함께 저장하여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50ACD-DE7B-48C1-AB95-91580D669D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94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같은 깊이의 노드간 최대 길이를 구하는 알고리즘을 구현했습니다</a:t>
            </a:r>
            <a:endParaRPr lang="en-US" altLang="ko-KR" dirty="0"/>
          </a:p>
          <a:p>
            <a:r>
              <a:rPr lang="ko-KR" altLang="en-US" dirty="0"/>
              <a:t>다음과 같이 깊이가 </a:t>
            </a:r>
            <a:r>
              <a:rPr lang="en-US" altLang="ko-KR" dirty="0"/>
              <a:t>1</a:t>
            </a:r>
            <a:r>
              <a:rPr lang="ko-KR" altLang="en-US" dirty="0"/>
              <a:t>일 때 노드간 거리는 </a:t>
            </a:r>
            <a:r>
              <a:rPr lang="en-US" altLang="ko-KR" dirty="0"/>
              <a:t>1</a:t>
            </a:r>
            <a:r>
              <a:rPr lang="ko-KR" altLang="en-US" dirty="0"/>
              <a:t>로 최대값을 갱신해주고</a:t>
            </a:r>
            <a:endParaRPr lang="en-US" altLang="ko-KR" dirty="0"/>
          </a:p>
          <a:p>
            <a:r>
              <a:rPr lang="ko-KR" altLang="en-US" dirty="0"/>
              <a:t>깊이가 </a:t>
            </a:r>
            <a:r>
              <a:rPr lang="en-US" altLang="ko-KR" dirty="0"/>
              <a:t>2</a:t>
            </a:r>
            <a:r>
              <a:rPr lang="ko-KR" altLang="en-US" dirty="0"/>
              <a:t>일 때 노드 간 거리는 </a:t>
            </a:r>
            <a:r>
              <a:rPr lang="en-US" altLang="ko-KR" dirty="0"/>
              <a:t>5</a:t>
            </a:r>
            <a:r>
              <a:rPr lang="ko-KR" altLang="en-US" dirty="0"/>
              <a:t>로 최대값을 갱신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깊이가 </a:t>
            </a:r>
            <a:r>
              <a:rPr lang="en-US" altLang="ko-KR" dirty="0"/>
              <a:t>3</a:t>
            </a:r>
            <a:r>
              <a:rPr lang="ko-KR" altLang="en-US" dirty="0"/>
              <a:t>일 때 노드 간 거리는 </a:t>
            </a:r>
            <a:r>
              <a:rPr lang="en-US" altLang="ko-KR" dirty="0"/>
              <a:t>8</a:t>
            </a:r>
            <a:r>
              <a:rPr lang="ko-KR" altLang="en-US" dirty="0"/>
              <a:t>로 최대값을 갱신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깊이가 </a:t>
            </a:r>
            <a:r>
              <a:rPr lang="en-US" altLang="ko-KR" dirty="0"/>
              <a:t>4</a:t>
            </a:r>
            <a:r>
              <a:rPr lang="ko-KR" altLang="en-US" dirty="0"/>
              <a:t>일 때는 노드간 거리가 </a:t>
            </a:r>
            <a:r>
              <a:rPr lang="en-US" altLang="ko-KR" dirty="0"/>
              <a:t>5</a:t>
            </a:r>
            <a:r>
              <a:rPr lang="ko-KR" altLang="en-US" dirty="0"/>
              <a:t>로 최대값을 보존하여</a:t>
            </a:r>
            <a:endParaRPr lang="en-US" altLang="ko-KR" dirty="0"/>
          </a:p>
          <a:p>
            <a:r>
              <a:rPr lang="ko-KR" altLang="en-US" dirty="0"/>
              <a:t>최종적으로 깊이가 </a:t>
            </a:r>
            <a:r>
              <a:rPr lang="en-US" altLang="ko-KR" dirty="0"/>
              <a:t>3</a:t>
            </a:r>
            <a:r>
              <a:rPr lang="ko-KR" altLang="en-US" dirty="0"/>
              <a:t>일 때 최대길이 </a:t>
            </a:r>
            <a:r>
              <a:rPr lang="en-US" altLang="ko-KR" dirty="0"/>
              <a:t>8</a:t>
            </a:r>
            <a:r>
              <a:rPr lang="ko-KR" altLang="en-US" dirty="0"/>
              <a:t>을 출력하도록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50ACD-DE7B-48C1-AB95-91580D669D1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059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저는 이번 문제풀이의 주역이 된 더블 </a:t>
            </a:r>
            <a:r>
              <a:rPr lang="ko-KR" altLang="en-US" dirty="0" err="1"/>
              <a:t>링크드</a:t>
            </a:r>
            <a:r>
              <a:rPr lang="ko-KR" altLang="en-US" dirty="0"/>
              <a:t> 리스트를 이용한 중위순회 작성을 자세하게 설명해드리겠습니다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링크드리스트에는</a:t>
            </a:r>
            <a:r>
              <a:rPr lang="ko-KR" altLang="en-US" dirty="0"/>
              <a:t> 장점과 단점이 있는데요</a:t>
            </a:r>
            <a:endParaRPr lang="en-US" altLang="ko-KR" dirty="0"/>
          </a:p>
          <a:p>
            <a:r>
              <a:rPr lang="ko-KR" altLang="en-US" dirty="0"/>
              <a:t>장점으로는 노드의 빠른 삽입과 삭제가 가능하지만</a:t>
            </a:r>
            <a:endParaRPr lang="en-US" altLang="ko-KR" dirty="0"/>
          </a:p>
          <a:p>
            <a:r>
              <a:rPr lang="ko-KR" altLang="en-US" dirty="0"/>
              <a:t>단점으로는 탐색이 지연되고</a:t>
            </a:r>
            <a:r>
              <a:rPr lang="en-US" altLang="ko-KR" dirty="0"/>
              <a:t>, </a:t>
            </a:r>
            <a:r>
              <a:rPr lang="ko-KR" altLang="en-US" dirty="0"/>
              <a:t>공간 복잡도가 증가한다는 문제가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50ACD-DE7B-48C1-AB95-91580D669D1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37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그림으로 표현하면 배열은 탐색할 때 </a:t>
            </a:r>
            <a:r>
              <a:rPr lang="en-US" altLang="ko-KR" dirty="0"/>
              <a:t>0</a:t>
            </a:r>
            <a:r>
              <a:rPr lang="ko-KR" altLang="en-US" dirty="0"/>
              <a:t>번지 </a:t>
            </a:r>
            <a:r>
              <a:rPr lang="en-US" altLang="ko-KR" dirty="0"/>
              <a:t>D ~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반면 </a:t>
            </a:r>
            <a:endParaRPr lang="en-US" altLang="ko-KR" dirty="0"/>
          </a:p>
          <a:p>
            <a:r>
              <a:rPr lang="ko-KR" altLang="en-US" dirty="0" err="1"/>
              <a:t>링크드리스트는</a:t>
            </a:r>
            <a:r>
              <a:rPr lang="ko-KR" altLang="en-US" dirty="0"/>
              <a:t> </a:t>
            </a:r>
            <a:r>
              <a:rPr lang="en-US" altLang="ko-KR" dirty="0"/>
              <a:t>Head</a:t>
            </a:r>
            <a:r>
              <a:rPr lang="ko-KR" altLang="en-US" dirty="0"/>
              <a:t>를 시작으로 </a:t>
            </a:r>
            <a:r>
              <a:rPr lang="en-US" altLang="ko-KR" dirty="0"/>
              <a:t>D</a:t>
            </a:r>
            <a:r>
              <a:rPr lang="ko-KR" altLang="en-US" dirty="0"/>
              <a:t>다음 </a:t>
            </a:r>
            <a:r>
              <a:rPr lang="en-US" altLang="ko-KR" dirty="0"/>
              <a:t>~Tail</a:t>
            </a:r>
            <a:r>
              <a:rPr lang="ko-KR" altLang="en-US" dirty="0"/>
              <a:t>로 </a:t>
            </a:r>
            <a:endParaRPr lang="en-US" altLang="ko-KR" dirty="0"/>
          </a:p>
          <a:p>
            <a:r>
              <a:rPr lang="ko-KR" altLang="en-US" dirty="0"/>
              <a:t>삽입과 삭제는 포인터의 변경으로 간편하지만 </a:t>
            </a:r>
            <a:endParaRPr lang="en-US" altLang="ko-KR" dirty="0"/>
          </a:p>
          <a:p>
            <a:r>
              <a:rPr lang="ko-KR" altLang="en-US" dirty="0"/>
              <a:t>순차적으로만 </a:t>
            </a:r>
            <a:r>
              <a:rPr lang="ko-KR" altLang="en-US" dirty="0" err="1"/>
              <a:t>탐색을하여</a:t>
            </a:r>
            <a:r>
              <a:rPr lang="ko-KR" altLang="en-US" dirty="0"/>
              <a:t> 특정 위치에 요소에 접근할 수 없다는 단점이 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링크드리스트를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언어로 구현하면 다음과 같습니다</a:t>
            </a:r>
            <a:r>
              <a:rPr lang="en-US" altLang="ko-KR" dirty="0"/>
              <a:t>. </a:t>
            </a:r>
            <a:r>
              <a:rPr lang="ko-KR" altLang="en-US" dirty="0"/>
              <a:t>구조체나 클래스를 이용하여 </a:t>
            </a:r>
            <a:r>
              <a:rPr lang="en-US" altLang="ko-KR" dirty="0"/>
              <a:t>data</a:t>
            </a:r>
            <a:r>
              <a:rPr lang="ko-KR" altLang="en-US" dirty="0"/>
              <a:t>와 포인터를 함께 묶어줍니다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50ACD-DE7B-48C1-AB95-91580D669D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219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싱글 </a:t>
            </a:r>
            <a:r>
              <a:rPr lang="ko-KR" altLang="en-US" dirty="0" err="1"/>
              <a:t>링크드</a:t>
            </a:r>
            <a:r>
              <a:rPr lang="ko-KR" altLang="en-US" dirty="0"/>
              <a:t> 리스트와 더블 </a:t>
            </a:r>
            <a:r>
              <a:rPr lang="ko-KR" altLang="en-US" dirty="0" err="1"/>
              <a:t>링크드</a:t>
            </a:r>
            <a:r>
              <a:rPr lang="ko-KR" altLang="en-US" dirty="0"/>
              <a:t> 리스트의 차이는 </a:t>
            </a:r>
            <a:endParaRPr lang="en-US" altLang="ko-KR" dirty="0"/>
          </a:p>
          <a:p>
            <a:r>
              <a:rPr lang="ko-KR" altLang="en-US" dirty="0" err="1"/>
              <a:t>싱글리스트는</a:t>
            </a:r>
            <a:r>
              <a:rPr lang="ko-KR" altLang="en-US" dirty="0"/>
              <a:t> </a:t>
            </a:r>
            <a:r>
              <a:rPr lang="ko-KR" altLang="en-US" dirty="0" err="1"/>
              <a:t>다음노드만을</a:t>
            </a:r>
            <a:r>
              <a:rPr lang="ko-KR" altLang="en-US" dirty="0"/>
              <a:t> 포인터로 </a:t>
            </a:r>
            <a:r>
              <a:rPr lang="ko-KR" altLang="en-US" dirty="0" err="1"/>
              <a:t>가르키는</a:t>
            </a:r>
            <a:r>
              <a:rPr lang="ko-KR" altLang="en-US" dirty="0"/>
              <a:t> 반면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더블 </a:t>
            </a:r>
            <a:r>
              <a:rPr lang="ko-KR" altLang="en-US" dirty="0" err="1"/>
              <a:t>링크드리스트는</a:t>
            </a:r>
            <a:r>
              <a:rPr lang="ko-KR" altLang="en-US" dirty="0"/>
              <a:t> 이전과 다음 노드를 모두 포인터로 </a:t>
            </a:r>
            <a:r>
              <a:rPr lang="ko-KR" altLang="en-US" dirty="0" err="1"/>
              <a:t>가르키게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50ACD-DE7B-48C1-AB95-91580D669D1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90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4A09-9E9C-4583-A910-5F7D748ADDCA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7639-1365-4089-8150-592FDB8D1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76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4A09-9E9C-4583-A910-5F7D748ADDCA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7639-1365-4089-8150-592FDB8D1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0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4A09-9E9C-4583-A910-5F7D748ADDCA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7639-1365-4089-8150-592FDB8D1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0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4A09-9E9C-4583-A910-5F7D748ADDCA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7639-1365-4089-8150-592FDB8D1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5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4A09-9E9C-4583-A910-5F7D748ADDCA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7639-1365-4089-8150-592FDB8D1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7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4A09-9E9C-4583-A910-5F7D748ADDCA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7639-1365-4089-8150-592FDB8D1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9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4A09-9E9C-4583-A910-5F7D748ADDCA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7639-1365-4089-8150-592FDB8D1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10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4A09-9E9C-4583-A910-5F7D748ADDCA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7639-1365-4089-8150-592FDB8D1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4A09-9E9C-4583-A910-5F7D748ADDCA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7639-1365-4089-8150-592FDB8D1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91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4A09-9E9C-4583-A910-5F7D748ADDCA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7639-1365-4089-8150-592FDB8D1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22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4A09-9E9C-4583-A910-5F7D748ADDCA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7639-1365-4089-8150-592FDB8D1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08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4A09-9E9C-4583-A910-5F7D748ADDCA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87639-1365-4089-8150-592FDB8D1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45"/>
          <a:stretch/>
        </p:blipFill>
        <p:spPr>
          <a:xfrm>
            <a:off x="4993171" y="2359345"/>
            <a:ext cx="2205657" cy="18319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11010" y="1012054"/>
            <a:ext cx="61699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트리의 높이와 너비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1010" y="5076505"/>
            <a:ext cx="61699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전자정보공학부</a:t>
            </a:r>
            <a:r>
              <a:rPr lang="en-US" altLang="ko-KR" sz="28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(it</a:t>
            </a:r>
            <a:r>
              <a:rPr lang="ko-KR" altLang="en-US" sz="28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</a:t>
            </a:r>
            <a:r>
              <a:rPr lang="en-US" altLang="ko-KR" sz="28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pPr algn="ctr"/>
            <a:r>
              <a:rPr lang="ko-KR" altLang="en-US" sz="28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컴퓨터학부 복수전공</a:t>
            </a:r>
            <a:endParaRPr lang="en-US" altLang="ko-KR" sz="28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en-US" altLang="ko-KR" sz="28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20160428 </a:t>
            </a:r>
            <a:r>
              <a:rPr lang="ko-KR" altLang="en-US" sz="28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김동현</a:t>
            </a:r>
          </a:p>
        </p:txBody>
      </p:sp>
      <p:sp>
        <p:nvSpPr>
          <p:cNvPr id="2" name="타원 1"/>
          <p:cNvSpPr/>
          <p:nvPr/>
        </p:nvSpPr>
        <p:spPr>
          <a:xfrm>
            <a:off x="4745594" y="2078595"/>
            <a:ext cx="2700809" cy="27008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9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962545" y="1284449"/>
            <a:ext cx="8493043" cy="3615291"/>
            <a:chOff x="1962545" y="1284449"/>
            <a:chExt cx="8493043" cy="3615291"/>
          </a:xfrm>
        </p:grpSpPr>
        <p:grpSp>
          <p:nvGrpSpPr>
            <p:cNvPr id="9" name="그룹 8"/>
            <p:cNvGrpSpPr/>
            <p:nvPr/>
          </p:nvGrpSpPr>
          <p:grpSpPr>
            <a:xfrm>
              <a:off x="2445046" y="2918844"/>
              <a:ext cx="2382684" cy="1790090"/>
              <a:chOff x="2436370" y="3224649"/>
              <a:chExt cx="1300654" cy="977170"/>
            </a:xfrm>
          </p:grpSpPr>
          <p:sp>
            <p:nvSpPr>
              <p:cNvPr id="10" name="사각형: 둥근 모서리 9"/>
              <p:cNvSpPr/>
              <p:nvPr/>
            </p:nvSpPr>
            <p:spPr>
              <a:xfrm>
                <a:off x="3367533" y="3224649"/>
                <a:ext cx="369491" cy="97717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Rtl"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Next</a:t>
                </a:r>
              </a:p>
            </p:txBody>
          </p:sp>
          <p:sp>
            <p:nvSpPr>
              <p:cNvPr id="11" name="직사각형 10"/>
              <p:cNvSpPr>
                <a:spLocks noChangeAspect="1"/>
              </p:cNvSpPr>
              <p:nvPr/>
            </p:nvSpPr>
            <p:spPr>
              <a:xfrm>
                <a:off x="2436370" y="3224649"/>
                <a:ext cx="977169" cy="9771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Data</a:t>
                </a:r>
                <a:endParaRPr lang="ko-KR" altLang="en-US" sz="28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sp>
          <p:nvSpPr>
            <p:cNvPr id="12" name="사각형: 둥근 모서리 11"/>
            <p:cNvSpPr/>
            <p:nvPr/>
          </p:nvSpPr>
          <p:spPr>
            <a:xfrm>
              <a:off x="1993450" y="2475496"/>
              <a:ext cx="3257550" cy="242424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19377" y="2497205"/>
              <a:ext cx="140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Node</a:t>
              </a:r>
              <a:endPara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62545" y="1296921"/>
              <a:ext cx="33193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Single</a:t>
              </a:r>
            </a:p>
            <a:p>
              <a:pPr algn="ctr"/>
              <a:r>
                <a:rPr lang="en-US" altLang="ko-KR" sz="3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Linked list</a:t>
              </a:r>
              <a:endPara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6" name="사각형: 둥근 모서리 15"/>
            <p:cNvSpPr/>
            <p:nvPr/>
          </p:nvSpPr>
          <p:spPr>
            <a:xfrm>
              <a:off x="9458686" y="2897135"/>
              <a:ext cx="676875" cy="179009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0" anchor="t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20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Next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40323" y="2475496"/>
              <a:ext cx="1405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Node</a:t>
              </a:r>
              <a:endPara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88241" y="1284449"/>
              <a:ext cx="33193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Double</a:t>
              </a:r>
            </a:p>
            <a:p>
              <a:pPr algn="ctr"/>
              <a:r>
                <a:rPr lang="en-US" altLang="ko-KR" sz="3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Linked list</a:t>
              </a:r>
              <a:endPara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" name="사각형: 둥근 모서리 20"/>
            <p:cNvSpPr/>
            <p:nvPr/>
          </p:nvSpPr>
          <p:spPr>
            <a:xfrm>
              <a:off x="7140654" y="2897135"/>
              <a:ext cx="676875" cy="179009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0" anchor="b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2000" dirty="0" err="1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Prev</a:t>
              </a:r>
              <a:endPara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7" name="직사각형 16"/>
            <p:cNvSpPr>
              <a:spLocks noChangeAspect="1"/>
            </p:cNvSpPr>
            <p:nvPr/>
          </p:nvSpPr>
          <p:spPr>
            <a:xfrm>
              <a:off x="7752877" y="2897135"/>
              <a:ext cx="1790088" cy="17900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Data</a:t>
              </a:r>
              <a:endPara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2" name="사각형: 둥근 모서리 21"/>
            <p:cNvSpPr/>
            <p:nvPr/>
          </p:nvSpPr>
          <p:spPr>
            <a:xfrm>
              <a:off x="6827528" y="2475496"/>
              <a:ext cx="3628060" cy="242424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701960" y="3974501"/>
            <a:ext cx="10568765" cy="2662255"/>
            <a:chOff x="701960" y="3974501"/>
            <a:chExt cx="10568765" cy="2662255"/>
          </a:xfrm>
        </p:grpSpPr>
        <p:sp>
          <p:nvSpPr>
            <p:cNvPr id="79" name="TextBox 78"/>
            <p:cNvSpPr txBox="1"/>
            <p:nvPr/>
          </p:nvSpPr>
          <p:spPr>
            <a:xfrm>
              <a:off x="3553748" y="3979382"/>
              <a:ext cx="1289474" cy="33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Head</a:t>
              </a:r>
              <a:endPara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01960" y="4477316"/>
              <a:ext cx="1588016" cy="1327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Double</a:t>
              </a:r>
            </a:p>
            <a:p>
              <a:pPr algn="ctr"/>
              <a:r>
                <a:rPr lang="en-US" altLang="ko-KR" sz="3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Linked list</a:t>
              </a:r>
              <a:endPara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1" name="사각형: 둥근 모서리 80"/>
            <p:cNvSpPr/>
            <p:nvPr/>
          </p:nvSpPr>
          <p:spPr>
            <a:xfrm>
              <a:off x="4604472" y="4361616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각형: 둥근 모서리 81"/>
            <p:cNvSpPr/>
            <p:nvPr/>
          </p:nvSpPr>
          <p:spPr>
            <a:xfrm>
              <a:off x="3434025" y="4361616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>
              <a:spLocks noChangeAspect="1"/>
            </p:cNvSpPr>
            <p:nvPr/>
          </p:nvSpPr>
          <p:spPr>
            <a:xfrm>
              <a:off x="3750297" y="4361616"/>
              <a:ext cx="896378" cy="826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NULL</a:t>
              </a:r>
              <a:endPara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89282" y="3979382"/>
              <a:ext cx="1289474" cy="33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Node</a:t>
              </a:r>
              <a:endPara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5" name="사각형: 둥근 모서리 84"/>
            <p:cNvSpPr/>
            <p:nvPr/>
          </p:nvSpPr>
          <p:spPr>
            <a:xfrm>
              <a:off x="6740006" y="4361616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사각형: 둥근 모서리 85"/>
            <p:cNvSpPr/>
            <p:nvPr/>
          </p:nvSpPr>
          <p:spPr>
            <a:xfrm>
              <a:off x="5569559" y="4361616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>
              <a:spLocks noChangeAspect="1"/>
            </p:cNvSpPr>
            <p:nvPr/>
          </p:nvSpPr>
          <p:spPr>
            <a:xfrm>
              <a:off x="5885830" y="4361616"/>
              <a:ext cx="896378" cy="826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</a:t>
              </a:r>
              <a:endParaRPr lang="ko-KR" altLang="en-US" sz="4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45525" y="3974501"/>
              <a:ext cx="1289474" cy="33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Node</a:t>
              </a:r>
              <a:endPara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9" name="사각형: 둥근 모서리 88"/>
            <p:cNvSpPr/>
            <p:nvPr/>
          </p:nvSpPr>
          <p:spPr>
            <a:xfrm>
              <a:off x="8796249" y="4356735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사각형: 둥근 모서리 89"/>
            <p:cNvSpPr/>
            <p:nvPr/>
          </p:nvSpPr>
          <p:spPr>
            <a:xfrm>
              <a:off x="7625803" y="4356735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>
              <a:spLocks noChangeAspect="1"/>
            </p:cNvSpPr>
            <p:nvPr/>
          </p:nvSpPr>
          <p:spPr>
            <a:xfrm>
              <a:off x="7942074" y="4356735"/>
              <a:ext cx="896378" cy="826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</a:t>
              </a:r>
              <a:endParaRPr lang="ko-KR" altLang="en-US" sz="4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92" name="연결선: 구부러짐 91"/>
            <p:cNvCxnSpPr>
              <a:cxnSpLocks/>
              <a:stCxn id="89" idx="3"/>
              <a:endCxn id="97" idx="1"/>
            </p:cNvCxnSpPr>
            <p:nvPr/>
          </p:nvCxnSpPr>
          <p:spPr>
            <a:xfrm flipH="1">
              <a:off x="5569559" y="4770066"/>
              <a:ext cx="3565632" cy="1453358"/>
            </a:xfrm>
            <a:prstGeom prst="curvedConnector5">
              <a:avLst>
                <a:gd name="adj1" fmla="val -46990"/>
                <a:gd name="adj2" fmla="val 44086"/>
                <a:gd name="adj3" fmla="val 134633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stCxn id="81" idx="3"/>
              <a:endCxn id="86" idx="1"/>
            </p:cNvCxnSpPr>
            <p:nvPr/>
          </p:nvCxnSpPr>
          <p:spPr>
            <a:xfrm>
              <a:off x="4943414" y="4774948"/>
              <a:ext cx="62614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cxnSpLocks/>
              <a:stCxn id="85" idx="3"/>
              <a:endCxn id="90" idx="1"/>
            </p:cNvCxnSpPr>
            <p:nvPr/>
          </p:nvCxnSpPr>
          <p:spPr>
            <a:xfrm flipV="1">
              <a:off x="7078948" y="4770066"/>
              <a:ext cx="546855" cy="48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689282" y="5427859"/>
              <a:ext cx="1289474" cy="33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Node</a:t>
              </a:r>
              <a:endPara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96" name="사각형: 둥근 모서리 95"/>
            <p:cNvSpPr/>
            <p:nvPr/>
          </p:nvSpPr>
          <p:spPr>
            <a:xfrm>
              <a:off x="6740006" y="5810093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사각형: 둥근 모서리 96"/>
            <p:cNvSpPr/>
            <p:nvPr/>
          </p:nvSpPr>
          <p:spPr>
            <a:xfrm>
              <a:off x="5569559" y="5810093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>
              <a:spLocks noChangeAspect="1"/>
            </p:cNvSpPr>
            <p:nvPr/>
          </p:nvSpPr>
          <p:spPr>
            <a:xfrm>
              <a:off x="5885830" y="5810093"/>
              <a:ext cx="896378" cy="826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R" altLang="en-US" sz="4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824815" y="5427859"/>
              <a:ext cx="1289474" cy="33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Node</a:t>
              </a:r>
              <a:endPara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00" name="사각형: 둥근 모서리 99"/>
            <p:cNvSpPr/>
            <p:nvPr/>
          </p:nvSpPr>
          <p:spPr>
            <a:xfrm>
              <a:off x="8875540" y="5810093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모서리 100"/>
            <p:cNvSpPr/>
            <p:nvPr/>
          </p:nvSpPr>
          <p:spPr>
            <a:xfrm>
              <a:off x="7705093" y="5810093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>
              <a:spLocks noChangeAspect="1"/>
            </p:cNvSpPr>
            <p:nvPr/>
          </p:nvSpPr>
          <p:spPr>
            <a:xfrm>
              <a:off x="8021364" y="5810093"/>
              <a:ext cx="896378" cy="826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</a:t>
              </a:r>
              <a:endParaRPr lang="ko-KR" altLang="en-US" sz="4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881059" y="5422978"/>
              <a:ext cx="1289474" cy="33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Tail</a:t>
              </a:r>
              <a:endPara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04" name="사각형: 둥근 모서리 103"/>
            <p:cNvSpPr/>
            <p:nvPr/>
          </p:nvSpPr>
          <p:spPr>
            <a:xfrm>
              <a:off x="10931783" y="5805212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104"/>
            <p:cNvSpPr/>
            <p:nvPr/>
          </p:nvSpPr>
          <p:spPr>
            <a:xfrm>
              <a:off x="9761336" y="5805212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>
              <a:spLocks noChangeAspect="1"/>
            </p:cNvSpPr>
            <p:nvPr/>
          </p:nvSpPr>
          <p:spPr>
            <a:xfrm>
              <a:off x="10077608" y="5805212"/>
              <a:ext cx="896378" cy="826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NULL</a:t>
              </a:r>
              <a:endPara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107" name="직선 화살표 연결선 106"/>
            <p:cNvCxnSpPr>
              <a:stCxn id="96" idx="3"/>
              <a:endCxn id="101" idx="1"/>
            </p:cNvCxnSpPr>
            <p:nvPr/>
          </p:nvCxnSpPr>
          <p:spPr>
            <a:xfrm>
              <a:off x="7078948" y="6223425"/>
              <a:ext cx="62614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cxnSpLocks/>
              <a:stCxn id="100" idx="3"/>
              <a:endCxn id="105" idx="1"/>
            </p:cNvCxnSpPr>
            <p:nvPr/>
          </p:nvCxnSpPr>
          <p:spPr>
            <a:xfrm flipV="1">
              <a:off x="9214482" y="6218543"/>
              <a:ext cx="546855" cy="48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그룹 156"/>
          <p:cNvGrpSpPr/>
          <p:nvPr/>
        </p:nvGrpSpPr>
        <p:grpSpPr>
          <a:xfrm>
            <a:off x="701960" y="2530765"/>
            <a:ext cx="10811626" cy="1228433"/>
            <a:chOff x="701960" y="2687782"/>
            <a:chExt cx="10811626" cy="1228433"/>
          </a:xfrm>
        </p:grpSpPr>
        <p:sp>
          <p:nvSpPr>
            <p:cNvPr id="133" name="TextBox 132"/>
            <p:cNvSpPr txBox="1"/>
            <p:nvPr/>
          </p:nvSpPr>
          <p:spPr>
            <a:xfrm>
              <a:off x="2901067" y="2692925"/>
              <a:ext cx="1289474" cy="33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Head</a:t>
              </a:r>
              <a:endPara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01960" y="2996855"/>
              <a:ext cx="1588016" cy="911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Linked list</a:t>
              </a:r>
              <a:endPara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35" name="사각형: 둥근 모서리 134"/>
            <p:cNvSpPr/>
            <p:nvPr/>
          </p:nvSpPr>
          <p:spPr>
            <a:xfrm>
              <a:off x="3810464" y="3081494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>
              <a:spLocks noChangeAspect="1"/>
            </p:cNvSpPr>
            <p:nvPr/>
          </p:nvSpPr>
          <p:spPr>
            <a:xfrm>
              <a:off x="2956288" y="3081494"/>
              <a:ext cx="896378" cy="826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NULL</a:t>
              </a:r>
              <a:endPara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37" name="사각형: 둥근 모서리 136"/>
            <p:cNvSpPr/>
            <p:nvPr/>
          </p:nvSpPr>
          <p:spPr>
            <a:xfrm>
              <a:off x="5256927" y="3081494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>
              <a:spLocks noChangeAspect="1"/>
            </p:cNvSpPr>
            <p:nvPr/>
          </p:nvSpPr>
          <p:spPr>
            <a:xfrm>
              <a:off x="4402751" y="3081494"/>
              <a:ext cx="896378" cy="826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</a:t>
              </a:r>
              <a:endParaRPr lang="ko-KR" altLang="en-US" sz="4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39" name="사각형: 둥근 모서리 138"/>
            <p:cNvSpPr/>
            <p:nvPr/>
          </p:nvSpPr>
          <p:spPr>
            <a:xfrm>
              <a:off x="6724156" y="3081494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>
              <a:spLocks noChangeAspect="1"/>
            </p:cNvSpPr>
            <p:nvPr/>
          </p:nvSpPr>
          <p:spPr>
            <a:xfrm>
              <a:off x="5869980" y="3081494"/>
              <a:ext cx="896378" cy="826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</a:t>
              </a:r>
              <a:endParaRPr lang="ko-KR" altLang="en-US" sz="4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1" name="사각형: 둥근 모서리 140"/>
            <p:cNvSpPr/>
            <p:nvPr/>
          </p:nvSpPr>
          <p:spPr>
            <a:xfrm>
              <a:off x="8167607" y="3084339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>
              <a:spLocks noChangeAspect="1"/>
            </p:cNvSpPr>
            <p:nvPr/>
          </p:nvSpPr>
          <p:spPr>
            <a:xfrm>
              <a:off x="7313432" y="3084339"/>
              <a:ext cx="896378" cy="826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R" altLang="en-US" sz="4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3" name="사각형: 둥근 모서리 142"/>
            <p:cNvSpPr/>
            <p:nvPr/>
          </p:nvSpPr>
          <p:spPr>
            <a:xfrm>
              <a:off x="9611058" y="3084339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>
              <a:spLocks noChangeAspect="1"/>
            </p:cNvSpPr>
            <p:nvPr/>
          </p:nvSpPr>
          <p:spPr>
            <a:xfrm>
              <a:off x="8756883" y="3084339"/>
              <a:ext cx="896378" cy="826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</a:t>
              </a:r>
              <a:endParaRPr lang="ko-KR" altLang="en-US" sz="4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5" name="사각형: 둥근 모서리 144"/>
            <p:cNvSpPr/>
            <p:nvPr/>
          </p:nvSpPr>
          <p:spPr>
            <a:xfrm>
              <a:off x="11078288" y="3089552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>
              <a:spLocks noChangeAspect="1"/>
            </p:cNvSpPr>
            <p:nvPr/>
          </p:nvSpPr>
          <p:spPr>
            <a:xfrm>
              <a:off x="10224112" y="3089552"/>
              <a:ext cx="896378" cy="826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NULL</a:t>
              </a:r>
              <a:endPara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147" name="직선 화살표 연결선 146"/>
            <p:cNvCxnSpPr>
              <a:cxnSpLocks/>
              <a:stCxn id="135" idx="3"/>
              <a:endCxn id="138" idx="1"/>
            </p:cNvCxnSpPr>
            <p:nvPr/>
          </p:nvCxnSpPr>
          <p:spPr>
            <a:xfrm>
              <a:off x="4149406" y="3494825"/>
              <a:ext cx="2533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/>
            <p:cNvCxnSpPr>
              <a:cxnSpLocks/>
              <a:stCxn id="137" idx="3"/>
              <a:endCxn id="140" idx="1"/>
            </p:cNvCxnSpPr>
            <p:nvPr/>
          </p:nvCxnSpPr>
          <p:spPr>
            <a:xfrm>
              <a:off x="5595869" y="3494825"/>
              <a:ext cx="2741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>
              <a:cxnSpLocks/>
              <a:stCxn id="139" idx="3"/>
              <a:endCxn id="142" idx="1"/>
            </p:cNvCxnSpPr>
            <p:nvPr/>
          </p:nvCxnSpPr>
          <p:spPr>
            <a:xfrm>
              <a:off x="7063098" y="3494825"/>
              <a:ext cx="250334" cy="2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/>
            <p:cNvCxnSpPr>
              <a:cxnSpLocks/>
              <a:stCxn id="141" idx="3"/>
              <a:endCxn id="144" idx="1"/>
            </p:cNvCxnSpPr>
            <p:nvPr/>
          </p:nvCxnSpPr>
          <p:spPr>
            <a:xfrm>
              <a:off x="8506549" y="3497670"/>
              <a:ext cx="2503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/>
            <p:cNvCxnSpPr>
              <a:cxnSpLocks/>
              <a:stCxn id="143" idx="3"/>
              <a:endCxn id="146" idx="1"/>
            </p:cNvCxnSpPr>
            <p:nvPr/>
          </p:nvCxnSpPr>
          <p:spPr>
            <a:xfrm>
              <a:off x="9950000" y="3497670"/>
              <a:ext cx="274112" cy="5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10224112" y="2687782"/>
              <a:ext cx="1289474" cy="33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Tail</a:t>
              </a:r>
              <a:endPara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367473" y="2695529"/>
              <a:ext cx="1289474" cy="33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Node</a:t>
              </a:r>
              <a:endPara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29387" y="2695529"/>
              <a:ext cx="1289474" cy="33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Node</a:t>
              </a:r>
              <a:endPara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272623" y="2695529"/>
              <a:ext cx="1289474" cy="33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Node</a:t>
              </a:r>
              <a:endPara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715859" y="2687782"/>
              <a:ext cx="1289474" cy="33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Node</a:t>
              </a:r>
              <a:endPara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44444E-6 L -4.79167E-6 -0.2634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73638" y="2306967"/>
            <a:ext cx="304800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typedef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data;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depth;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struct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*next;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struct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en-US" altLang="ko-KR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*head, *tail;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7244" y="1288852"/>
            <a:ext cx="20807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 </a:t>
            </a:r>
            <a:endParaRPr lang="en-US" altLang="ko-KR" sz="28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구조체 생성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568440" y="2306967"/>
            <a:ext cx="4806696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head = (</a:t>
            </a:r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*)malloc(</a:t>
            </a:r>
            <a:r>
              <a:rPr lang="en-US" altLang="ko-KR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tail = (</a:t>
            </a:r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*)malloc(</a:t>
            </a:r>
            <a:r>
              <a:rPr lang="en-US" altLang="ko-KR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head-&gt;next = tail;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head-&gt;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head;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tail-&gt;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head;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tail-&gt;next = tail;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head-&gt;data = tail-&gt;data = NULL;</a:t>
            </a:r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head-&gt;depth = tail-&gt;depth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23603" y="1288852"/>
            <a:ext cx="3594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자유 저장소 할당 및</a:t>
            </a:r>
            <a:endParaRPr lang="en-US" altLang="ko-KR" sz="28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en-US" altLang="ko-KR" sz="28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head-tail</a:t>
            </a:r>
            <a:r>
              <a:rPr lang="ko-KR" altLang="en-US" sz="28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간 연결</a:t>
            </a:r>
          </a:p>
        </p:txBody>
      </p:sp>
      <p:sp>
        <p:nvSpPr>
          <p:cNvPr id="16" name="화살표: 오른쪽 15"/>
          <p:cNvSpPr/>
          <p:nvPr/>
        </p:nvSpPr>
        <p:spPr>
          <a:xfrm>
            <a:off x="4992119" y="2875788"/>
            <a:ext cx="1005840" cy="1106424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79926" y="5995474"/>
            <a:ext cx="503214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*tree = (</a:t>
            </a:r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*)malloc(</a:t>
            </a:r>
            <a:r>
              <a:rPr lang="en-US" altLang="ko-KR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2463" y="5258382"/>
            <a:ext cx="5847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main</a:t>
            </a:r>
            <a:r>
              <a:rPr lang="ko-KR" altLang="en-US" sz="28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탐색에 사용하는 </a:t>
            </a:r>
            <a:r>
              <a:rPr lang="ko-KR" altLang="en-US" sz="2800" dirty="0" err="1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트리노드</a:t>
            </a:r>
            <a:r>
              <a:rPr lang="ko-KR" altLang="en-US" sz="28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39335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  <p:bldP spid="13" grpId="0"/>
      <p:bldP spid="16" grpId="0" animBg="1"/>
      <p:bldP spid="17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1382" y="1582340"/>
            <a:ext cx="7026113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 = 1; i &lt;= n; i++)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parent,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left_child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right_child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cin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parent </a:t>
            </a:r>
            <a:r>
              <a:rPr lang="en-US" altLang="ko-KR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left_child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right_child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tree =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(parent);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if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(tree == tail)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{</a:t>
            </a:r>
          </a:p>
          <a:p>
            <a:r>
              <a:rPr lang="fr-FR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p_insert_front(parent, tail);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tree = tail-&gt;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if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left_child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!= -1)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p_insert_front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left_child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tree);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if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right_child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!= -1)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p_insert_back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right_child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tree);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08181" y="823169"/>
            <a:ext cx="502615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*s = (</a:t>
            </a:r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*)malloc(</a:t>
            </a:r>
            <a:r>
              <a:rPr lang="en-US" altLang="ko-KR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s = head-&gt;next;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while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(s-&gt;data !=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&amp;&amp; s != tail)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	s = s-&gt;next;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return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" name="연결선: 꺾임 11"/>
          <p:cNvCxnSpPr>
            <a:cxnSpLocks/>
            <a:endCxn id="8" idx="0"/>
          </p:cNvCxnSpPr>
          <p:nvPr/>
        </p:nvCxnSpPr>
        <p:spPr>
          <a:xfrm flipV="1">
            <a:off x="3904488" y="823169"/>
            <a:ext cx="5616769" cy="2057191"/>
          </a:xfrm>
          <a:prstGeom prst="bentConnector4">
            <a:avLst>
              <a:gd name="adj1" fmla="val 46025"/>
              <a:gd name="adj2" fmla="val 1177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698114" y="361509"/>
            <a:ext cx="5336219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p_insert_front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tmp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(</a:t>
            </a:r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*)malloc(</a:t>
            </a:r>
            <a:r>
              <a:rPr lang="en-US" altLang="ko-KR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if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== head) 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tmp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-&gt;data =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-&gt;next =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tmp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tmp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tmp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tmp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-&gt;next =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tmp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-&gt;depth =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-&gt;depth + 1;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return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tmp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2" name="연결선: 꺾임 21"/>
          <p:cNvCxnSpPr>
            <a:cxnSpLocks/>
            <a:endCxn id="21" idx="0"/>
          </p:cNvCxnSpPr>
          <p:nvPr/>
        </p:nvCxnSpPr>
        <p:spPr>
          <a:xfrm flipV="1">
            <a:off x="4800600" y="361509"/>
            <a:ext cx="4565624" cy="3278022"/>
          </a:xfrm>
          <a:prstGeom prst="bentConnector4">
            <a:avLst>
              <a:gd name="adj1" fmla="val 20780"/>
              <a:gd name="adj2" fmla="val 1069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/>
          <p:cNvCxnSpPr>
            <a:cxnSpLocks/>
            <a:endCxn id="21" idx="2"/>
          </p:cNvCxnSpPr>
          <p:nvPr/>
        </p:nvCxnSpPr>
        <p:spPr>
          <a:xfrm flipV="1">
            <a:off x="7241319" y="3777829"/>
            <a:ext cx="2124905" cy="75917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712872" y="381418"/>
            <a:ext cx="5336219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p_insert_back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tmp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(</a:t>
            </a:r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*)malloc(</a:t>
            </a:r>
            <a:r>
              <a:rPr lang="en-US" altLang="ko-KR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if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== tail) 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tmp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-&gt;data =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front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-&gt;next-&gt;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tmp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tmp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-&gt;next =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-&gt;next;</a:t>
            </a:r>
          </a:p>
          <a:p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front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-&gt;next =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tmp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tmp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prev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tmp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-&gt;depth = </a:t>
            </a:r>
            <a:r>
              <a:rPr lang="en-US" altLang="ko-KR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-&gt;depth + 1;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return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tmp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연결선: 꺾임 10"/>
          <p:cNvCxnSpPr>
            <a:cxnSpLocks/>
            <a:endCxn id="10" idx="2"/>
          </p:cNvCxnSpPr>
          <p:nvPr/>
        </p:nvCxnSpPr>
        <p:spPr>
          <a:xfrm flipV="1">
            <a:off x="7412253" y="3797738"/>
            <a:ext cx="1968729" cy="10282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30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4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8" grpId="1" animBg="1"/>
      <p:bldP spid="21" grpId="0" animBg="1"/>
      <p:bldP spid="21" grpId="1" animBg="1"/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5414126" y="2804874"/>
            <a:ext cx="338942" cy="82666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사각형: 둥근 모서리 4"/>
          <p:cNvSpPr/>
          <p:nvPr/>
        </p:nvSpPr>
        <p:spPr>
          <a:xfrm>
            <a:off x="4243679" y="2804874"/>
            <a:ext cx="338942" cy="82666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4559950" y="2804874"/>
            <a:ext cx="896378" cy="4169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4559950" y="3210927"/>
            <a:ext cx="896378" cy="4169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7755020" y="2799369"/>
            <a:ext cx="338942" cy="82666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사각형: 둥근 모서리 8"/>
          <p:cNvSpPr/>
          <p:nvPr/>
        </p:nvSpPr>
        <p:spPr>
          <a:xfrm>
            <a:off x="6584573" y="2799369"/>
            <a:ext cx="338942" cy="82666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6900844" y="2799369"/>
            <a:ext cx="896378" cy="4169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6900844" y="3214566"/>
            <a:ext cx="896378" cy="4169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3402" y="2389677"/>
            <a:ext cx="128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4296" y="2420490"/>
            <a:ext cx="128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Tail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583597" y="3007854"/>
            <a:ext cx="10009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</p:cNvCxnSpPr>
          <p:nvPr/>
        </p:nvCxnSpPr>
        <p:spPr>
          <a:xfrm flipH="1">
            <a:off x="5753068" y="3381614"/>
            <a:ext cx="10009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5383544" y="4257689"/>
            <a:ext cx="1509389" cy="826663"/>
            <a:chOff x="5383544" y="4470349"/>
            <a:chExt cx="1509389" cy="826663"/>
          </a:xfrm>
        </p:grpSpPr>
        <p:sp>
          <p:nvSpPr>
            <p:cNvPr id="17" name="사각형: 둥근 모서리 16"/>
            <p:cNvSpPr/>
            <p:nvPr/>
          </p:nvSpPr>
          <p:spPr>
            <a:xfrm>
              <a:off x="6553991" y="4470349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8" name="사각형: 둥근 모서리 17"/>
            <p:cNvSpPr/>
            <p:nvPr/>
          </p:nvSpPr>
          <p:spPr>
            <a:xfrm>
              <a:off x="5383544" y="4470349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화살표: 갈매기형 수장 21"/>
          <p:cNvSpPr/>
          <p:nvPr/>
        </p:nvSpPr>
        <p:spPr>
          <a:xfrm rot="5400000">
            <a:off x="4756679" y="1906204"/>
            <a:ext cx="502920" cy="502920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/>
          <p:cNvCxnSpPr>
            <a:cxnSpLocks/>
            <a:endCxn id="18" idx="1"/>
          </p:cNvCxnSpPr>
          <p:nvPr/>
        </p:nvCxnSpPr>
        <p:spPr>
          <a:xfrm rot="5400000">
            <a:off x="4863226" y="3950649"/>
            <a:ext cx="1240691" cy="200053"/>
          </a:xfrm>
          <a:prstGeom prst="bentConnector4">
            <a:avLst>
              <a:gd name="adj1" fmla="val 28184"/>
              <a:gd name="adj2" fmla="val 31025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/>
          <p:cNvCxnSpPr>
            <a:cxnSpLocks/>
            <a:endCxn id="4" idx="3"/>
          </p:cNvCxnSpPr>
          <p:nvPr/>
        </p:nvCxnSpPr>
        <p:spPr>
          <a:xfrm rot="5400000" flipH="1" flipV="1">
            <a:off x="4977318" y="3793903"/>
            <a:ext cx="1351446" cy="200053"/>
          </a:xfrm>
          <a:prstGeom prst="bentConnector4">
            <a:avLst>
              <a:gd name="adj1" fmla="val 52976"/>
              <a:gd name="adj2" fmla="val 24169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/>
          <p:cNvCxnSpPr>
            <a:cxnSpLocks/>
            <a:endCxn id="17" idx="3"/>
          </p:cNvCxnSpPr>
          <p:nvPr/>
        </p:nvCxnSpPr>
        <p:spPr>
          <a:xfrm rot="16200000" flipH="1">
            <a:off x="6188003" y="3966091"/>
            <a:ext cx="1278096" cy="131763"/>
          </a:xfrm>
          <a:prstGeom prst="bentConnector4">
            <a:avLst>
              <a:gd name="adj1" fmla="val 29537"/>
              <a:gd name="adj2" fmla="val 44004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/>
          <p:cNvCxnSpPr>
            <a:cxnSpLocks/>
            <a:endCxn id="9" idx="1"/>
          </p:cNvCxnSpPr>
          <p:nvPr/>
        </p:nvCxnSpPr>
        <p:spPr>
          <a:xfrm rot="16200000" flipV="1">
            <a:off x="5978430" y="3818844"/>
            <a:ext cx="1359086" cy="146800"/>
          </a:xfrm>
          <a:prstGeom prst="bentConnector4">
            <a:avLst>
              <a:gd name="adj1" fmla="val 54305"/>
              <a:gd name="adj2" fmla="val 25572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6949" y="0"/>
            <a:ext cx="7034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parent 	= 1</a:t>
            </a:r>
          </a:p>
          <a:p>
            <a:r>
              <a:rPr lang="en-US" altLang="ko-KR" sz="2400" dirty="0" err="1"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left_child</a:t>
            </a:r>
            <a:r>
              <a:rPr lang="ko-KR" altLang="en-US" sz="2400" dirty="0"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= 2 </a:t>
            </a:r>
          </a:p>
          <a:p>
            <a:r>
              <a:rPr lang="en-US" altLang="ko-KR" sz="2400" dirty="0" err="1"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right_child</a:t>
            </a:r>
            <a:r>
              <a:rPr lang="en-US" altLang="ko-KR" sz="2400" dirty="0">
                <a:solidFill>
                  <a:schemeClr val="tx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3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3267" y="3842492"/>
            <a:ext cx="128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tmp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5699815" y="4663742"/>
            <a:ext cx="896378" cy="4169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5699815" y="4257689"/>
            <a:ext cx="896378" cy="4169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74862" y="714198"/>
            <a:ext cx="12137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srgbClr val="545454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Link</a:t>
            </a:r>
            <a:endParaRPr lang="ko-KR" altLang="en-US" sz="48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20936" y="5559549"/>
            <a:ext cx="514756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cin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parent </a:t>
            </a:r>
            <a:r>
              <a:rPr lang="en-US" altLang="ko-KR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left_child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right_child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13150" y="5561415"/>
            <a:ext cx="30700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tree = 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find_node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(parent);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98777" y="5564677"/>
            <a:ext cx="353173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fr-FR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p_insert_front(parent, tail);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30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0.19101 0.00162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22" grpId="0" animBg="1"/>
      <p:bldP spid="22" grpId="1" animBg="1"/>
      <p:bldP spid="56" grpId="0"/>
      <p:bldP spid="27" grpId="0"/>
      <p:bldP spid="28" grpId="0" animBg="1"/>
      <p:bldP spid="28" grpId="1" animBg="1"/>
      <p:bldP spid="30" grpId="0" animBg="1"/>
      <p:bldP spid="30" grpId="1" animBg="1"/>
      <p:bldP spid="2" grpId="0" animBg="1"/>
      <p:bldP spid="2" grpId="1" animBg="1"/>
      <p:bldP spid="23" grpId="0" animBg="1"/>
      <p:bldP spid="23" grpId="1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175714" y="2804874"/>
            <a:ext cx="338942" cy="82666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사각형: 둥근 모서리 4"/>
          <p:cNvSpPr/>
          <p:nvPr/>
        </p:nvSpPr>
        <p:spPr>
          <a:xfrm>
            <a:off x="3005267" y="2804874"/>
            <a:ext cx="338942" cy="82666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3321538" y="2804874"/>
            <a:ext cx="896378" cy="4169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3321538" y="3221560"/>
            <a:ext cx="896378" cy="4169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870379" y="2799369"/>
            <a:ext cx="338942" cy="82666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사각형: 둥근 모서리 8"/>
          <p:cNvSpPr/>
          <p:nvPr/>
        </p:nvSpPr>
        <p:spPr>
          <a:xfrm>
            <a:off x="7699932" y="2799369"/>
            <a:ext cx="338942" cy="82666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8016203" y="2799369"/>
            <a:ext cx="896378" cy="4169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8016203" y="3203933"/>
            <a:ext cx="896378" cy="4169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990" y="2420490"/>
            <a:ext cx="128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19655" y="2420490"/>
            <a:ext cx="128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Tail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화살표: 갈매기형 수장 22"/>
          <p:cNvSpPr/>
          <p:nvPr/>
        </p:nvSpPr>
        <p:spPr>
          <a:xfrm rot="5400000">
            <a:off x="8212932" y="1904898"/>
            <a:ext cx="502920" cy="502920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366451" y="3053574"/>
            <a:ext cx="10009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cxnSpLocks/>
          </p:cNvCxnSpPr>
          <p:nvPr/>
        </p:nvCxnSpPr>
        <p:spPr>
          <a:xfrm flipH="1">
            <a:off x="4504023" y="3427334"/>
            <a:ext cx="10009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</p:cNvCxnSpPr>
          <p:nvPr/>
        </p:nvCxnSpPr>
        <p:spPr>
          <a:xfrm flipH="1">
            <a:off x="6888571" y="3427334"/>
            <a:ext cx="10009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5383544" y="2835687"/>
            <a:ext cx="1509389" cy="826663"/>
            <a:chOff x="5383544" y="4470349"/>
            <a:chExt cx="1509389" cy="826663"/>
          </a:xfrm>
        </p:grpSpPr>
        <p:sp>
          <p:nvSpPr>
            <p:cNvPr id="27" name="사각형: 둥근 모서리 26"/>
            <p:cNvSpPr/>
            <p:nvPr/>
          </p:nvSpPr>
          <p:spPr>
            <a:xfrm>
              <a:off x="6553991" y="4470349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5383544" y="4470349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503267" y="2420490"/>
            <a:ext cx="128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/>
          <p:cNvSpPr>
            <a:spLocks noChangeAspect="1"/>
          </p:cNvSpPr>
          <p:nvPr/>
        </p:nvSpPr>
        <p:spPr>
          <a:xfrm>
            <a:off x="5699815" y="3241740"/>
            <a:ext cx="896378" cy="4169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5699815" y="2835687"/>
            <a:ext cx="896378" cy="4169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6687201" y="3053574"/>
            <a:ext cx="10009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574862" y="714198"/>
            <a:ext cx="12137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srgbClr val="545454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Link</a:t>
            </a:r>
            <a:endParaRPr lang="ko-KR" altLang="en-US" sz="48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356963" y="5559549"/>
            <a:ext cx="145424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fr-FR" altLang="ko-KR" dirty="0">
                <a:solidFill>
                  <a:schemeClr val="accent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fr-FR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tmp;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963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화살표 연결선 27"/>
          <p:cNvCxnSpPr/>
          <p:nvPr/>
        </p:nvCxnSpPr>
        <p:spPr>
          <a:xfrm>
            <a:off x="4366451" y="3042942"/>
            <a:ext cx="10009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cxnSpLocks/>
          </p:cNvCxnSpPr>
          <p:nvPr/>
        </p:nvCxnSpPr>
        <p:spPr>
          <a:xfrm flipH="1">
            <a:off x="4504023" y="3416702"/>
            <a:ext cx="10009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</p:cNvCxnSpPr>
          <p:nvPr/>
        </p:nvCxnSpPr>
        <p:spPr>
          <a:xfrm flipH="1">
            <a:off x="6888571" y="3416702"/>
            <a:ext cx="10009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5383544" y="2825055"/>
            <a:ext cx="1509389" cy="826663"/>
            <a:chOff x="5383544" y="4470349"/>
            <a:chExt cx="1509389" cy="826663"/>
          </a:xfrm>
        </p:grpSpPr>
        <p:sp>
          <p:nvSpPr>
            <p:cNvPr id="27" name="사각형: 둥근 모서리 26"/>
            <p:cNvSpPr/>
            <p:nvPr/>
          </p:nvSpPr>
          <p:spPr>
            <a:xfrm>
              <a:off x="6553991" y="4470349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5383544" y="4470349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503267" y="2409858"/>
            <a:ext cx="128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/>
          <p:cNvSpPr>
            <a:spLocks noChangeAspect="1"/>
          </p:cNvSpPr>
          <p:nvPr/>
        </p:nvSpPr>
        <p:spPr>
          <a:xfrm>
            <a:off x="5699815" y="3231108"/>
            <a:ext cx="896378" cy="4169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5699815" y="2825055"/>
            <a:ext cx="896378" cy="4169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6687201" y="3042942"/>
            <a:ext cx="10009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/>
          <p:cNvSpPr/>
          <p:nvPr/>
        </p:nvSpPr>
        <p:spPr>
          <a:xfrm>
            <a:off x="1797325" y="2766148"/>
            <a:ext cx="338942" cy="82666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9" name="사각형: 둥근 모서리 48"/>
          <p:cNvSpPr/>
          <p:nvPr/>
        </p:nvSpPr>
        <p:spPr>
          <a:xfrm>
            <a:off x="626878" y="2766148"/>
            <a:ext cx="338942" cy="82666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>
            <a:spLocks noChangeAspect="1"/>
          </p:cNvSpPr>
          <p:nvPr/>
        </p:nvSpPr>
        <p:spPr>
          <a:xfrm>
            <a:off x="943149" y="2766148"/>
            <a:ext cx="896378" cy="4169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/>
          <p:cNvSpPr>
            <a:spLocks noChangeAspect="1"/>
          </p:cNvSpPr>
          <p:nvPr/>
        </p:nvSpPr>
        <p:spPr>
          <a:xfrm>
            <a:off x="943149" y="3172201"/>
            <a:ext cx="896378" cy="4169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6601" y="2381764"/>
            <a:ext cx="128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1988062" y="3014848"/>
            <a:ext cx="10009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</p:cNvCxnSpPr>
          <p:nvPr/>
        </p:nvCxnSpPr>
        <p:spPr>
          <a:xfrm flipH="1">
            <a:off x="2125634" y="3388608"/>
            <a:ext cx="10009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3005155" y="2796961"/>
            <a:ext cx="1509389" cy="826663"/>
            <a:chOff x="5383544" y="4470349"/>
            <a:chExt cx="1509389" cy="826663"/>
          </a:xfrm>
        </p:grpSpPr>
        <p:sp>
          <p:nvSpPr>
            <p:cNvPr id="60" name="사각형: 둥근 모서리 59"/>
            <p:cNvSpPr/>
            <p:nvPr/>
          </p:nvSpPr>
          <p:spPr>
            <a:xfrm>
              <a:off x="6553991" y="4470349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1" name="사각형: 둥근 모서리 60"/>
            <p:cNvSpPr/>
            <p:nvPr/>
          </p:nvSpPr>
          <p:spPr>
            <a:xfrm>
              <a:off x="5383544" y="4470349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124878" y="2381764"/>
            <a:ext cx="128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8" name="직사각형 57"/>
          <p:cNvSpPr>
            <a:spLocks noChangeAspect="1"/>
          </p:cNvSpPr>
          <p:nvPr/>
        </p:nvSpPr>
        <p:spPr>
          <a:xfrm>
            <a:off x="3321426" y="3213647"/>
            <a:ext cx="896378" cy="4169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9" name="직사각형 58"/>
          <p:cNvSpPr>
            <a:spLocks noChangeAspect="1"/>
          </p:cNvSpPr>
          <p:nvPr/>
        </p:nvSpPr>
        <p:spPr>
          <a:xfrm>
            <a:off x="3321426" y="2796961"/>
            <a:ext cx="896378" cy="4169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사각형: 둥근 모서리 89"/>
          <p:cNvSpPr/>
          <p:nvPr/>
        </p:nvSpPr>
        <p:spPr>
          <a:xfrm>
            <a:off x="11186767" y="2747291"/>
            <a:ext cx="338942" cy="82666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사각형: 둥근 모서리 90"/>
          <p:cNvSpPr/>
          <p:nvPr/>
        </p:nvSpPr>
        <p:spPr>
          <a:xfrm>
            <a:off x="10016320" y="2747291"/>
            <a:ext cx="338942" cy="82666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2" name="직사각형 91"/>
          <p:cNvSpPr>
            <a:spLocks noChangeAspect="1"/>
          </p:cNvSpPr>
          <p:nvPr/>
        </p:nvSpPr>
        <p:spPr>
          <a:xfrm>
            <a:off x="10332591" y="2747291"/>
            <a:ext cx="896378" cy="4169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3" name="직사각형 92"/>
          <p:cNvSpPr>
            <a:spLocks noChangeAspect="1"/>
          </p:cNvSpPr>
          <p:nvPr/>
        </p:nvSpPr>
        <p:spPr>
          <a:xfrm>
            <a:off x="10332591" y="3151855"/>
            <a:ext cx="896378" cy="4169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136043" y="2368412"/>
            <a:ext cx="128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Tail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5" name="직선 화살표 연결선 94"/>
          <p:cNvCxnSpPr>
            <a:cxnSpLocks/>
          </p:cNvCxnSpPr>
          <p:nvPr/>
        </p:nvCxnSpPr>
        <p:spPr>
          <a:xfrm flipH="1">
            <a:off x="9204959" y="3375256"/>
            <a:ext cx="10009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7699932" y="2783609"/>
            <a:ext cx="1509389" cy="826663"/>
            <a:chOff x="5383544" y="4470349"/>
            <a:chExt cx="1509389" cy="826663"/>
          </a:xfrm>
        </p:grpSpPr>
        <p:sp>
          <p:nvSpPr>
            <p:cNvPr id="101" name="사각형: 둥근 모서리 100"/>
            <p:cNvSpPr/>
            <p:nvPr/>
          </p:nvSpPr>
          <p:spPr>
            <a:xfrm>
              <a:off x="6553991" y="4470349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2" name="사각형: 둥근 모서리 101"/>
            <p:cNvSpPr/>
            <p:nvPr/>
          </p:nvSpPr>
          <p:spPr>
            <a:xfrm>
              <a:off x="5383544" y="4470349"/>
              <a:ext cx="338942" cy="8266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7819655" y="2368412"/>
            <a:ext cx="128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8" name="직사각형 97"/>
          <p:cNvSpPr>
            <a:spLocks noChangeAspect="1"/>
          </p:cNvSpPr>
          <p:nvPr/>
        </p:nvSpPr>
        <p:spPr>
          <a:xfrm>
            <a:off x="8016203" y="3189662"/>
            <a:ext cx="896378" cy="4169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/>
          <p:cNvSpPr>
            <a:spLocks noChangeAspect="1"/>
          </p:cNvSpPr>
          <p:nvPr/>
        </p:nvSpPr>
        <p:spPr>
          <a:xfrm>
            <a:off x="8016203" y="2783609"/>
            <a:ext cx="896378" cy="4169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9003589" y="3001496"/>
            <a:ext cx="10009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5574862" y="714198"/>
            <a:ext cx="12137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srgbClr val="545454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Link</a:t>
            </a:r>
            <a:endParaRPr lang="ko-KR" altLang="en-US" sz="48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232811" y="5559549"/>
            <a:ext cx="39801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p_insert_front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left_child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tree);</a:t>
            </a:r>
          </a:p>
          <a:p>
            <a:pPr algn="ctr"/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p_insert_back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right_child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tree);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94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47672" y="3017748"/>
            <a:ext cx="65758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solidFill>
                  <a:srgbClr val="545454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en-US" altLang="ko-KR" sz="6600" dirty="0" err="1">
                <a:solidFill>
                  <a:srgbClr val="545454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Inorder</a:t>
            </a:r>
            <a:r>
              <a:rPr lang="ko-KR" altLang="en-US" sz="6600" dirty="0">
                <a:solidFill>
                  <a:srgbClr val="545454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6600" dirty="0">
                <a:solidFill>
                  <a:srgbClr val="545454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Traversal</a:t>
            </a:r>
            <a:endParaRPr lang="ko-KR" altLang="en-US" sz="66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39864" y="3017748"/>
            <a:ext cx="351570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>
                <a:solidFill>
                  <a:srgbClr val="545454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Algorithm</a:t>
            </a:r>
            <a:endParaRPr lang="ko-KR" altLang="en-US" sz="66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92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-0.25339 -3.33333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85025" y="2588350"/>
            <a:ext cx="1461857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1 2 3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2 4 -1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3 5 6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4 -1 7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5 8 -1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347535" y="2477449"/>
            <a:ext cx="735120" cy="4258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612415" y="2903584"/>
            <a:ext cx="735120" cy="4258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562511" y="2912168"/>
            <a:ext cx="735120" cy="4258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42417" y="3347177"/>
            <a:ext cx="735120" cy="4258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22090" y="3347172"/>
            <a:ext cx="735120" cy="4258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296645" y="3347171"/>
            <a:ext cx="735120" cy="4258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77537" y="3773304"/>
            <a:ext cx="735120" cy="4258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081669" y="3773304"/>
            <a:ext cx="735120" cy="4258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</a:p>
        </p:txBody>
      </p:sp>
      <p:cxnSp>
        <p:nvCxnSpPr>
          <p:cNvPr id="43" name="직선 연결선 42"/>
          <p:cNvCxnSpPr>
            <a:stCxn id="35" idx="2"/>
            <a:endCxn id="37" idx="0"/>
          </p:cNvCxnSpPr>
          <p:nvPr/>
        </p:nvCxnSpPr>
        <p:spPr>
          <a:xfrm flipH="1">
            <a:off x="4509977" y="3329426"/>
            <a:ext cx="1469998" cy="177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cxnSpLocks/>
            <a:stCxn id="36" idx="0"/>
            <a:endCxn id="34" idx="2"/>
          </p:cNvCxnSpPr>
          <p:nvPr/>
        </p:nvCxnSpPr>
        <p:spPr>
          <a:xfrm flipH="1" flipV="1">
            <a:off x="6715095" y="2903291"/>
            <a:ext cx="2214976" cy="88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205899" y="714198"/>
            <a:ext cx="37802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err="1">
                <a:solidFill>
                  <a:srgbClr val="545454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Inorder</a:t>
            </a:r>
            <a:r>
              <a:rPr lang="en-US" altLang="ko-KR" sz="4000" dirty="0">
                <a:solidFill>
                  <a:srgbClr val="545454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Traversal</a:t>
            </a:r>
            <a:endParaRPr lang="ko-KR" altLang="en-US" sz="40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4016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347535" y="3764714"/>
            <a:ext cx="735120" cy="4258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12415" y="3764718"/>
            <a:ext cx="735120" cy="4258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62511" y="3764424"/>
            <a:ext cx="735120" cy="4258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42417" y="3764424"/>
            <a:ext cx="735120" cy="4258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22090" y="3764425"/>
            <a:ext cx="735120" cy="4258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296645" y="3764424"/>
            <a:ext cx="735120" cy="4258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77537" y="3764426"/>
            <a:ext cx="735120" cy="4258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81669" y="3764426"/>
            <a:ext cx="735120" cy="4258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885025" y="2588350"/>
            <a:ext cx="1461857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1 2 3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2 4 -1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3 5 6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4 -1 7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5 8 -1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205899" y="714198"/>
            <a:ext cx="37802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err="1">
                <a:solidFill>
                  <a:srgbClr val="545454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Inorder</a:t>
            </a:r>
            <a:r>
              <a:rPr lang="en-US" altLang="ko-KR" sz="4000" dirty="0">
                <a:solidFill>
                  <a:srgbClr val="545454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Traversal</a:t>
            </a:r>
            <a:endParaRPr lang="ko-KR" altLang="en-US" sz="40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6620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>
        <p159:morph option="byObject"/>
      </p:transition>
    </mc:Choice>
    <mc:Fallback>
      <p:transition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142417" y="3764424"/>
            <a:ext cx="5889348" cy="426136"/>
            <a:chOff x="4142417" y="3764424"/>
            <a:chExt cx="5889348" cy="426136"/>
          </a:xfrm>
        </p:grpSpPr>
        <p:sp>
          <p:nvSpPr>
            <p:cNvPr id="12" name="직사각형 11"/>
            <p:cNvSpPr/>
            <p:nvPr/>
          </p:nvSpPr>
          <p:spPr>
            <a:xfrm>
              <a:off x="6347535" y="3764714"/>
              <a:ext cx="735120" cy="42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612415" y="3764718"/>
              <a:ext cx="735120" cy="42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562511" y="3764424"/>
              <a:ext cx="735120" cy="42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142417" y="3764424"/>
              <a:ext cx="735120" cy="42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822090" y="3764425"/>
              <a:ext cx="735120" cy="42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296645" y="3764424"/>
              <a:ext cx="735120" cy="42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877537" y="3764426"/>
              <a:ext cx="735120" cy="42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081669" y="3764426"/>
              <a:ext cx="735120" cy="42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885025" y="2588350"/>
            <a:ext cx="1461857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1 2 3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2 4 -1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3 5 6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4 -1 7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5 8 -1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205899" y="714198"/>
            <a:ext cx="37802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err="1">
                <a:solidFill>
                  <a:srgbClr val="545454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Inorder</a:t>
            </a:r>
            <a:r>
              <a:rPr lang="en-US" altLang="ko-KR" sz="4000" dirty="0">
                <a:solidFill>
                  <a:srgbClr val="545454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Traversal</a:t>
            </a:r>
            <a:endParaRPr lang="ko-KR" altLang="en-US" sz="40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147628" y="3188872"/>
            <a:ext cx="5889348" cy="426136"/>
            <a:chOff x="4142417" y="3764424"/>
            <a:chExt cx="5889348" cy="42613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2" name="직사각형 21"/>
            <p:cNvSpPr/>
            <p:nvPr/>
          </p:nvSpPr>
          <p:spPr>
            <a:xfrm>
              <a:off x="6347535" y="3764714"/>
              <a:ext cx="735120" cy="42584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12415" y="3764718"/>
              <a:ext cx="735120" cy="42584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562511" y="3764424"/>
              <a:ext cx="735120" cy="42584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142417" y="3764424"/>
              <a:ext cx="735120" cy="42584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822090" y="3764425"/>
              <a:ext cx="735120" cy="42584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296645" y="3764424"/>
              <a:ext cx="735120" cy="42584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877537" y="3764426"/>
              <a:ext cx="735120" cy="42584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81669" y="3764426"/>
              <a:ext cx="735120" cy="42584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1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>
        <p:fade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-0.1458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142417" y="2762444"/>
            <a:ext cx="5889348" cy="426136"/>
            <a:chOff x="4142417" y="3764424"/>
            <a:chExt cx="5889348" cy="426136"/>
          </a:xfrm>
        </p:grpSpPr>
        <p:sp>
          <p:nvSpPr>
            <p:cNvPr id="12" name="직사각형 11"/>
            <p:cNvSpPr/>
            <p:nvPr/>
          </p:nvSpPr>
          <p:spPr>
            <a:xfrm>
              <a:off x="6347535" y="3764714"/>
              <a:ext cx="735120" cy="42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612415" y="3764718"/>
              <a:ext cx="735120" cy="42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562511" y="3764424"/>
              <a:ext cx="735120" cy="42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142417" y="3764424"/>
              <a:ext cx="735120" cy="42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822090" y="3764425"/>
              <a:ext cx="735120" cy="42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296645" y="3764424"/>
              <a:ext cx="735120" cy="42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6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877537" y="3764426"/>
              <a:ext cx="735120" cy="42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7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081669" y="3764426"/>
              <a:ext cx="735120" cy="425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8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1885025" y="2588350"/>
            <a:ext cx="1461857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1 2 3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2 4 -1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3 5 6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4 -1 7</a:t>
            </a:r>
          </a:p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5 8 -1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205899" y="714198"/>
            <a:ext cx="37802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err="1">
                <a:solidFill>
                  <a:srgbClr val="545454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Inorder</a:t>
            </a:r>
            <a:r>
              <a:rPr lang="en-US" altLang="ko-KR" sz="4000" dirty="0">
                <a:solidFill>
                  <a:srgbClr val="545454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Traversal</a:t>
            </a:r>
            <a:endParaRPr lang="ko-KR" altLang="en-US" sz="40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147628" y="3188872"/>
            <a:ext cx="5889348" cy="426136"/>
            <a:chOff x="4142417" y="3764424"/>
            <a:chExt cx="5889348" cy="42613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2" name="직사각형 21"/>
            <p:cNvSpPr/>
            <p:nvPr/>
          </p:nvSpPr>
          <p:spPr>
            <a:xfrm>
              <a:off x="6347535" y="3764714"/>
              <a:ext cx="735120" cy="42584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12415" y="3764718"/>
              <a:ext cx="735120" cy="42584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562511" y="3764424"/>
              <a:ext cx="735120" cy="42584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142417" y="3764424"/>
              <a:ext cx="735120" cy="42584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822090" y="3764425"/>
              <a:ext cx="735120" cy="42584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296645" y="3764424"/>
              <a:ext cx="735120" cy="42584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877537" y="3764426"/>
              <a:ext cx="735120" cy="42584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81669" y="3764426"/>
              <a:ext cx="735120" cy="425842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4</a:t>
              </a:r>
            </a:p>
          </p:txBody>
        </p:sp>
      </p:grpSp>
      <p:cxnSp>
        <p:nvCxnSpPr>
          <p:cNvPr id="4" name="직선 화살표 연결선 3"/>
          <p:cNvCxnSpPr>
            <a:cxnSpLocks/>
          </p:cNvCxnSpPr>
          <p:nvPr/>
        </p:nvCxnSpPr>
        <p:spPr>
          <a:xfrm>
            <a:off x="6352746" y="3752949"/>
            <a:ext cx="73512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47535" y="3816749"/>
            <a:ext cx="73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" name="직선 화살표 연결선 6"/>
          <p:cNvCxnSpPr>
            <a:cxnSpLocks/>
          </p:cNvCxnSpPr>
          <p:nvPr/>
        </p:nvCxnSpPr>
        <p:spPr>
          <a:xfrm flipV="1">
            <a:off x="5617626" y="3752655"/>
            <a:ext cx="3684230" cy="294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77444" y="3816749"/>
            <a:ext cx="73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0" name="직선 화살표 연결선 39"/>
          <p:cNvCxnSpPr>
            <a:cxnSpLocks/>
          </p:cNvCxnSpPr>
          <p:nvPr/>
        </p:nvCxnSpPr>
        <p:spPr>
          <a:xfrm>
            <a:off x="4147628" y="3752655"/>
            <a:ext cx="588934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20305" y="3818462"/>
            <a:ext cx="73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2" name="직선 화살표 연결선 41"/>
          <p:cNvCxnSpPr>
            <a:cxnSpLocks/>
          </p:cNvCxnSpPr>
          <p:nvPr/>
        </p:nvCxnSpPr>
        <p:spPr>
          <a:xfrm>
            <a:off x="4882748" y="3752655"/>
            <a:ext cx="2939252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81172" y="3816749"/>
            <a:ext cx="73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54946" y="4430603"/>
            <a:ext cx="2339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Max length :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80759" y="4452117"/>
            <a:ext cx="98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-1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80759" y="4453996"/>
            <a:ext cx="98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80759" y="4455875"/>
            <a:ext cx="98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80759" y="4453996"/>
            <a:ext cx="98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12415" y="4979388"/>
            <a:ext cx="2445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Max depth  :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80759" y="5005977"/>
            <a:ext cx="98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96879" y="5005977"/>
            <a:ext cx="98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80759" y="4984793"/>
            <a:ext cx="98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80759" y="4995637"/>
            <a:ext cx="98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344887" y="2713755"/>
            <a:ext cx="98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259359" y="3140183"/>
            <a:ext cx="1156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</a:rPr>
              <a:t>depth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13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9" grpId="0"/>
      <p:bldP spid="39" grpId="1"/>
      <p:bldP spid="41" grpId="0"/>
      <p:bldP spid="41" grpId="1"/>
      <p:bldP spid="44" grpId="0"/>
      <p:bldP spid="47" grpId="0"/>
      <p:bldP spid="48" grpId="0"/>
      <p:bldP spid="48" grpId="1"/>
      <p:bldP spid="49" grpId="0"/>
      <p:bldP spid="49" grpId="1"/>
      <p:bldP spid="50" grpId="0"/>
      <p:bldP spid="52" grpId="0"/>
      <p:bldP spid="53" grpId="0"/>
      <p:bldP spid="53" grpId="1"/>
      <p:bldP spid="54" grpId="0"/>
      <p:bldP spid="54" grpId="1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10" y="3044279"/>
            <a:ext cx="61699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</a:t>
            </a:r>
            <a:r>
              <a:rPr lang="ko-KR" altLang="en-US" sz="4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4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Linked</a:t>
            </a:r>
            <a:r>
              <a:rPr lang="ko-KR" altLang="en-US" sz="4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4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List?</a:t>
            </a:r>
            <a:endParaRPr lang="ko-KR" altLang="en-US" sz="44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7293572" y="1835801"/>
            <a:ext cx="3259423" cy="3259423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탐색지연</a:t>
            </a:r>
            <a:endParaRPr lang="en-US" altLang="ko-KR" sz="32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endParaRPr lang="en-US" altLang="ko-KR" sz="32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32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공간 복잡도 증가</a:t>
            </a:r>
          </a:p>
        </p:txBody>
      </p:sp>
      <p:sp>
        <p:nvSpPr>
          <p:cNvPr id="7" name="타원 6"/>
          <p:cNvSpPr/>
          <p:nvPr/>
        </p:nvSpPr>
        <p:spPr>
          <a:xfrm>
            <a:off x="2071444" y="1835801"/>
            <a:ext cx="3259423" cy="3259423"/>
          </a:xfrm>
          <a:prstGeom prst="ellipse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빠른 노드의 삽입과 삭제</a:t>
            </a:r>
          </a:p>
        </p:txBody>
      </p:sp>
    </p:spTree>
    <p:extLst>
      <p:ext uri="{BB962C8B-B14F-4D97-AF65-F5344CB8AC3E}">
        <p14:creationId xmlns:p14="http://schemas.microsoft.com/office/powerpoint/2010/main" val="233474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71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9904" y="2369322"/>
            <a:ext cx="7855076" cy="1912065"/>
            <a:chOff x="329904" y="2369322"/>
            <a:chExt cx="7855076" cy="1912065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2206621" y="2841387"/>
              <a:ext cx="1440000" cy="14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</a:t>
              </a:r>
              <a:endParaRPr lang="ko-KR" altLang="en-US" sz="5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" name="직사각형 6"/>
            <p:cNvSpPr>
              <a:spLocks noChangeAspect="1"/>
            </p:cNvSpPr>
            <p:nvPr/>
          </p:nvSpPr>
          <p:spPr>
            <a:xfrm>
              <a:off x="6526621" y="2841387"/>
              <a:ext cx="1440000" cy="14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</a:t>
              </a:r>
              <a:endParaRPr lang="ko-KR" altLang="en-US" sz="5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" name="직사각형 7"/>
            <p:cNvSpPr>
              <a:spLocks noChangeAspect="1"/>
            </p:cNvSpPr>
            <p:nvPr/>
          </p:nvSpPr>
          <p:spPr>
            <a:xfrm>
              <a:off x="5086621" y="2841387"/>
              <a:ext cx="1440000" cy="14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R" altLang="en-US" sz="5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9" name="직사각형 8"/>
            <p:cNvSpPr>
              <a:spLocks noChangeAspect="1"/>
            </p:cNvSpPr>
            <p:nvPr/>
          </p:nvSpPr>
          <p:spPr>
            <a:xfrm>
              <a:off x="3646621" y="2841387"/>
              <a:ext cx="1440000" cy="14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</a:t>
              </a:r>
              <a:endParaRPr lang="ko-KR" altLang="en-US" sz="5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9904" y="3148062"/>
              <a:ext cx="17311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Array</a:t>
              </a:r>
              <a:endPara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41048" y="2379721"/>
              <a:ext cx="1731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Array[2]</a:t>
              </a:r>
              <a:endPara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1048" y="2379722"/>
              <a:ext cx="1731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Array[1]</a:t>
              </a:r>
              <a:endPara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3835" y="2369322"/>
              <a:ext cx="1731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Array[3]</a:t>
              </a:r>
              <a:endPara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61048" y="2385452"/>
              <a:ext cx="1731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Array[0]</a:t>
              </a:r>
              <a:endPara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68" name="직사각형 67"/>
          <p:cNvSpPr>
            <a:spLocks noChangeAspect="1"/>
          </p:cNvSpPr>
          <p:nvPr/>
        </p:nvSpPr>
        <p:spPr>
          <a:xfrm>
            <a:off x="2206621" y="2836717"/>
            <a:ext cx="1440000" cy="14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직사각형 68"/>
          <p:cNvSpPr>
            <a:spLocks noChangeAspect="1"/>
          </p:cNvSpPr>
          <p:nvPr/>
        </p:nvSpPr>
        <p:spPr>
          <a:xfrm>
            <a:off x="6526621" y="2836717"/>
            <a:ext cx="1440000" cy="14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/>
          <p:cNvSpPr>
            <a:spLocks noChangeAspect="1"/>
          </p:cNvSpPr>
          <p:nvPr/>
        </p:nvSpPr>
        <p:spPr>
          <a:xfrm>
            <a:off x="5086621" y="2836717"/>
            <a:ext cx="1440000" cy="14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/>
          <p:cNvSpPr>
            <a:spLocks noChangeAspect="1"/>
          </p:cNvSpPr>
          <p:nvPr/>
        </p:nvSpPr>
        <p:spPr>
          <a:xfrm>
            <a:off x="3646621" y="2836717"/>
            <a:ext cx="1440000" cy="14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23772" y="2536735"/>
            <a:ext cx="140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9903" y="2896001"/>
            <a:ext cx="1731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Linked list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사각형: 둥근 모서리 73"/>
          <p:cNvSpPr/>
          <p:nvPr/>
        </p:nvSpPr>
        <p:spPr>
          <a:xfrm>
            <a:off x="3215133" y="2996049"/>
            <a:ext cx="369491" cy="9771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>
            <a:spLocks noChangeAspect="1"/>
          </p:cNvSpPr>
          <p:nvPr/>
        </p:nvSpPr>
        <p:spPr>
          <a:xfrm>
            <a:off x="2283970" y="2996049"/>
            <a:ext cx="977169" cy="9771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6" name="사각형: 둥근 모서리 75"/>
          <p:cNvSpPr/>
          <p:nvPr/>
        </p:nvSpPr>
        <p:spPr>
          <a:xfrm>
            <a:off x="4791967" y="2996049"/>
            <a:ext cx="369491" cy="9771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>
            <a:spLocks noChangeAspect="1"/>
          </p:cNvSpPr>
          <p:nvPr/>
        </p:nvSpPr>
        <p:spPr>
          <a:xfrm>
            <a:off x="3860804" y="2996049"/>
            <a:ext cx="977169" cy="9771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endParaRPr lang="ko-KR" altLang="en-US" sz="4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8" name="사각형: 둥근 모서리 77"/>
          <p:cNvSpPr/>
          <p:nvPr/>
        </p:nvSpPr>
        <p:spPr>
          <a:xfrm>
            <a:off x="6391438" y="2996049"/>
            <a:ext cx="369491" cy="9771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>
            <a:spLocks noChangeAspect="1"/>
          </p:cNvSpPr>
          <p:nvPr/>
        </p:nvSpPr>
        <p:spPr>
          <a:xfrm>
            <a:off x="5460275" y="2996049"/>
            <a:ext cx="977169" cy="9771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endParaRPr lang="ko-KR" altLang="en-US" sz="4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0" name="사각형: 둥근 모서리 79"/>
          <p:cNvSpPr/>
          <p:nvPr/>
        </p:nvSpPr>
        <p:spPr>
          <a:xfrm>
            <a:off x="7964989" y="2999412"/>
            <a:ext cx="369491" cy="9771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>
            <a:spLocks noChangeAspect="1"/>
          </p:cNvSpPr>
          <p:nvPr/>
        </p:nvSpPr>
        <p:spPr>
          <a:xfrm>
            <a:off x="7033826" y="2999412"/>
            <a:ext cx="977169" cy="9771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R" altLang="en-US" sz="4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2" name="사각형: 둥근 모서리 81"/>
          <p:cNvSpPr/>
          <p:nvPr/>
        </p:nvSpPr>
        <p:spPr>
          <a:xfrm>
            <a:off x="9538539" y="2999412"/>
            <a:ext cx="369491" cy="9771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>
            <a:spLocks noChangeAspect="1"/>
          </p:cNvSpPr>
          <p:nvPr/>
        </p:nvSpPr>
        <p:spPr>
          <a:xfrm>
            <a:off x="8607376" y="2999412"/>
            <a:ext cx="977169" cy="9771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endParaRPr lang="ko-KR" altLang="en-US" sz="4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4" name="사각형: 둥근 모서리 83"/>
          <p:cNvSpPr/>
          <p:nvPr/>
        </p:nvSpPr>
        <p:spPr>
          <a:xfrm>
            <a:off x="11138011" y="3005574"/>
            <a:ext cx="369491" cy="9771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>
            <a:spLocks noChangeAspect="1"/>
          </p:cNvSpPr>
          <p:nvPr/>
        </p:nvSpPr>
        <p:spPr>
          <a:xfrm>
            <a:off x="10206848" y="3005574"/>
            <a:ext cx="977169" cy="9771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6" name="직선 화살표 연결선 85"/>
          <p:cNvCxnSpPr>
            <a:cxnSpLocks/>
            <a:stCxn id="74" idx="3"/>
            <a:endCxn id="77" idx="1"/>
          </p:cNvCxnSpPr>
          <p:nvPr/>
        </p:nvCxnSpPr>
        <p:spPr>
          <a:xfrm>
            <a:off x="3584624" y="3484634"/>
            <a:ext cx="276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cxnSpLocks/>
            <a:stCxn id="76" idx="3"/>
            <a:endCxn id="79" idx="1"/>
          </p:cNvCxnSpPr>
          <p:nvPr/>
        </p:nvCxnSpPr>
        <p:spPr>
          <a:xfrm>
            <a:off x="5161458" y="3484634"/>
            <a:ext cx="2988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cxnSpLocks/>
            <a:stCxn id="78" idx="3"/>
            <a:endCxn id="81" idx="1"/>
          </p:cNvCxnSpPr>
          <p:nvPr/>
        </p:nvCxnSpPr>
        <p:spPr>
          <a:xfrm>
            <a:off x="6760929" y="3484634"/>
            <a:ext cx="272897" cy="3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cxnSpLocks/>
            <a:stCxn id="80" idx="3"/>
            <a:endCxn id="83" idx="1"/>
          </p:cNvCxnSpPr>
          <p:nvPr/>
        </p:nvCxnSpPr>
        <p:spPr>
          <a:xfrm>
            <a:off x="8334480" y="3487997"/>
            <a:ext cx="272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cxnSpLocks/>
            <a:stCxn id="82" idx="3"/>
            <a:endCxn id="85" idx="1"/>
          </p:cNvCxnSpPr>
          <p:nvPr/>
        </p:nvCxnSpPr>
        <p:spPr>
          <a:xfrm>
            <a:off x="9908030" y="3487997"/>
            <a:ext cx="298818" cy="6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0206848" y="2530656"/>
            <a:ext cx="140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Tail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22346" y="2539813"/>
            <a:ext cx="140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16023" y="2539813"/>
            <a:ext cx="140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989339" y="2539813"/>
            <a:ext cx="140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562655" y="2530656"/>
            <a:ext cx="140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7212525" y="4730011"/>
            <a:ext cx="2382684" cy="1790090"/>
            <a:chOff x="2436370" y="3224649"/>
            <a:chExt cx="1300654" cy="977170"/>
          </a:xfrm>
        </p:grpSpPr>
        <p:sp>
          <p:nvSpPr>
            <p:cNvPr id="97" name="사각형: 둥근 모서리 96"/>
            <p:cNvSpPr/>
            <p:nvPr/>
          </p:nvSpPr>
          <p:spPr>
            <a:xfrm>
              <a:off x="3367533" y="3224649"/>
              <a:ext cx="369491" cy="97717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32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</a:t>
              </a:r>
            </a:p>
          </p:txBody>
        </p:sp>
        <p:sp>
          <p:nvSpPr>
            <p:cNvPr id="98" name="직사각형 97"/>
            <p:cNvSpPr>
              <a:spLocks noChangeAspect="1"/>
            </p:cNvSpPr>
            <p:nvPr/>
          </p:nvSpPr>
          <p:spPr>
            <a:xfrm>
              <a:off x="2436370" y="3224649"/>
              <a:ext cx="977169" cy="9771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Data</a:t>
              </a:r>
              <a:endPara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99" name="사각형: 둥근 모서리 98"/>
          <p:cNvSpPr/>
          <p:nvPr/>
        </p:nvSpPr>
        <p:spPr>
          <a:xfrm>
            <a:off x="6760929" y="4286663"/>
            <a:ext cx="3257550" cy="242424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749543" y="4268346"/>
            <a:ext cx="1405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순서도: 처리 100"/>
          <p:cNvSpPr/>
          <p:nvPr/>
        </p:nvSpPr>
        <p:spPr>
          <a:xfrm>
            <a:off x="2873275" y="4730011"/>
            <a:ext cx="2478007" cy="145659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_Node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Data;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struct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_Node *p;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}Node;</a:t>
            </a:r>
          </a:p>
        </p:txBody>
      </p:sp>
      <p:sp>
        <p:nvSpPr>
          <p:cNvPr id="102" name="화살표: 아래쪽 101"/>
          <p:cNvSpPr/>
          <p:nvPr/>
        </p:nvSpPr>
        <p:spPr>
          <a:xfrm rot="16200000">
            <a:off x="5787924" y="5043968"/>
            <a:ext cx="835335" cy="828675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6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1.25E-6 -0.29583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75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25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91" grpId="0"/>
      <p:bldP spid="92" grpId="0"/>
      <p:bldP spid="93" grpId="0"/>
      <p:bldP spid="94" grpId="0"/>
      <p:bldP spid="95" grpId="0"/>
      <p:bldP spid="99" grpId="0" animBg="1"/>
      <p:bldP spid="100" grpId="0"/>
      <p:bldP spid="101" grpId="0" animBg="1"/>
      <p:bldP spid="10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2206621" y="688737"/>
            <a:ext cx="1440000" cy="14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endParaRPr lang="ko-KR" altLang="en-US" sz="5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6526621" y="688737"/>
            <a:ext cx="1440000" cy="14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endParaRPr lang="ko-KR" altLang="en-US" sz="5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/>
          <p:cNvSpPr>
            <a:spLocks noChangeAspect="1"/>
          </p:cNvSpPr>
          <p:nvPr/>
        </p:nvSpPr>
        <p:spPr>
          <a:xfrm>
            <a:off x="5086621" y="688737"/>
            <a:ext cx="1440000" cy="14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R" altLang="en-US" sz="5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>
            <a:spLocks noChangeAspect="1"/>
          </p:cNvSpPr>
          <p:nvPr/>
        </p:nvSpPr>
        <p:spPr>
          <a:xfrm>
            <a:off x="3646621" y="688737"/>
            <a:ext cx="1440000" cy="14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endParaRPr lang="ko-KR" altLang="en-US" sz="5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9904" y="995412"/>
            <a:ext cx="1731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Array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23772" y="2536735"/>
            <a:ext cx="140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1048" y="227071"/>
            <a:ext cx="173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Array[2]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1048" y="227072"/>
            <a:ext cx="173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Array[1]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53835" y="216672"/>
            <a:ext cx="173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Array[3]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9903" y="2896001"/>
            <a:ext cx="1731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Linked list</a:t>
            </a:r>
            <a:endParaRPr lang="ko-KR" altLang="en-US" sz="3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사각형: 둥근 모서리 25"/>
          <p:cNvSpPr/>
          <p:nvPr/>
        </p:nvSpPr>
        <p:spPr>
          <a:xfrm>
            <a:off x="3215133" y="2996049"/>
            <a:ext cx="369491" cy="9771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2283970" y="2996049"/>
            <a:ext cx="977169" cy="9771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4791967" y="2996049"/>
            <a:ext cx="369491" cy="9771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3860804" y="2996049"/>
            <a:ext cx="977169" cy="9771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endParaRPr lang="ko-KR" altLang="en-US" sz="4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6391438" y="2996049"/>
            <a:ext cx="369491" cy="9771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5460275" y="2996049"/>
            <a:ext cx="977169" cy="9771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endParaRPr lang="ko-KR" altLang="en-US" sz="4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7964989" y="2999412"/>
            <a:ext cx="369491" cy="9771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>
            <a:spLocks noChangeAspect="1"/>
          </p:cNvSpPr>
          <p:nvPr/>
        </p:nvSpPr>
        <p:spPr>
          <a:xfrm>
            <a:off x="7033826" y="2999412"/>
            <a:ext cx="977169" cy="9771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R" altLang="en-US" sz="4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사각형: 둥근 모서리 33"/>
          <p:cNvSpPr/>
          <p:nvPr/>
        </p:nvSpPr>
        <p:spPr>
          <a:xfrm>
            <a:off x="9538539" y="2999412"/>
            <a:ext cx="369491" cy="9771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8607376" y="2999412"/>
            <a:ext cx="977169" cy="9771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endParaRPr lang="ko-KR" altLang="en-US" sz="4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사각형: 둥근 모서리 36"/>
          <p:cNvSpPr/>
          <p:nvPr/>
        </p:nvSpPr>
        <p:spPr>
          <a:xfrm>
            <a:off x="11138011" y="3005574"/>
            <a:ext cx="369491" cy="9771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>
            <a:spLocks noChangeAspect="1"/>
          </p:cNvSpPr>
          <p:nvPr/>
        </p:nvSpPr>
        <p:spPr>
          <a:xfrm>
            <a:off x="10206848" y="3005574"/>
            <a:ext cx="977169" cy="9771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0" name="직선 화살표 연결선 39"/>
          <p:cNvCxnSpPr>
            <a:cxnSpLocks/>
            <a:stCxn id="26" idx="3"/>
            <a:endCxn id="29" idx="1"/>
          </p:cNvCxnSpPr>
          <p:nvPr/>
        </p:nvCxnSpPr>
        <p:spPr>
          <a:xfrm>
            <a:off x="3584624" y="3484634"/>
            <a:ext cx="276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  <a:stCxn id="28" idx="3"/>
            <a:endCxn id="31" idx="1"/>
          </p:cNvCxnSpPr>
          <p:nvPr/>
        </p:nvCxnSpPr>
        <p:spPr>
          <a:xfrm>
            <a:off x="5161458" y="3484634"/>
            <a:ext cx="2988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0" idx="3"/>
            <a:endCxn id="33" idx="1"/>
          </p:cNvCxnSpPr>
          <p:nvPr/>
        </p:nvCxnSpPr>
        <p:spPr>
          <a:xfrm>
            <a:off x="6760929" y="3484634"/>
            <a:ext cx="272897" cy="3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2" idx="3"/>
            <a:endCxn id="35" idx="1"/>
          </p:cNvCxnSpPr>
          <p:nvPr/>
        </p:nvCxnSpPr>
        <p:spPr>
          <a:xfrm>
            <a:off x="8334480" y="3487997"/>
            <a:ext cx="272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  <a:stCxn id="34" idx="3"/>
            <a:endCxn id="38" idx="1"/>
          </p:cNvCxnSpPr>
          <p:nvPr/>
        </p:nvCxnSpPr>
        <p:spPr>
          <a:xfrm>
            <a:off x="9908030" y="3487997"/>
            <a:ext cx="298818" cy="6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061048" y="232802"/>
            <a:ext cx="173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Array[0]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206848" y="2530656"/>
            <a:ext cx="140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Tail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22346" y="2539813"/>
            <a:ext cx="140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6023" y="2539813"/>
            <a:ext cx="140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89339" y="2539813"/>
            <a:ext cx="140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62655" y="2530656"/>
            <a:ext cx="140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endParaRPr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212525" y="4730011"/>
            <a:ext cx="2382684" cy="1790090"/>
            <a:chOff x="2436370" y="3224649"/>
            <a:chExt cx="1300654" cy="977170"/>
          </a:xfrm>
        </p:grpSpPr>
        <p:sp>
          <p:nvSpPr>
            <p:cNvPr id="60" name="사각형: 둥근 모서리 59"/>
            <p:cNvSpPr/>
            <p:nvPr/>
          </p:nvSpPr>
          <p:spPr>
            <a:xfrm>
              <a:off x="3367533" y="3224649"/>
              <a:ext cx="369491" cy="97717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32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</a:t>
              </a:r>
            </a:p>
          </p:txBody>
        </p:sp>
        <p:sp>
          <p:nvSpPr>
            <p:cNvPr id="61" name="직사각형 60"/>
            <p:cNvSpPr>
              <a:spLocks noChangeAspect="1"/>
            </p:cNvSpPr>
            <p:nvPr/>
          </p:nvSpPr>
          <p:spPr>
            <a:xfrm>
              <a:off x="2436370" y="3224649"/>
              <a:ext cx="977169" cy="9771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Data</a:t>
              </a:r>
              <a:endParaRPr lang="ko-KR" altLang="en-US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63" name="사각형: 둥근 모서리 62"/>
          <p:cNvSpPr/>
          <p:nvPr/>
        </p:nvSpPr>
        <p:spPr>
          <a:xfrm>
            <a:off x="6760929" y="4286663"/>
            <a:ext cx="3257550" cy="242424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749543" y="4268346"/>
            <a:ext cx="1405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순서도: 처리 64"/>
          <p:cNvSpPr/>
          <p:nvPr/>
        </p:nvSpPr>
        <p:spPr>
          <a:xfrm>
            <a:off x="2873275" y="4730011"/>
            <a:ext cx="2478007" cy="145659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_Node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Data;</a:t>
            </a: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struct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_Node *p;</a:t>
            </a: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}Node;</a:t>
            </a:r>
          </a:p>
        </p:txBody>
      </p:sp>
      <p:sp>
        <p:nvSpPr>
          <p:cNvPr id="66" name="화살표: 아래쪽 65"/>
          <p:cNvSpPr/>
          <p:nvPr/>
        </p:nvSpPr>
        <p:spPr>
          <a:xfrm rot="16200000">
            <a:off x="5787924" y="5043968"/>
            <a:ext cx="835335" cy="828675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6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1189</Words>
  <Application>Microsoft Office PowerPoint</Application>
  <PresentationFormat>와이드스크린</PresentationFormat>
  <Paragraphs>357</Paragraphs>
  <Slides>15</Slides>
  <Notes>12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D2Coding</vt:lpstr>
      <vt:lpstr>1훈새마을운동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김동현</dc:creator>
  <cp:lastModifiedBy>김동현</cp:lastModifiedBy>
  <cp:revision>60</cp:revision>
  <dcterms:created xsi:type="dcterms:W3CDTF">2017-03-16T04:50:25Z</dcterms:created>
  <dcterms:modified xsi:type="dcterms:W3CDTF">2017-03-20T03:31:07Z</dcterms:modified>
</cp:coreProperties>
</file>