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sldIdLst>
    <p:sldId id="268" r:id="rId5"/>
    <p:sldId id="269" r:id="rId6"/>
    <p:sldId id="302" r:id="rId7"/>
    <p:sldId id="259" r:id="rId8"/>
    <p:sldId id="267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3C01"/>
    <a:srgbClr val="535353"/>
    <a:srgbClr val="0096FF"/>
    <a:srgbClr val="252525"/>
    <a:srgbClr val="FFFFFF"/>
    <a:srgbClr val="ECE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712" autoAdjust="0"/>
  </p:normalViewPr>
  <p:slideViewPr>
    <p:cSldViewPr snapToGrid="0" snapToObjects="1">
      <p:cViewPr varScale="1">
        <p:scale>
          <a:sx n="81" d="100"/>
          <a:sy n="81" d="100"/>
        </p:scale>
        <p:origin x="788" y="4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69939-5D11-944D-A95D-A2EC3A5CD4CF}" type="datetimeFigureOut">
              <a:rPr lang="en-US" smtClean="0"/>
              <a:t>9/11/2015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6BCAC-FD49-1C44-8DA3-711638C7FC8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5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44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5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8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52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4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27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6BCAC-FD49-1C44-8DA3-711638C7FC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8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ti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3.t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554"/>
            <a:ext cx="9144000" cy="32850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05" y="6558680"/>
            <a:ext cx="857793" cy="258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5" y="6406280"/>
            <a:ext cx="857793" cy="258724"/>
          </a:xfrm>
          <a:prstGeom prst="rect">
            <a:avLst/>
          </a:prstGeom>
        </p:spPr>
      </p:pic>
      <p:sp>
        <p:nvSpPr>
          <p:cNvPr id="13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64273" y="1131215"/>
            <a:ext cx="8322524" cy="113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4000" baseline="0">
                <a:solidFill>
                  <a:srgbClr val="25252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GB" dirty="0" smtClean="0"/>
              <a:t>Session Title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706246" y="3408654"/>
            <a:ext cx="7872760" cy="416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None/>
              <a:defRPr sz="28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06246" y="3828394"/>
            <a:ext cx="7872760" cy="3004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None/>
              <a:defRPr sz="16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Company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0" y="4869656"/>
            <a:ext cx="2440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11" y="142112"/>
            <a:ext cx="1431886" cy="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9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7868" y="4822160"/>
            <a:ext cx="9144000" cy="331749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1874"/>
            <a:ext cx="7079736" cy="851355"/>
          </a:xfrm>
          <a:prstGeom prst="rect">
            <a:avLst/>
          </a:prstGeo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 smtClean="0"/>
              <a:t>Your Name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199" y="1167596"/>
            <a:ext cx="5924212" cy="511562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3200" baseline="0">
                <a:solidFill>
                  <a:srgbClr val="25252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 smtClean="0"/>
              <a:t>Company Name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6608998" y="1142601"/>
            <a:ext cx="2286000" cy="3524323"/>
          </a:xfrm>
          <a:prstGeom prst="rect">
            <a:avLst/>
          </a:prstGeom>
          <a:solidFill>
            <a:srgbClr val="EC3C01"/>
          </a:solidFill>
          <a:ln>
            <a:solidFill>
              <a:srgbClr val="009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608998" y="1142601"/>
            <a:ext cx="2286000" cy="1714500"/>
          </a:xfrm>
          <a:prstGeom prst="rect">
            <a:avLst/>
          </a:prstGeom>
          <a:solidFill>
            <a:srgbClr val="EC3C01"/>
          </a:solidFill>
        </p:spPr>
        <p:txBody>
          <a:bodyPr vert="horz" anchor="ctr"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GB" dirty="0" smtClean="0"/>
              <a:t>Insert Your Picture here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608998" y="3221418"/>
            <a:ext cx="2286000" cy="1445507"/>
          </a:xfrm>
          <a:prstGeom prst="rect">
            <a:avLst/>
          </a:prstGeom>
          <a:solidFill>
            <a:srgbClr val="EC3C01"/>
          </a:solidFill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GB" dirty="0" smtClean="0"/>
              <a:t>Email : </a:t>
            </a:r>
          </a:p>
          <a:p>
            <a:pPr lvl="0"/>
            <a:r>
              <a:rPr lang="en-GB" dirty="0" smtClean="0"/>
              <a:t>Twitter:</a:t>
            </a:r>
          </a:p>
          <a:p>
            <a:pPr lvl="0"/>
            <a:r>
              <a:rPr lang="en-GB" dirty="0" smtClean="0"/>
              <a:t>Linked : </a:t>
            </a:r>
          </a:p>
          <a:p>
            <a:pPr lvl="0"/>
            <a:r>
              <a:rPr lang="en-GB" dirty="0" smtClean="0"/>
              <a:t>Facebook :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 bwMode="ltGray">
          <a:xfrm>
            <a:off x="0" y="246"/>
            <a:ext cx="9144000" cy="34289"/>
          </a:xfrm>
          <a:prstGeom prst="rect">
            <a:avLst/>
          </a:prstGeom>
          <a:solidFill>
            <a:srgbClr val="EC3C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57200" y="1783526"/>
            <a:ext cx="5924211" cy="2883398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400" baseline="0">
                <a:solidFill>
                  <a:srgbClr val="25252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GB" dirty="0" smtClean="0"/>
              <a:t>Please enter a brief BIO about yourself here.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8998" y="2888460"/>
            <a:ext cx="2286000" cy="316812"/>
          </a:xfrm>
          <a:prstGeom prst="rect">
            <a:avLst/>
          </a:prstGeom>
          <a:solidFill>
            <a:srgbClr val="EC3C01"/>
          </a:solidFill>
        </p:spPr>
        <p:txBody>
          <a:bodyPr anchor="ctr"/>
          <a:lstStyle>
            <a:lvl1pPr marL="0" indent="0" algn="l"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GB" dirty="0" smtClean="0"/>
              <a:t>Contact Details :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5" y="6406280"/>
            <a:ext cx="857793" cy="2587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05" y="6558680"/>
            <a:ext cx="857793" cy="2587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805" y="6711080"/>
            <a:ext cx="857793" cy="25872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123" y="4854453"/>
            <a:ext cx="653475" cy="259905"/>
          </a:xfrm>
          <a:prstGeom prst="rect">
            <a:avLst/>
          </a:prstGeom>
        </p:spPr>
      </p:pic>
      <p:sp>
        <p:nvSpPr>
          <p:cNvPr id="16" name="Date Placeholder 3"/>
          <p:cNvSpPr txBox="1">
            <a:spLocks/>
          </p:cNvSpPr>
          <p:nvPr userDrawn="1"/>
        </p:nvSpPr>
        <p:spPr>
          <a:xfrm>
            <a:off x="364273" y="484051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28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4811751"/>
            <a:ext cx="9144000" cy="331749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0" y="246"/>
            <a:ext cx="9144000" cy="34289"/>
          </a:xfrm>
          <a:prstGeom prst="rect">
            <a:avLst/>
          </a:prstGeom>
          <a:solidFill>
            <a:srgbClr val="EC3C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5" y="6406280"/>
            <a:ext cx="857793" cy="258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123" y="4854453"/>
            <a:ext cx="653475" cy="259905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64273" y="484051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7"/>
          <a:stretch/>
        </p:blipFill>
        <p:spPr>
          <a:xfrm>
            <a:off x="0" y="4258906"/>
            <a:ext cx="677120" cy="53846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63" y="269697"/>
            <a:ext cx="460935" cy="7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56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 for watching">
    <p:bg>
      <p:bgPr>
        <a:solidFill>
          <a:srgbClr val="EC3C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70877"/>
            <a:ext cx="8229600" cy="858937"/>
          </a:xfrm>
          <a:prstGeom prst="rect">
            <a:avLst/>
          </a:prstGeom>
          <a:solidFill>
            <a:srgbClr val="EC3C01"/>
          </a:solidFill>
        </p:spPr>
        <p:txBody>
          <a:bodyPr/>
          <a:lstStyle>
            <a:lvl1pPr algn="ctr">
              <a:defRPr sz="440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dirty="0" smtClean="0"/>
              <a:t>Thanks for watching!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ltGray">
          <a:xfrm>
            <a:off x="0" y="4811751"/>
            <a:ext cx="9144000" cy="331749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364273" y="484051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0" y="246"/>
            <a:ext cx="9144000" cy="34289"/>
          </a:xfrm>
          <a:prstGeom prst="rect">
            <a:avLst/>
          </a:prstGeom>
          <a:solidFill>
            <a:srgbClr val="EC3C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123" y="4854453"/>
            <a:ext cx="653475" cy="25990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457200" y="2387003"/>
            <a:ext cx="8229600" cy="858937"/>
          </a:xfrm>
          <a:prstGeom prst="rect">
            <a:avLst/>
          </a:prstGeom>
          <a:solidFill>
            <a:srgbClr val="EC3C01"/>
          </a:solidFill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GB" sz="2000" dirty="0" smtClean="0"/>
              <a:t>Stay tuned for more great sessions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37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ai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ltGray">
          <a:xfrm>
            <a:off x="0" y="4811751"/>
            <a:ext cx="9144000" cy="331749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0" y="246"/>
            <a:ext cx="9144000" cy="34289"/>
          </a:xfrm>
          <a:prstGeom prst="rect">
            <a:avLst/>
          </a:prstGeom>
          <a:solidFill>
            <a:srgbClr val="EC3C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5" y="6406280"/>
            <a:ext cx="857793" cy="258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123" y="4854453"/>
            <a:ext cx="653475" cy="259905"/>
          </a:xfrm>
          <a:prstGeom prst="rect">
            <a:avLst/>
          </a:prstGeom>
        </p:spPr>
      </p:pic>
      <p:sp>
        <p:nvSpPr>
          <p:cNvPr id="10" name="Date Placeholder 3"/>
          <p:cNvSpPr txBox="1">
            <a:spLocks/>
          </p:cNvSpPr>
          <p:nvPr userDrawn="1"/>
        </p:nvSpPr>
        <p:spPr>
          <a:xfrm>
            <a:off x="364273" y="4840515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 algn="l"/>
            <a:r>
              <a:rPr lang="es-ES" noProof="0" dirty="0" smtClean="0"/>
              <a:t>Título</a:t>
            </a:r>
            <a:endParaRPr lang="es-ES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4294967295" hasCustomPrompt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</a:lstStyle>
          <a:p>
            <a:r>
              <a:rPr lang="es-ES" noProof="0" dirty="0" smtClean="0"/>
              <a:t>Contenido</a:t>
            </a:r>
            <a:endParaRPr lang="es-ES" noProof="0" dirty="0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7"/>
          <a:stretch/>
        </p:blipFill>
        <p:spPr>
          <a:xfrm>
            <a:off x="0" y="4258906"/>
            <a:ext cx="677120" cy="53846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663" y="269697"/>
            <a:ext cx="460935" cy="7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62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554"/>
            <a:ext cx="9144000" cy="32850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05" y="6558680"/>
            <a:ext cx="857793" cy="258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5" y="6406280"/>
            <a:ext cx="857793" cy="258724"/>
          </a:xfrm>
          <a:prstGeom prst="rect">
            <a:avLst/>
          </a:prstGeom>
        </p:spPr>
      </p:pic>
      <p:sp>
        <p:nvSpPr>
          <p:cNvPr id="13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64273" y="1131215"/>
            <a:ext cx="8322524" cy="113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4000" baseline="0">
                <a:solidFill>
                  <a:srgbClr val="25252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GB" dirty="0" smtClean="0"/>
              <a:t>Session Title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706246" y="3408654"/>
            <a:ext cx="7872760" cy="416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None/>
              <a:defRPr sz="28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06246" y="3828394"/>
            <a:ext cx="7872760" cy="3004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None/>
              <a:defRPr sz="16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Company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0" y="4869656"/>
            <a:ext cx="2440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11" y="142112"/>
            <a:ext cx="1431886" cy="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79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554"/>
            <a:ext cx="9144000" cy="32850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05" y="6558680"/>
            <a:ext cx="857793" cy="258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05" y="6406280"/>
            <a:ext cx="857793" cy="258724"/>
          </a:xfrm>
          <a:prstGeom prst="rect">
            <a:avLst/>
          </a:prstGeom>
        </p:spPr>
      </p:pic>
      <p:sp>
        <p:nvSpPr>
          <p:cNvPr id="13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364273" y="1131215"/>
            <a:ext cx="7336820" cy="11345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buNone/>
              <a:defRPr sz="4000" baseline="0">
                <a:solidFill>
                  <a:srgbClr val="25252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s-ES" noProof="0" dirty="0" smtClean="0"/>
              <a:t>Título Demo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706246" y="3408654"/>
            <a:ext cx="7872760" cy="4161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None/>
              <a:defRPr sz="28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Name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706246" y="3828394"/>
            <a:ext cx="7872760" cy="3004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90000"/>
              </a:lnSpc>
              <a:buNone/>
              <a:defRPr sz="16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6400">
                <a:solidFill>
                  <a:schemeClr val="tx2"/>
                </a:solidFill>
                <a:latin typeface="+mn-lt"/>
              </a:defRPr>
            </a:lvl2pPr>
          </a:lstStyle>
          <a:p>
            <a:pPr lvl="0"/>
            <a:r>
              <a:rPr lang="en-US" dirty="0" smtClean="0"/>
              <a:t>Company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0" y="4869656"/>
            <a:ext cx="244071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WWW.COLLAB365.EVENTS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11" y="142112"/>
            <a:ext cx="1431886" cy="54953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0" y="2031952"/>
            <a:ext cx="2171039" cy="216675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3" y="878486"/>
            <a:ext cx="1359017" cy="132650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47" y="3115330"/>
            <a:ext cx="1667753" cy="11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06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092C-333E-5242-B782-48D22F2D09A3}" type="datetimeFigureOut">
              <a:rPr lang="en-US" smtClean="0"/>
              <a:t>9/11/2015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dirty="0" smtClean="0">
                <a:ea typeface="Times New Roman"/>
              </a:rPr>
              <a:t>SP</a:t>
            </a:r>
            <a:r>
              <a:rPr lang="en-US" sz="1800" b="1" dirty="0" smtClean="0">
                <a:solidFill>
                  <a:srgbClr val="00B0F0"/>
                </a:solidFill>
                <a:ea typeface="Times New Roman"/>
              </a:rPr>
              <a:t>BIZ</a:t>
            </a:r>
            <a:r>
              <a:rPr lang="en-US" sz="1800" dirty="0" smtClean="0">
                <a:ea typeface="Times New Roman"/>
              </a:rPr>
              <a:t> 2015</a:t>
            </a:r>
            <a:endParaRPr lang="en-US" dirty="0"/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1690688" y="-53340"/>
            <a:ext cx="5762625" cy="266367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b="1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sz="2400" b="1" dirty="0">
                <a:effectLst/>
                <a:latin typeface="Calibri"/>
                <a:ea typeface="Times New Roman"/>
              </a:rPr>
              <a:t> </a:t>
            </a:r>
            <a:r>
              <a:rPr lang="en-US" sz="2400" dirty="0"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Times New Roman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1000" dirty="0"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Online Conference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 </a:t>
            </a:r>
            <a:endParaRPr lang="en-GB" sz="1000" dirty="0">
              <a:effectLst/>
              <a:latin typeface="Times New Roman"/>
              <a:ea typeface="Times New Roman"/>
            </a:endParaRPr>
          </a:p>
          <a:p>
            <a:pPr algn="ctr">
              <a:spcAft>
                <a:spcPts val="0"/>
              </a:spcAft>
            </a:pP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June 17</a:t>
            </a:r>
            <a:r>
              <a:rPr lang="en-US" sz="2000" b="1" baseline="30000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th</a:t>
            </a: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 and 18</a:t>
            </a:r>
            <a:r>
              <a:rPr lang="en-US" sz="2000" b="1" baseline="30000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th</a:t>
            </a:r>
            <a:r>
              <a:rPr lang="en-US" sz="2000" b="1" dirty="0">
                <a:solidFill>
                  <a:srgbClr val="FFFFFF"/>
                </a:solidFill>
                <a:effectLst/>
                <a:latin typeface="Calibri"/>
                <a:ea typeface="Times New Roman"/>
              </a:rPr>
              <a:t> 2015</a:t>
            </a:r>
            <a:endParaRPr lang="en-GB" sz="1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622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technet.microsoft.com/es-es/library/ff607950(v=office.15).aspx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net.microsoft.com/es-es/library/FP161380.aspx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hyperlink" Target="http://www.compartimoss.com/" TargetMode="External"/><Relationship Id="rId7" Type="http://schemas.openxmlformats.org/officeDocument/2006/relationships/hyperlink" Target="mailto:jcgonzalezmartin1978@Hotmail.com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juancarlos.gonzalez@fiveshareit.es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www.mvpcluster.com/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s://jcgonzalezmartin.wordpress.com/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utospinstallergui.codeplex.com/" TargetMode="External"/><Relationship Id="rId2" Type="http://schemas.openxmlformats.org/officeDocument/2006/relationships/hyperlink" Target="http://autospinstaller.codeplex.com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smtClean="0"/>
              <a:t>Como hacer de todo con</a:t>
            </a:r>
            <a:r>
              <a:rPr lang="en-GB" b="1" dirty="0" smtClean="0"/>
              <a:t> </a:t>
            </a:r>
            <a:r>
              <a:rPr lang="es-ES" b="1" dirty="0" err="1" smtClean="0"/>
              <a:t>PowerShell</a:t>
            </a:r>
            <a:r>
              <a:rPr lang="en-GB" b="1" dirty="0" smtClean="0"/>
              <a:t> </a:t>
            </a:r>
            <a:r>
              <a:rPr lang="es-ES" b="1" dirty="0" smtClean="0"/>
              <a:t>en SharePoint </a:t>
            </a:r>
            <a:r>
              <a:rPr lang="en-GB" b="1" dirty="0" smtClean="0"/>
              <a:t>(</a:t>
            </a:r>
            <a:r>
              <a:rPr lang="en-GB" b="1" dirty="0" err="1" smtClean="0"/>
              <a:t>OnPremises</a:t>
            </a:r>
            <a:r>
              <a:rPr lang="en-GB" b="1" dirty="0" smtClean="0"/>
              <a:t> y Online)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GB" b="1" dirty="0" smtClean="0"/>
              <a:t>Juan Carlos González</a:t>
            </a:r>
            <a:endParaRPr lang="en-GB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smtClean="0"/>
              <a:t>MVP CLUSTER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ES" sz="2200" b="1" dirty="0" err="1" smtClean="0"/>
              <a:t>PowerShell</a:t>
            </a:r>
            <a:r>
              <a:rPr lang="es-ES" sz="2200" b="1" dirty="0" smtClean="0"/>
              <a:t> Web Access:</a:t>
            </a:r>
          </a:p>
          <a:p>
            <a:pPr lvl="1" algn="just"/>
            <a:r>
              <a:rPr lang="es-ES" sz="1800" dirty="0"/>
              <a:t>Ejecución de comandos </a:t>
            </a:r>
            <a:r>
              <a:rPr lang="es-ES" sz="1800" dirty="0" err="1"/>
              <a:t>PowerShell</a:t>
            </a:r>
            <a:r>
              <a:rPr lang="es-ES" sz="1800" dirty="0"/>
              <a:t> desde el navegador</a:t>
            </a:r>
          </a:p>
          <a:p>
            <a:pPr lvl="1" algn="just"/>
            <a:r>
              <a:rPr lang="es-ES" sz="1800" dirty="0"/>
              <a:t>Para poder usar este entorno hay que:</a:t>
            </a:r>
          </a:p>
          <a:p>
            <a:pPr lvl="2" algn="just"/>
            <a:r>
              <a:rPr lang="es-ES" sz="1600" dirty="0"/>
              <a:t>Habilitar la característica a nivel de Windows Server</a:t>
            </a:r>
          </a:p>
          <a:p>
            <a:pPr lvl="2" algn="just"/>
            <a:r>
              <a:rPr lang="es-ES" sz="1600" dirty="0"/>
              <a:t>Instalar/habilitar el entorno con </a:t>
            </a:r>
            <a:r>
              <a:rPr lang="es-ES" sz="1600" dirty="0" err="1"/>
              <a:t>PowerShell</a:t>
            </a:r>
            <a:endParaRPr lang="es-ES" sz="1600" dirty="0"/>
          </a:p>
          <a:p>
            <a:pPr lvl="2" algn="just"/>
            <a:r>
              <a:rPr lang="es-ES" sz="1600" dirty="0"/>
              <a:t>Configurar el Default Web </a:t>
            </a:r>
            <a:r>
              <a:rPr lang="es-ES" sz="1600" dirty="0" err="1"/>
              <a:t>Site</a:t>
            </a:r>
            <a:r>
              <a:rPr lang="es-ES" sz="1600" dirty="0"/>
              <a:t> en el IIS del Frontal / Frontales de la granja de </a:t>
            </a:r>
            <a:r>
              <a:rPr lang="es-ES" sz="1600" dirty="0" smtClean="0"/>
              <a:t>SharePoint desde dónde se quiera usar </a:t>
            </a:r>
            <a:r>
              <a:rPr lang="es-ES" sz="1600" dirty="0" err="1" smtClean="0"/>
              <a:t>PowerShell</a:t>
            </a:r>
            <a:r>
              <a:rPr lang="es-ES" sz="1600" dirty="0" smtClean="0"/>
              <a:t> Web Access</a:t>
            </a:r>
            <a:endParaRPr lang="es-ES" sz="1600" dirty="0"/>
          </a:p>
          <a:p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Entornos de Trabajo – SharePoint </a:t>
            </a:r>
            <a:r>
              <a:rPr lang="es-ES" sz="3200" b="1" dirty="0" err="1"/>
              <a:t>OnPremises</a:t>
            </a:r>
            <a:endParaRPr lang="en-US" sz="3200" b="1" dirty="0"/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1126576" y="3629931"/>
          <a:ext cx="7413415" cy="701040"/>
        </p:xfrm>
        <a:graphic>
          <a:graphicData uri="http://schemas.openxmlformats.org/drawingml/2006/table">
            <a:tbl>
              <a:tblPr firstRow="1" firstCol="1" bandRow="1"/>
              <a:tblGrid>
                <a:gridCol w="7413415">
                  <a:extLst>
                    <a:ext uri="{9D8B030D-6E8A-4147-A177-3AD203B41FA5}">
                      <a16:colId xmlns:a16="http://schemas.microsoft.com/office/drawing/2014/main" val="28318630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s-ES" sz="12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Install-PswaWebApplication</a:t>
                      </a:r>
                      <a:r>
                        <a:rPr lang="es-ES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lang="es-ES" sz="12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UseTestCertificate</a:t>
                      </a:r>
                      <a:endParaRPr lang="es-ES" sz="1200" dirty="0" smtClean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s-ES" sz="12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Add-PswaAuthorizationRule</a:t>
                      </a:r>
                      <a:r>
                        <a:rPr lang="es-ES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-</a:t>
                      </a:r>
                      <a:r>
                        <a:rPr lang="es-ES" sz="12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UserName</a:t>
                      </a:r>
                      <a:r>
                        <a:rPr lang="es-ES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[Dominio]\[Usuario] -</a:t>
                      </a:r>
                      <a:r>
                        <a:rPr lang="es-ES" sz="12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ComputerName</a:t>
                      </a:r>
                      <a:r>
                        <a:rPr lang="es-ES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[</a:t>
                      </a:r>
                      <a:r>
                        <a:rPr lang="es-ES" sz="12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NombreComputador</a:t>
                      </a:r>
                      <a:r>
                        <a:rPr lang="es-ES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] -</a:t>
                      </a:r>
                      <a:r>
                        <a:rPr lang="es-ES" sz="12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ConfigurationName</a:t>
                      </a:r>
                      <a:r>
                        <a:rPr lang="es-ES" sz="12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200" dirty="0" err="1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Microsoft.Powershell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802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58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Entornos de Trabajo – SharePoint </a:t>
            </a:r>
            <a:r>
              <a:rPr lang="es-ES" sz="3200" b="1" dirty="0" smtClean="0"/>
              <a:t>Online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4177862" cy="3394472"/>
          </a:xfrm>
          <a:prstGeom prst="rect">
            <a:avLst/>
          </a:prstGeom>
        </p:spPr>
        <p:txBody>
          <a:bodyPr/>
          <a:lstStyle/>
          <a:p>
            <a:r>
              <a:rPr lang="es-ES" sz="2200" b="1" dirty="0" smtClean="0"/>
              <a:t>SPO Management </a:t>
            </a:r>
            <a:r>
              <a:rPr lang="es-ES" sz="2200" b="1" dirty="0"/>
              <a:t>Shell:</a:t>
            </a:r>
          </a:p>
          <a:p>
            <a:pPr lvl="1"/>
            <a:r>
              <a:rPr lang="es-ES" sz="1800" dirty="0" smtClean="0"/>
              <a:t>Incorpora los comandos disponibles por defecto para SPO</a:t>
            </a:r>
            <a:endParaRPr lang="es-ES" sz="1800" dirty="0"/>
          </a:p>
          <a:p>
            <a:pPr lvl="1"/>
            <a:endParaRPr lang="es-ES" sz="2200" dirty="0"/>
          </a:p>
          <a:p>
            <a:pPr algn="just"/>
            <a:r>
              <a:rPr lang="es-ES" sz="2200" b="1" dirty="0" err="1"/>
              <a:t>PowerShell</a:t>
            </a:r>
            <a:r>
              <a:rPr lang="es-ES" sz="2200" b="1" dirty="0"/>
              <a:t> ISE:</a:t>
            </a:r>
          </a:p>
          <a:p>
            <a:pPr lvl="1"/>
            <a:r>
              <a:rPr lang="es-PE" sz="1800" dirty="0" smtClean="0"/>
              <a:t>No se </a:t>
            </a:r>
            <a:r>
              <a:rPr lang="es-PE" sz="1800" dirty="0"/>
              <a:t>requiere pre-cargar inicialmente Snap-In  alguno para ejecutar los comandos </a:t>
            </a:r>
            <a:r>
              <a:rPr lang="es-PE" sz="1800" dirty="0" err="1"/>
              <a:t>PowerShell</a:t>
            </a:r>
            <a:r>
              <a:rPr lang="es-PE" sz="1800" dirty="0"/>
              <a:t> para SPO</a:t>
            </a:r>
          </a:p>
          <a:p>
            <a:endParaRPr lang="en-US" sz="18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58" y="1200151"/>
            <a:ext cx="4615342" cy="302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1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>
          <a:xfrm>
            <a:off x="364273" y="1131215"/>
            <a:ext cx="7773048" cy="1134596"/>
          </a:xfrm>
        </p:spPr>
        <p:txBody>
          <a:bodyPr>
            <a:normAutofit fontScale="62500" lnSpcReduction="20000"/>
          </a:bodyPr>
          <a:lstStyle/>
          <a:p>
            <a:r>
              <a:rPr lang="es-ES" sz="5400" dirty="0" smtClean="0">
                <a:solidFill>
                  <a:schemeClr val="tx1"/>
                </a:solidFill>
                <a:ea typeface="+mj-ea"/>
              </a:rPr>
              <a:t>Entornos </a:t>
            </a:r>
            <a:r>
              <a:rPr lang="es-ES" sz="5400" dirty="0">
                <a:solidFill>
                  <a:schemeClr val="tx1"/>
                </a:solidFill>
                <a:ea typeface="+mj-ea"/>
              </a:rPr>
              <a:t>de trabajo de </a:t>
            </a:r>
            <a:r>
              <a:rPr lang="es-ES" sz="5400" dirty="0" err="1">
                <a:solidFill>
                  <a:schemeClr val="tx1"/>
                </a:solidFill>
                <a:ea typeface="+mj-ea"/>
              </a:rPr>
              <a:t>PowerShell</a:t>
            </a:r>
            <a:r>
              <a:rPr lang="es-ES" sz="5400" dirty="0">
                <a:solidFill>
                  <a:schemeClr val="tx1"/>
                </a:solidFill>
                <a:ea typeface="+mj-ea"/>
              </a:rPr>
              <a:t> para SharePoint </a:t>
            </a:r>
            <a:r>
              <a:rPr lang="es-ES" sz="5400" dirty="0" err="1">
                <a:solidFill>
                  <a:schemeClr val="tx1"/>
                </a:solidFill>
                <a:ea typeface="+mj-ea"/>
              </a:rPr>
              <a:t>OnPremises</a:t>
            </a:r>
            <a:r>
              <a:rPr lang="es-ES" sz="5400" dirty="0">
                <a:solidFill>
                  <a:schemeClr val="tx1"/>
                </a:solidFill>
                <a:ea typeface="+mj-ea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y </a:t>
            </a:r>
            <a:r>
              <a:rPr lang="es-ES" sz="5400" dirty="0" smtClean="0">
                <a:solidFill>
                  <a:schemeClr val="tx1"/>
                </a:solidFill>
                <a:latin typeface="Calibri Light" panose="020F0302020204030204"/>
                <a:ea typeface="+mj-ea"/>
                <a:cs typeface="+mj-cs"/>
              </a:rPr>
              <a:t>Online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0" y="2031952"/>
            <a:ext cx="2171039" cy="216675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3" y="878486"/>
            <a:ext cx="1359017" cy="13265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47" y="3115330"/>
            <a:ext cx="1667753" cy="11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9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2200" dirty="0"/>
              <a:t>Se utiliza el </a:t>
            </a:r>
            <a:r>
              <a:rPr lang="es-ES" sz="2200" b="1" dirty="0"/>
              <a:t>concepto de </a:t>
            </a:r>
            <a:r>
              <a:rPr lang="es-ES" sz="2200" b="1" dirty="0" err="1"/>
              <a:t>cmdlet</a:t>
            </a:r>
            <a:r>
              <a:rPr lang="es-ES" sz="2200" b="1" dirty="0"/>
              <a:t> </a:t>
            </a:r>
            <a:r>
              <a:rPr lang="es-ES" sz="2200" dirty="0"/>
              <a:t>(</a:t>
            </a:r>
            <a:r>
              <a:rPr lang="es-ES" sz="2200" dirty="0" err="1"/>
              <a:t>command-let</a:t>
            </a:r>
            <a:r>
              <a:rPr lang="es-ES" sz="2200" dirty="0"/>
              <a:t>): </a:t>
            </a:r>
            <a:r>
              <a:rPr lang="es-ES" sz="2200" i="1" dirty="0"/>
              <a:t>Conjunción de un verbo y un nombre (un objeto). No es un ejecutable, sino la instancia de una clase .NET </a:t>
            </a:r>
            <a:r>
              <a:rPr lang="es-ES" sz="2200" i="1" dirty="0">
                <a:sym typeface="Wingdings" pitchFamily="2" charset="2"/>
              </a:rPr>
              <a:t> Devuelve objetos</a:t>
            </a:r>
            <a:endParaRPr lang="es-ES" sz="2200" i="1" dirty="0"/>
          </a:p>
        </p:txBody>
      </p:sp>
      <p:sp>
        <p:nvSpPr>
          <p:cNvPr id="8" name="Título 7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dirty="0" smtClean="0"/>
              <a:t>Comandos </a:t>
            </a:r>
            <a:r>
              <a:rPr lang="es-ES" sz="3200" b="1" dirty="0" err="1" smtClean="0"/>
              <a:t>PowerShell</a:t>
            </a:r>
            <a:r>
              <a:rPr lang="es-ES" sz="3200" dirty="0" smtClean="0"/>
              <a:t> por defecto</a:t>
            </a:r>
            <a:endParaRPr lang="en-US" sz="3200" dirty="0"/>
          </a:p>
        </p:txBody>
      </p:sp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1000" y="2077140"/>
            <a:ext cx="6417579" cy="28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xplosión 1 10"/>
          <p:cNvSpPr/>
          <p:nvPr/>
        </p:nvSpPr>
        <p:spPr>
          <a:xfrm>
            <a:off x="5584371" y="1892734"/>
            <a:ext cx="3492518" cy="1586875"/>
          </a:xfrm>
          <a:prstGeom prst="irregularSeal1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Podemos crear nuestros propios </a:t>
            </a:r>
            <a:r>
              <a:rPr lang="es-ES" sz="1600" b="1" dirty="0" err="1" smtClean="0"/>
              <a:t>cmdlets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79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Comandos </a:t>
            </a:r>
            <a:r>
              <a:rPr lang="es-ES" sz="3200" b="1" dirty="0" err="1"/>
              <a:t>PowerShell</a:t>
            </a:r>
            <a:r>
              <a:rPr lang="es-ES" sz="3200" b="1" dirty="0"/>
              <a:t> por defecto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2300" b="1" dirty="0"/>
              <a:t>SharePoint </a:t>
            </a:r>
            <a:r>
              <a:rPr lang="es-ES" sz="2300" b="1" dirty="0" err="1"/>
              <a:t>OnPremises</a:t>
            </a:r>
            <a:r>
              <a:rPr lang="es-ES" sz="2300" b="1" dirty="0"/>
              <a:t>:</a:t>
            </a:r>
          </a:p>
          <a:p>
            <a:pPr lvl="1" algn="just"/>
            <a:r>
              <a:rPr lang="es-ES" sz="1800" dirty="0"/>
              <a:t>+ de 800 comandos por defecto para </a:t>
            </a:r>
            <a:r>
              <a:rPr lang="es-ES" sz="1800" dirty="0" smtClean="0"/>
              <a:t>SP </a:t>
            </a:r>
            <a:r>
              <a:rPr lang="es-ES" sz="1800" dirty="0"/>
              <a:t>2013 </a:t>
            </a:r>
            <a:r>
              <a:rPr lang="es-ES" sz="1800" dirty="0" smtClean="0"/>
              <a:t>SP1 (861 en SP 2016 IT </a:t>
            </a:r>
            <a:r>
              <a:rPr lang="es-ES" sz="1800" dirty="0" err="1" smtClean="0"/>
              <a:t>Preview</a:t>
            </a:r>
            <a:r>
              <a:rPr lang="es-ES" sz="1800" dirty="0" smtClean="0"/>
              <a:t>)</a:t>
            </a:r>
            <a:endParaRPr lang="es-ES" sz="1800" dirty="0"/>
          </a:p>
          <a:p>
            <a:pPr lvl="1" algn="just"/>
            <a:endParaRPr lang="es-ES" sz="2300" dirty="0"/>
          </a:p>
          <a:p>
            <a:pPr lvl="1" algn="just"/>
            <a:endParaRPr lang="es-ES" sz="2300" dirty="0"/>
          </a:p>
          <a:p>
            <a:pPr lvl="1" algn="just"/>
            <a:endParaRPr lang="es-ES" sz="2300" dirty="0"/>
          </a:p>
          <a:p>
            <a:pPr lvl="1" algn="just"/>
            <a:endParaRPr lang="es-ES" sz="2300" dirty="0"/>
          </a:p>
          <a:p>
            <a:pPr lvl="1"/>
            <a:r>
              <a:rPr lang="es-ES" sz="1800" dirty="0" smtClean="0"/>
              <a:t>Algunas características:</a:t>
            </a:r>
          </a:p>
          <a:p>
            <a:pPr lvl="2"/>
            <a:r>
              <a:rPr lang="es-ES" sz="1600" dirty="0" smtClean="0"/>
              <a:t>Uso de pipelines para parar objetos entre comandos</a:t>
            </a:r>
          </a:p>
          <a:p>
            <a:pPr lvl="2"/>
            <a:r>
              <a:rPr lang="es-ES" sz="1600" dirty="0" smtClean="0"/>
              <a:t>Opciones de formato para visualizar las salidas de los comandos de forma + limpia</a:t>
            </a:r>
          </a:p>
          <a:p>
            <a:endParaRPr lang="en-U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1644"/>
          <a:stretch/>
        </p:blipFill>
        <p:spPr>
          <a:xfrm>
            <a:off x="1914359" y="2522856"/>
            <a:ext cx="6511733" cy="958418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40851" y="2047380"/>
            <a:ext cx="5573508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 err="1"/>
              <a:t>Get-Command</a:t>
            </a:r>
            <a:r>
              <a:rPr lang="es-ES" sz="1600" dirty="0"/>
              <a:t> </a:t>
            </a:r>
            <a:r>
              <a:rPr lang="es-ES" sz="1600" dirty="0" smtClean="0"/>
              <a:t>–</a:t>
            </a:r>
            <a:r>
              <a:rPr lang="es-ES" sz="1600" dirty="0" err="1" smtClean="0"/>
              <a:t>PSSnapin</a:t>
            </a:r>
            <a:r>
              <a:rPr lang="es-ES" sz="1600" dirty="0" smtClean="0"/>
              <a:t> </a:t>
            </a:r>
            <a:r>
              <a:rPr lang="es-ES" sz="1600" dirty="0"/>
              <a:t>"</a:t>
            </a:r>
            <a:r>
              <a:rPr lang="es-ES" sz="1600" dirty="0" err="1"/>
              <a:t>Microsoft.SharePoint.PowerShell</a:t>
            </a:r>
            <a:r>
              <a:rPr lang="es-ES" sz="1600" dirty="0" smtClean="0"/>
              <a:t>"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2621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Comandos </a:t>
            </a:r>
            <a:r>
              <a:rPr lang="es-ES" sz="3200" b="1" dirty="0" err="1"/>
              <a:t>PowerShell</a:t>
            </a:r>
            <a:r>
              <a:rPr lang="es-ES" sz="3200" b="1" dirty="0"/>
              <a:t> por defecto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ES" sz="2200" b="1" dirty="0" smtClean="0"/>
              <a:t>Ejemplo 1 – </a:t>
            </a:r>
            <a:r>
              <a:rPr lang="es-ES" sz="2200" b="1" dirty="0" err="1" smtClean="0"/>
              <a:t>Get-SPSite</a:t>
            </a:r>
            <a:r>
              <a:rPr lang="es-ES" sz="2200" b="1" dirty="0" smtClean="0"/>
              <a:t>:</a:t>
            </a:r>
          </a:p>
          <a:p>
            <a:pPr lvl="1"/>
            <a:r>
              <a:rPr lang="es-ES" sz="1800" dirty="0"/>
              <a:t>Permite obtener todas las Colecciones de Sitios de la Granja que coincidan con los criterios especificados</a:t>
            </a:r>
          </a:p>
          <a:p>
            <a:pPr lvl="1"/>
            <a:r>
              <a:rPr lang="es-ES" sz="1800" dirty="0">
                <a:hlinkClick r:id="rId2"/>
              </a:rPr>
              <a:t>http://technet.microsoft.com/es-es/library/ff607950(v=office.15).aspx</a:t>
            </a:r>
            <a:r>
              <a:rPr lang="es-ES" sz="1800" dirty="0"/>
              <a:t> </a:t>
            </a:r>
          </a:p>
          <a:p>
            <a:pPr lvl="1"/>
            <a:endParaRPr lang="es-ES" sz="1800" dirty="0" smtClean="0"/>
          </a:p>
          <a:p>
            <a:endParaRPr lang="en-US" sz="1800" dirty="0"/>
          </a:p>
        </p:txBody>
      </p:sp>
      <p:sp>
        <p:nvSpPr>
          <p:cNvPr id="4" name="Rectángulo 3"/>
          <p:cNvSpPr/>
          <p:nvPr/>
        </p:nvSpPr>
        <p:spPr>
          <a:xfrm>
            <a:off x="1287324" y="2634430"/>
            <a:ext cx="5603587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 err="1" smtClean="0"/>
              <a:t>Get-SPSite</a:t>
            </a:r>
            <a:r>
              <a:rPr lang="es-ES" sz="1600" dirty="0" smtClean="0"/>
              <a:t> | </a:t>
            </a:r>
            <a:r>
              <a:rPr lang="es-ES" sz="1600" dirty="0" err="1"/>
              <a:t>select</a:t>
            </a:r>
            <a:r>
              <a:rPr lang="es-ES" sz="1600" dirty="0"/>
              <a:t> </a:t>
            </a:r>
            <a:r>
              <a:rPr lang="es-ES" sz="1600" dirty="0" err="1"/>
              <a:t>url</a:t>
            </a:r>
            <a:r>
              <a:rPr lang="es-ES" sz="1600" dirty="0"/>
              <a:t>, @{</a:t>
            </a:r>
            <a:r>
              <a:rPr lang="es-ES" sz="1600" dirty="0" err="1"/>
              <a:t>Expression</a:t>
            </a:r>
            <a:r>
              <a:rPr lang="es-ES" sz="1600" dirty="0"/>
              <a:t>={$_.</a:t>
            </a:r>
            <a:r>
              <a:rPr lang="es-ES" sz="1600" dirty="0" err="1" smtClean="0"/>
              <a:t>Usage.Storage</a:t>
            </a:r>
            <a:r>
              <a:rPr lang="es-ES" sz="1600" dirty="0" smtClean="0"/>
              <a:t>/1MB}} </a:t>
            </a:r>
            <a:endParaRPr lang="es-ES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195" y="3051967"/>
            <a:ext cx="6710806" cy="1682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791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Comandos </a:t>
            </a:r>
            <a:r>
              <a:rPr lang="es-ES" sz="3200" b="1" dirty="0" err="1"/>
              <a:t>PowerShell</a:t>
            </a:r>
            <a:r>
              <a:rPr lang="es-ES" sz="3200" b="1" dirty="0"/>
              <a:t> por defecto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2200" b="1" dirty="0"/>
              <a:t>SharePoint Online:</a:t>
            </a:r>
          </a:p>
          <a:p>
            <a:pPr lvl="1" algn="just"/>
            <a:r>
              <a:rPr lang="es-ES" sz="1800" dirty="0"/>
              <a:t>+ de 40 comandos por defecto para SPO (Agosto de 2015)</a:t>
            </a:r>
          </a:p>
          <a:p>
            <a:endParaRPr lang="en-US" sz="1800" dirty="0"/>
          </a:p>
        </p:txBody>
      </p:sp>
      <p:sp>
        <p:nvSpPr>
          <p:cNvPr id="4" name="Rectángulo 3"/>
          <p:cNvSpPr/>
          <p:nvPr/>
        </p:nvSpPr>
        <p:spPr>
          <a:xfrm>
            <a:off x="295275" y="1975450"/>
            <a:ext cx="871537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/>
              <a:t>$</a:t>
            </a:r>
            <a:r>
              <a:rPr lang="es-ES" sz="1600" dirty="0" err="1"/>
              <a:t>spoCmdlets</a:t>
            </a:r>
            <a:r>
              <a:rPr lang="es-ES" sz="1600" dirty="0"/>
              <a:t>=</a:t>
            </a:r>
            <a:r>
              <a:rPr lang="es-ES" sz="1600" dirty="0" err="1"/>
              <a:t>Get-Command</a:t>
            </a:r>
            <a:r>
              <a:rPr lang="es-ES" sz="1600" dirty="0"/>
              <a:t> | </a:t>
            </a:r>
            <a:r>
              <a:rPr lang="es-ES" sz="1600" dirty="0" err="1"/>
              <a:t>where</a:t>
            </a:r>
            <a:r>
              <a:rPr lang="es-ES" sz="1600" dirty="0"/>
              <a:t> {$_.</a:t>
            </a:r>
            <a:r>
              <a:rPr lang="es-ES" sz="1600" dirty="0" err="1"/>
              <a:t>ModuleName</a:t>
            </a:r>
            <a:r>
              <a:rPr lang="es-ES" sz="1600" dirty="0"/>
              <a:t> -</a:t>
            </a:r>
            <a:r>
              <a:rPr lang="es-ES" sz="1600" dirty="0" err="1"/>
              <a:t>eq</a:t>
            </a:r>
            <a:r>
              <a:rPr lang="es-ES" sz="1600" dirty="0"/>
              <a:t> “</a:t>
            </a:r>
            <a:r>
              <a:rPr lang="es-ES" sz="1600" dirty="0" err="1"/>
              <a:t>Microsoft.Online.SharePoint.PowerShell</a:t>
            </a:r>
            <a:r>
              <a:rPr lang="es-ES" sz="1600" dirty="0"/>
              <a:t>"}</a:t>
            </a:r>
          </a:p>
          <a:p>
            <a:r>
              <a:rPr lang="es-ES" sz="1600" dirty="0"/>
              <a:t>$</a:t>
            </a:r>
            <a:r>
              <a:rPr lang="es-ES" sz="1600" dirty="0" err="1"/>
              <a:t>spoCmdlets.Count</a:t>
            </a:r>
            <a:endParaRPr lang="es-ES" sz="1600" dirty="0"/>
          </a:p>
          <a:p>
            <a:r>
              <a:rPr lang="es-ES" sz="1600" dirty="0"/>
              <a:t>$</a:t>
            </a:r>
            <a:r>
              <a:rPr lang="es-ES" sz="1600" dirty="0" err="1" smtClean="0"/>
              <a:t>spoCmdlets.Name</a:t>
            </a:r>
            <a:endParaRPr lang="es-ES" sz="1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14469"/>
          <a:stretch/>
        </p:blipFill>
        <p:spPr>
          <a:xfrm>
            <a:off x="2813771" y="2390947"/>
            <a:ext cx="6301654" cy="234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6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3200" b="1" dirty="0"/>
              <a:t>Comandos </a:t>
            </a:r>
            <a:r>
              <a:rPr lang="es-ES" sz="3200" b="1" dirty="0" err="1"/>
              <a:t>PowerShell</a:t>
            </a:r>
            <a:r>
              <a:rPr lang="es-ES" sz="3200" b="1" dirty="0"/>
              <a:t> por defecto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2200" b="1" dirty="0"/>
              <a:t>Ejemplo 1 – Comando </a:t>
            </a:r>
            <a:r>
              <a:rPr lang="es-ES" sz="2200" b="1" dirty="0" err="1"/>
              <a:t>Get-SPOSite</a:t>
            </a:r>
            <a:r>
              <a:rPr lang="es-ES" sz="2200" b="1" dirty="0"/>
              <a:t>:</a:t>
            </a:r>
          </a:p>
          <a:p>
            <a:pPr lvl="1" algn="just"/>
            <a:r>
              <a:rPr lang="es-ES" sz="1800" dirty="0"/>
              <a:t>Permite obtener todas las Colecciones de Sitios del </a:t>
            </a:r>
            <a:r>
              <a:rPr lang="es-ES" sz="1800" dirty="0" err="1"/>
              <a:t>tenant</a:t>
            </a:r>
            <a:r>
              <a:rPr lang="es-ES" sz="1800" dirty="0"/>
              <a:t> que coincidan con los criterios especificados</a:t>
            </a:r>
          </a:p>
          <a:p>
            <a:pPr lvl="2" algn="just"/>
            <a:r>
              <a:rPr lang="en-US" sz="1600" dirty="0">
                <a:hlinkClick r:id="rId2"/>
              </a:rPr>
              <a:t>https://technet.microsoft.com/es-es/library/FP161380.aspx</a:t>
            </a:r>
            <a:r>
              <a:rPr lang="en-US" sz="1600" dirty="0"/>
              <a:t> </a:t>
            </a:r>
            <a:endParaRPr lang="es-ES" sz="1600" dirty="0"/>
          </a:p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984124" y="2581115"/>
            <a:ext cx="7702676" cy="18158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/>
              <a:t>#Ejecución en la Consola de Administración de SharePoint Online</a:t>
            </a:r>
          </a:p>
          <a:p>
            <a:r>
              <a:rPr lang="es-ES" sz="1600" dirty="0"/>
              <a:t>$</a:t>
            </a:r>
            <a:r>
              <a:rPr lang="es-ES" sz="1600" dirty="0" err="1"/>
              <a:t>sUserName</a:t>
            </a:r>
            <a:r>
              <a:rPr lang="es-ES" sz="1600" dirty="0"/>
              <a:t>="jcgonzalez@nuberosnet.onmicrosoft.com"</a:t>
            </a:r>
          </a:p>
          <a:p>
            <a:r>
              <a:rPr lang="es-ES" sz="1600" dirty="0"/>
              <a:t>$</a:t>
            </a:r>
            <a:r>
              <a:rPr lang="es-ES" sz="1600" dirty="0" err="1"/>
              <a:t>sMessage</a:t>
            </a:r>
            <a:r>
              <a:rPr lang="es-ES" sz="1600" dirty="0"/>
              <a:t>="Introduce </a:t>
            </a:r>
            <a:r>
              <a:rPr lang="es-ES" sz="1600" dirty="0" err="1"/>
              <a:t>your</a:t>
            </a:r>
            <a:r>
              <a:rPr lang="es-ES" sz="1600" dirty="0"/>
              <a:t> SPO </a:t>
            </a:r>
            <a:r>
              <a:rPr lang="es-ES" sz="1600" dirty="0" err="1"/>
              <a:t>Credentials</a:t>
            </a:r>
            <a:r>
              <a:rPr lang="es-ES" sz="1600" dirty="0"/>
              <a:t>"</a:t>
            </a:r>
          </a:p>
          <a:p>
            <a:r>
              <a:rPr lang="es-ES" sz="1600" dirty="0"/>
              <a:t>$</a:t>
            </a:r>
            <a:r>
              <a:rPr lang="es-ES" sz="1600" dirty="0" err="1"/>
              <a:t>sSPOAdminCenterUrl</a:t>
            </a:r>
            <a:r>
              <a:rPr lang="es-ES" sz="1600" dirty="0"/>
              <a:t>="https://nuberosnet-admin.sharepoint.com/" </a:t>
            </a:r>
          </a:p>
          <a:p>
            <a:r>
              <a:rPr lang="es-ES" sz="1600" dirty="0"/>
              <a:t>$</a:t>
            </a:r>
            <a:r>
              <a:rPr lang="es-ES" sz="1600" dirty="0" err="1"/>
              <a:t>msolcred</a:t>
            </a:r>
            <a:r>
              <a:rPr lang="es-ES" sz="1600" dirty="0"/>
              <a:t> = </a:t>
            </a:r>
            <a:r>
              <a:rPr lang="es-ES" sz="1600" dirty="0" err="1"/>
              <a:t>Get-Credential</a:t>
            </a:r>
            <a:r>
              <a:rPr lang="es-ES" sz="1600" dirty="0"/>
              <a:t> -</a:t>
            </a:r>
            <a:r>
              <a:rPr lang="es-ES" sz="1600" dirty="0" err="1"/>
              <a:t>UserName</a:t>
            </a:r>
            <a:r>
              <a:rPr lang="es-ES" sz="1600" dirty="0"/>
              <a:t> $</a:t>
            </a:r>
            <a:r>
              <a:rPr lang="es-ES" sz="1600" dirty="0" err="1"/>
              <a:t>sUserName</a:t>
            </a:r>
            <a:r>
              <a:rPr lang="es-ES" sz="1600" dirty="0"/>
              <a:t> -</a:t>
            </a:r>
            <a:r>
              <a:rPr lang="es-ES" sz="1600" dirty="0" err="1"/>
              <a:t>Message</a:t>
            </a:r>
            <a:r>
              <a:rPr lang="es-ES" sz="1600" dirty="0"/>
              <a:t> $</a:t>
            </a:r>
            <a:r>
              <a:rPr lang="es-ES" sz="1600" dirty="0" err="1"/>
              <a:t>sMessage</a:t>
            </a:r>
            <a:endParaRPr lang="es-ES" sz="1600" dirty="0"/>
          </a:p>
          <a:p>
            <a:r>
              <a:rPr lang="es-ES" sz="1600" dirty="0"/>
              <a:t>Connect-</a:t>
            </a:r>
            <a:r>
              <a:rPr lang="es-ES" sz="1600" dirty="0" err="1"/>
              <a:t>SPOService</a:t>
            </a:r>
            <a:r>
              <a:rPr lang="es-ES" sz="1600" dirty="0"/>
              <a:t> -</a:t>
            </a:r>
            <a:r>
              <a:rPr lang="es-ES" sz="1600" dirty="0" err="1"/>
              <a:t>Url</a:t>
            </a:r>
            <a:r>
              <a:rPr lang="es-ES" sz="1600" dirty="0"/>
              <a:t> $</a:t>
            </a:r>
            <a:r>
              <a:rPr lang="es-ES" sz="1600" dirty="0" err="1"/>
              <a:t>sSPOAdminCenterUrl</a:t>
            </a:r>
            <a:r>
              <a:rPr lang="es-ES" sz="1600" dirty="0"/>
              <a:t> -</a:t>
            </a:r>
            <a:r>
              <a:rPr lang="es-ES" sz="1600" dirty="0" err="1"/>
              <a:t>Credential</a:t>
            </a:r>
            <a:r>
              <a:rPr lang="es-ES" sz="1600" dirty="0"/>
              <a:t> $</a:t>
            </a:r>
            <a:r>
              <a:rPr lang="es-ES" sz="1600" dirty="0" err="1"/>
              <a:t>msolcred</a:t>
            </a:r>
            <a:r>
              <a:rPr lang="es-ES" sz="1600" dirty="0"/>
              <a:t> </a:t>
            </a:r>
          </a:p>
          <a:p>
            <a:r>
              <a:rPr lang="es-ES" sz="1600" dirty="0"/>
              <a:t>$</a:t>
            </a:r>
            <a:r>
              <a:rPr lang="es-ES" sz="1600" dirty="0" err="1"/>
              <a:t>spoSiteCollections</a:t>
            </a:r>
            <a:r>
              <a:rPr lang="es-ES" sz="1600" dirty="0"/>
              <a:t>=</a:t>
            </a:r>
            <a:r>
              <a:rPr lang="es-ES" sz="1600" dirty="0" err="1"/>
              <a:t>Get-SPOSite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06429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3200" b="1" dirty="0" smtClean="0"/>
              <a:t>Comandos </a:t>
            </a:r>
            <a:r>
              <a:rPr lang="es-ES" sz="3200" b="1" dirty="0" err="1" smtClean="0"/>
              <a:t>PowerShell</a:t>
            </a:r>
            <a:r>
              <a:rPr lang="es-ES" sz="3200" b="1" dirty="0" smtClean="0"/>
              <a:t> por defecto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ES" sz="2200" b="1" dirty="0"/>
              <a:t>Windows </a:t>
            </a:r>
            <a:r>
              <a:rPr lang="es-ES" sz="2200" b="1" dirty="0" err="1"/>
              <a:t>PowerShell</a:t>
            </a:r>
            <a:r>
              <a:rPr lang="es-ES" sz="2200" b="1" dirty="0"/>
              <a:t> </a:t>
            </a:r>
            <a:r>
              <a:rPr lang="es-ES" sz="2200" b="1" dirty="0" err="1"/>
              <a:t>Command</a:t>
            </a:r>
            <a:r>
              <a:rPr lang="es-ES" sz="2200" b="1" dirty="0"/>
              <a:t> </a:t>
            </a:r>
            <a:r>
              <a:rPr lang="es-ES" sz="2200" b="1" dirty="0" err="1"/>
              <a:t>Builder</a:t>
            </a:r>
            <a:r>
              <a:rPr lang="es-ES" sz="2200" b="1" dirty="0"/>
              <a:t>:</a:t>
            </a:r>
          </a:p>
          <a:p>
            <a:endParaRPr lang="en-U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33" y="1635543"/>
            <a:ext cx="5885674" cy="3159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3787793" y="3032959"/>
            <a:ext cx="528000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/>
              <a:t>http://www.microsoft.com/resources/TechNet/en-us/Office/media/WindowsPowerShell/WindowsPowerShellCommandBuilder.html</a:t>
            </a:r>
          </a:p>
        </p:txBody>
      </p:sp>
    </p:spTree>
    <p:extLst>
      <p:ext uri="{BB962C8B-B14F-4D97-AF65-F5344CB8AC3E}">
        <p14:creationId xmlns:p14="http://schemas.microsoft.com/office/powerpoint/2010/main" val="153078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>
          <a:xfrm>
            <a:off x="364273" y="1131215"/>
            <a:ext cx="7773048" cy="1134596"/>
          </a:xfrm>
        </p:spPr>
        <p:txBody>
          <a:bodyPr>
            <a:normAutofit fontScale="62500" lnSpcReduction="20000"/>
          </a:bodyPr>
          <a:lstStyle/>
          <a:p>
            <a:r>
              <a:rPr lang="es-ES" sz="5400" dirty="0" smtClean="0">
                <a:solidFill>
                  <a:schemeClr val="tx1"/>
                </a:solidFill>
                <a:ea typeface="+mj-ea"/>
              </a:rPr>
              <a:t>Comandos </a:t>
            </a:r>
            <a:r>
              <a:rPr lang="es-ES" sz="5400" dirty="0" err="1" smtClean="0">
                <a:solidFill>
                  <a:schemeClr val="tx1"/>
                </a:solidFill>
                <a:ea typeface="+mj-ea"/>
              </a:rPr>
              <a:t>PowerShell</a:t>
            </a:r>
            <a:r>
              <a:rPr lang="es-ES" sz="5400" dirty="0" smtClean="0">
                <a:solidFill>
                  <a:schemeClr val="tx1"/>
                </a:solidFill>
                <a:ea typeface="+mj-ea"/>
              </a:rPr>
              <a:t> por defecto para </a:t>
            </a:r>
            <a:r>
              <a:rPr lang="es-ES" sz="5400" dirty="0">
                <a:solidFill>
                  <a:schemeClr val="tx1"/>
                </a:solidFill>
                <a:ea typeface="+mj-ea"/>
              </a:rPr>
              <a:t>SharePoint </a:t>
            </a:r>
            <a:r>
              <a:rPr lang="es-ES" sz="5400" dirty="0" err="1">
                <a:solidFill>
                  <a:schemeClr val="tx1"/>
                </a:solidFill>
                <a:ea typeface="+mj-ea"/>
              </a:rPr>
              <a:t>OnPremises</a:t>
            </a:r>
            <a:r>
              <a:rPr lang="es-ES" sz="5400" dirty="0">
                <a:solidFill>
                  <a:schemeClr val="tx1"/>
                </a:solidFill>
                <a:ea typeface="+mj-ea"/>
              </a:rPr>
              <a:t> </a:t>
            </a:r>
            <a:r>
              <a:rPr lang="es-ES" sz="5400" dirty="0" smtClean="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y </a:t>
            </a:r>
            <a:r>
              <a:rPr lang="es-ES" sz="5400" dirty="0" smtClean="0">
                <a:solidFill>
                  <a:schemeClr val="tx1"/>
                </a:solidFill>
                <a:latin typeface="Calibri Light" panose="020F0302020204030204"/>
                <a:ea typeface="+mj-ea"/>
                <a:cs typeface="+mj-cs"/>
              </a:rPr>
              <a:t>Online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0" y="2031952"/>
            <a:ext cx="2171039" cy="216675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3" y="878486"/>
            <a:ext cx="1359017" cy="13265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47" y="3115330"/>
            <a:ext cx="1667753" cy="11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 smtClean="0"/>
              <a:t>Juan Carlos González</a:t>
            </a:r>
            <a:endParaRPr lang="en-GB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MVP CLUSTER</a:t>
            </a:r>
            <a:endParaRPr lang="en-GB" dirty="0"/>
          </a:p>
        </p:txBody>
      </p:sp>
      <p:pic>
        <p:nvPicPr>
          <p:cNvPr id="8" name="Marcador de posición de imagen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8" b="13768"/>
          <a:stretch>
            <a:fillRect/>
          </a:stretch>
        </p:blipFill>
        <p:spPr/>
      </p:pic>
      <p:sp>
        <p:nvSpPr>
          <p:cNvPr id="5" name="Content Placeholder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sz="900" dirty="0" smtClean="0"/>
              <a:t>Email : jcgonzalezmartin1978@hotmail.com</a:t>
            </a:r>
          </a:p>
          <a:p>
            <a:r>
              <a:rPr lang="en-GB" sz="900" dirty="0" smtClean="0"/>
              <a:t>Twitter : jcgm1978</a:t>
            </a:r>
          </a:p>
          <a:p>
            <a:r>
              <a:rPr lang="en-GB" sz="900" dirty="0" smtClean="0"/>
              <a:t>Facebook : </a:t>
            </a:r>
          </a:p>
          <a:p>
            <a:r>
              <a:rPr lang="en-GB" sz="900" dirty="0" smtClean="0"/>
              <a:t>LinkedIn :</a:t>
            </a:r>
            <a:r>
              <a:rPr lang="en-US" sz="900" dirty="0"/>
              <a:t>https://nl.linkedin.com/in/juagon </a:t>
            </a:r>
            <a:endParaRPr lang="en-GB" sz="900" dirty="0"/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MVP de Office 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Cloud &amp; </a:t>
            </a:r>
            <a:r>
              <a:rPr lang="es-ES" sz="1400" b="1" dirty="0" err="1"/>
              <a:t>Productivity</a:t>
            </a:r>
            <a:r>
              <a:rPr lang="es-ES" sz="1400" b="1" dirty="0"/>
              <a:t> </a:t>
            </a:r>
            <a:r>
              <a:rPr lang="es-ES" sz="1400" b="1" dirty="0" err="1"/>
              <a:t>Advisor</a:t>
            </a:r>
            <a:r>
              <a:rPr lang="es-ES" sz="1400" b="1" dirty="0"/>
              <a:t> </a:t>
            </a:r>
            <a:r>
              <a:rPr lang="es-ES" sz="1400" dirty="0"/>
              <a:t>en </a:t>
            </a:r>
            <a:r>
              <a:rPr lang="es-ES" sz="1400" b="1" dirty="0"/>
              <a:t>MVP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Coordinador de SUGES, Comunidad de O365 y Nuberos.NET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Co-Director de CompartiMOSS (</a:t>
            </a:r>
            <a:r>
              <a:rPr lang="es-ES" sz="1400" dirty="0">
                <a:hlinkClick r:id="rId3"/>
              </a:rPr>
              <a:t>www.compartimoss.com</a:t>
            </a:r>
            <a:r>
              <a:rPr lang="es-ES" sz="14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/>
              <a:t>Dónde encontrarme:</a:t>
            </a:r>
          </a:p>
          <a:p>
            <a:pPr lvl="1"/>
            <a:r>
              <a:rPr lang="es-ES" sz="1400" dirty="0"/>
              <a:t>Twitter: @jcgm1978</a:t>
            </a:r>
          </a:p>
          <a:p>
            <a:pPr lvl="1"/>
            <a:r>
              <a:rPr lang="es-ES" sz="1400" dirty="0"/>
              <a:t>Blog: </a:t>
            </a:r>
            <a:r>
              <a:rPr lang="es-ES" sz="1400" dirty="0">
                <a:hlinkClick r:id="rId4"/>
              </a:rPr>
              <a:t>https://jcgonzalezmartin.wordpress.com/</a:t>
            </a:r>
            <a:endParaRPr lang="es-ES" sz="1400" dirty="0"/>
          </a:p>
          <a:p>
            <a:pPr lvl="1"/>
            <a:r>
              <a:rPr lang="es-ES" sz="1400" dirty="0"/>
              <a:t>Web de MVP CLUSTER: </a:t>
            </a:r>
            <a:r>
              <a:rPr lang="es-ES" sz="1400" dirty="0">
                <a:hlinkClick r:id="rId5"/>
              </a:rPr>
              <a:t>www.mvpcluster.com</a:t>
            </a:r>
            <a:r>
              <a:rPr lang="es-ES" sz="1400" dirty="0"/>
              <a:t> </a:t>
            </a:r>
          </a:p>
          <a:p>
            <a:pPr lvl="1"/>
            <a:r>
              <a:rPr lang="es-ES" sz="1400" dirty="0"/>
              <a:t>E-Mails de contacto: </a:t>
            </a:r>
          </a:p>
          <a:p>
            <a:pPr lvl="2"/>
            <a:r>
              <a:rPr lang="es-ES" sz="1400" dirty="0">
                <a:hlinkClick r:id="rId6"/>
              </a:rPr>
              <a:t>juancarlos.gonzalez@fiveshareit.es</a:t>
            </a:r>
            <a:r>
              <a:rPr lang="es-ES" sz="1400" dirty="0"/>
              <a:t> </a:t>
            </a:r>
          </a:p>
          <a:p>
            <a:pPr lvl="2"/>
            <a:r>
              <a:rPr lang="es-ES" sz="1400" dirty="0">
                <a:hlinkClick r:id="rId7"/>
              </a:rPr>
              <a:t>jcgonzalezmartin1978@hotmail.com</a:t>
            </a:r>
            <a:r>
              <a:rPr lang="es-ES" sz="1400" dirty="0"/>
              <a:t> </a:t>
            </a:r>
          </a:p>
          <a:p>
            <a:endParaRPr lang="en-GB" sz="1400" dirty="0"/>
          </a:p>
        </p:txBody>
      </p:sp>
      <p:sp>
        <p:nvSpPr>
          <p:cNvPr id="4" name="Marcador de contenido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17" y="3997242"/>
            <a:ext cx="1632238" cy="624283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7"/>
          <a:stretch/>
        </p:blipFill>
        <p:spPr>
          <a:xfrm>
            <a:off x="5524897" y="2256566"/>
            <a:ext cx="982829" cy="78157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985" y="3142504"/>
            <a:ext cx="750370" cy="75037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547" y="1148682"/>
            <a:ext cx="658255" cy="104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8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PE" sz="2200" b="1" dirty="0"/>
              <a:t>API de Servidor:</a:t>
            </a:r>
          </a:p>
          <a:p>
            <a:pPr lvl="1" algn="just"/>
            <a:r>
              <a:rPr lang="es-ES" sz="1800" dirty="0"/>
              <a:t>El Snap-In de </a:t>
            </a:r>
            <a:r>
              <a:rPr lang="es-ES" sz="1800" dirty="0" err="1"/>
              <a:t>PowerShell</a:t>
            </a:r>
            <a:r>
              <a:rPr lang="es-ES" sz="1800" dirty="0"/>
              <a:t> para SharePoint también acceso a todo el Modelo de Objetos del Servidor: El uso de los objetos es idéntico al que se realiza desde el IDE</a:t>
            </a:r>
          </a:p>
          <a:p>
            <a:pPr lvl="1" algn="just"/>
            <a:r>
              <a:rPr lang="es-ES" sz="1800" dirty="0"/>
              <a:t>Ejemplo 1 – Crear una lista y añadir una columna a la lista:</a:t>
            </a:r>
          </a:p>
          <a:p>
            <a:endParaRPr lang="en-US" sz="2200" dirty="0"/>
          </a:p>
        </p:txBody>
      </p:sp>
      <p:sp>
        <p:nvSpPr>
          <p:cNvPr id="8" name="Título 7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PE" sz="3200" b="1" dirty="0"/>
              <a:t>Uso de las </a:t>
            </a:r>
            <a:r>
              <a:rPr lang="es-PE" sz="3200" b="1" dirty="0" err="1"/>
              <a:t>APIs</a:t>
            </a:r>
            <a:r>
              <a:rPr lang="es-PE" sz="3200" b="1" dirty="0"/>
              <a:t> de SharePoint en </a:t>
            </a:r>
            <a:r>
              <a:rPr lang="es-PE" sz="3200" b="1" dirty="0" err="1"/>
              <a:t>PowerShell</a:t>
            </a:r>
            <a:endParaRPr lang="en-US" sz="3200" b="1" dirty="0"/>
          </a:p>
        </p:txBody>
      </p:sp>
      <p:sp>
        <p:nvSpPr>
          <p:cNvPr id="10" name="Rectángulo 9"/>
          <p:cNvSpPr/>
          <p:nvPr/>
        </p:nvSpPr>
        <p:spPr>
          <a:xfrm>
            <a:off x="1542756" y="2915663"/>
            <a:ext cx="6058487" cy="1569660"/>
          </a:xfrm>
          <a:prstGeom prst="rect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spSite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Get-SPSite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0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</a:t>
            </a:r>
            <a:r>
              <a:rPr lang="es-ES" sz="1200" dirty="0" err="1">
                <a:solidFill>
                  <a:srgbClr val="0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Identity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sSiteUrl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spSite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OpenWeb</a:t>
            </a:r>
            <a:r>
              <a:rPr lang="es-ES" sz="12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()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 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Lists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Add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"Lista 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Grande"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,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"Lista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Grande"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,</a:t>
            </a:r>
            <a:r>
              <a:rPr lang="es-ES" sz="1200" dirty="0">
                <a:solidFill>
                  <a:srgbClr val="8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100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spFieldType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[</a:t>
            </a:r>
            <a:r>
              <a:rPr lang="es-ES" sz="1200" dirty="0" err="1">
                <a:solidFill>
                  <a:srgbClr val="0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Microsoft.SharePoint.SPFieldType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]::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Text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spList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Lists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[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"Lista Grande"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]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spList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Fields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Add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“Datos”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,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spFieldType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,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$false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 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spList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Fields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[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"Datos"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].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Update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()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spList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Update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()</a:t>
            </a:r>
            <a:endParaRPr lang="es-E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PE" sz="3200" b="1" dirty="0"/>
              <a:t>Uso de las </a:t>
            </a:r>
            <a:r>
              <a:rPr lang="es-PE" sz="3200" b="1" dirty="0" err="1"/>
              <a:t>APIs</a:t>
            </a:r>
            <a:r>
              <a:rPr lang="es-PE" sz="3200" b="1" dirty="0"/>
              <a:t> de SharePoint en </a:t>
            </a:r>
            <a:r>
              <a:rPr lang="es-PE" sz="3200" b="1" dirty="0" err="1"/>
              <a:t>PowerShell</a:t>
            </a:r>
            <a:endParaRPr lang="en-US" sz="3200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PE" sz="2200" b="1" dirty="0"/>
              <a:t>API de Servidor – Ejemplo 2: Realizar una consulta CAML</a:t>
            </a:r>
          </a:p>
          <a:p>
            <a:endParaRPr lang="en-US" sz="2200" dirty="0"/>
          </a:p>
        </p:txBody>
      </p:sp>
      <p:sp>
        <p:nvSpPr>
          <p:cNvPr id="5" name="Rectángulo 4"/>
          <p:cNvSpPr/>
          <p:nvPr/>
        </p:nvSpPr>
        <p:spPr>
          <a:xfrm>
            <a:off x="629337" y="1642951"/>
            <a:ext cx="7885325" cy="2677656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spSite</a:t>
            </a:r>
            <a:r>
              <a:rPr lang="es-ES" sz="1200" dirty="0" smtClean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Get-SPSite</a:t>
            </a:r>
            <a:r>
              <a:rPr lang="es-ES" sz="12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0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</a:t>
            </a:r>
            <a:r>
              <a:rPr lang="es-ES" sz="1200" dirty="0" err="1">
                <a:solidFill>
                  <a:srgbClr val="0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Identity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sSiteCollection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spwWeb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spSite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OpenWeb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()        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splList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spwWeb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Lists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TryGetList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sListName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 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spqQuery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New-</a:t>
            </a:r>
            <a:r>
              <a:rPr lang="es-ES" sz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Object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 err="1">
                <a:solidFill>
                  <a:srgbClr val="8A2BE2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Microsoft.SharePoint.SPQuery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spqQuery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Query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 smtClean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   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Where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&gt;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s-ES" sz="1200" dirty="0" smtClean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Contains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&gt;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s-ES" sz="1200" dirty="0" smtClean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FieldRef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Name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='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FileLeafRef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' /&gt;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s-ES" sz="1200" dirty="0" smtClean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Value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Type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='File'&gt;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Farm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&lt;/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Value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&gt;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s-ES" sz="1200" dirty="0" smtClean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&lt;/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Contains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&gt;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1200" dirty="0" smtClean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&lt;/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Where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&gt;"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spqQuery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ViewFields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"&lt;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FieldRef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Name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='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FileLeafRef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' /&gt;&lt;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FieldRef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Name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='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Title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' /&gt;"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spqQuery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ViewFieldsOnly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$true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splListItems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splList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GetItems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spqQuery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6389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PE" sz="2200" b="1" dirty="0"/>
              <a:t>API de Cliente:</a:t>
            </a:r>
          </a:p>
          <a:p>
            <a:pPr lvl="1" algn="just"/>
            <a:r>
              <a:rPr lang="es-ES" sz="1800" dirty="0"/>
              <a:t>Uso tanto </a:t>
            </a:r>
            <a:r>
              <a:rPr lang="es-ES" sz="1800" dirty="0" err="1"/>
              <a:t>OnPremises</a:t>
            </a:r>
            <a:r>
              <a:rPr lang="es-ES" sz="1800" dirty="0"/>
              <a:t> como Online</a:t>
            </a:r>
          </a:p>
          <a:p>
            <a:pPr lvl="1" algn="just"/>
            <a:r>
              <a:rPr lang="es-ES" sz="1800" dirty="0"/>
              <a:t>En primer lugar hay que cargar los ensamblados del CSOM en el entorno de trabajo de </a:t>
            </a:r>
            <a:r>
              <a:rPr lang="es-ES" sz="1800" dirty="0" err="1"/>
              <a:t>PowerShell</a:t>
            </a:r>
            <a:r>
              <a:rPr lang="es-ES" sz="1800" dirty="0" smtClean="0"/>
              <a:t>:</a:t>
            </a:r>
            <a:endParaRPr lang="es-ES" sz="2200" dirty="0"/>
          </a:p>
          <a:p>
            <a:pPr lvl="1" algn="just"/>
            <a:endParaRPr lang="es-ES" sz="2200" dirty="0" smtClean="0"/>
          </a:p>
          <a:p>
            <a:pPr lvl="1" algn="just"/>
            <a:endParaRPr lang="es-ES" sz="2200" dirty="0"/>
          </a:p>
          <a:p>
            <a:pPr lvl="1" algn="just"/>
            <a:r>
              <a:rPr lang="es-ES" sz="1800" dirty="0"/>
              <a:t>A continuación, tenemos que seguir las reglas de uso del CSOM</a:t>
            </a:r>
          </a:p>
          <a:p>
            <a:endParaRPr lang="en-US" dirty="0"/>
          </a:p>
        </p:txBody>
      </p:sp>
      <p:sp>
        <p:nvSpPr>
          <p:cNvPr id="8" name="Título 7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PE" sz="3200" b="1" dirty="0"/>
              <a:t>Uso de las </a:t>
            </a:r>
            <a:r>
              <a:rPr lang="es-PE" sz="3200" b="1" dirty="0" err="1"/>
              <a:t>APIs</a:t>
            </a:r>
            <a:r>
              <a:rPr lang="es-PE" sz="3200" b="1" dirty="0"/>
              <a:t> de SharePoint en </a:t>
            </a:r>
            <a:r>
              <a:rPr lang="es-PE" sz="3200" b="1" dirty="0" err="1"/>
              <a:t>PowerShell</a:t>
            </a:r>
            <a:endParaRPr lang="en-US" sz="3200" b="1" dirty="0"/>
          </a:p>
        </p:txBody>
      </p:sp>
      <p:sp>
        <p:nvSpPr>
          <p:cNvPr id="6" name="Rectángulo 5"/>
          <p:cNvSpPr/>
          <p:nvPr/>
        </p:nvSpPr>
        <p:spPr>
          <a:xfrm>
            <a:off x="1093254" y="2666554"/>
            <a:ext cx="6957491" cy="461665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>
                <a:latin typeface="Lucida Console" panose="020B060904050402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Add-Type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s-E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Path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"&lt;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CSOM_Path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&gt;\Microsoft.SharePoint.Client.dll"</a:t>
            </a:r>
            <a:endParaRPr lang="es-E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Add-Type</a:t>
            </a:r>
            <a:r>
              <a:rPr lang="es-E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s-E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Path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"&lt;</a:t>
            </a:r>
            <a:r>
              <a:rPr lang="es-ES" sz="12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CSOM_Path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&gt;\Microsoft.SharePoint.Client.Runtime.dll" 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2425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PE" sz="3200" b="1" dirty="0"/>
              <a:t>Uso de las </a:t>
            </a:r>
            <a:r>
              <a:rPr lang="es-PE" sz="3200" b="1" dirty="0" err="1"/>
              <a:t>APIs</a:t>
            </a:r>
            <a:r>
              <a:rPr lang="es-PE" sz="3200" b="1" dirty="0"/>
              <a:t> de SharePoint en </a:t>
            </a:r>
            <a:r>
              <a:rPr lang="es-PE" sz="3200" b="1" dirty="0" err="1"/>
              <a:t>PowerShell</a:t>
            </a:r>
            <a:endParaRPr lang="en-US" sz="3200" b="1" dirty="0"/>
          </a:p>
        </p:txBody>
      </p:sp>
      <p:sp>
        <p:nvSpPr>
          <p:cNvPr id="9" name="Marcador de contenido 8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PE" sz="2200" b="1" dirty="0"/>
              <a:t>API de </a:t>
            </a:r>
            <a:r>
              <a:rPr lang="es-PE" sz="2200" b="1" dirty="0" smtClean="0"/>
              <a:t>Cliente – Uso en SharePoint </a:t>
            </a:r>
            <a:r>
              <a:rPr lang="es-PE" sz="2200" b="1" dirty="0" err="1" smtClean="0"/>
              <a:t>OnPremises</a:t>
            </a:r>
            <a:r>
              <a:rPr lang="es-PE" sz="2200" b="1" dirty="0" smtClean="0"/>
              <a:t>:</a:t>
            </a:r>
            <a:endParaRPr lang="es-PE" sz="2200" b="1" dirty="0"/>
          </a:p>
          <a:p>
            <a:endParaRPr lang="en-US" sz="2200" dirty="0"/>
          </a:p>
        </p:txBody>
      </p:sp>
      <p:sp>
        <p:nvSpPr>
          <p:cNvPr id="5" name="Rectángulo 4"/>
          <p:cNvSpPr/>
          <p:nvPr/>
        </p:nvSpPr>
        <p:spPr>
          <a:xfrm>
            <a:off x="367675" y="1743225"/>
            <a:ext cx="8449154" cy="2308324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s-E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SharePoint </a:t>
            </a:r>
            <a:r>
              <a:rPr lang="es-ES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Client</a:t>
            </a:r>
            <a:r>
              <a:rPr lang="es-E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Object</a:t>
            </a:r>
            <a:r>
              <a:rPr lang="es-E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Model</a:t>
            </a:r>
            <a:r>
              <a:rPr lang="es-E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Context</a:t>
            </a:r>
            <a:endParaRPr lang="es-E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spCtx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s-E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Microsoft.SharePoint.Client.ClientContext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sSiteColUrl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spCredentials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s-E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System.Net.NetworkCredential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sUserName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sPassword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sDomain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spCtx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Credentials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spCredentials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s-E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s-ES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Root</a:t>
            </a:r>
            <a:r>
              <a:rPr lang="es-E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Web </a:t>
            </a:r>
            <a:r>
              <a:rPr lang="es-ES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Site</a:t>
            </a:r>
            <a:endParaRPr lang="es-E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spRootWebSite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spCtx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Web</a:t>
            </a:r>
            <a:endParaRPr lang="es-E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US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Collecction</a:t>
            </a:r>
            <a:r>
              <a:rPr lang="en-U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of Sites under the Root Web Site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spSites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spRootWebSite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Webs</a:t>
            </a:r>
            <a:endParaRPr lang="es-E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2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s-ES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Loading</a:t>
            </a:r>
            <a:r>
              <a:rPr lang="es-E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operations</a:t>
            </a:r>
            <a:r>
              <a:rPr lang="es-ES" sz="12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</a:t>
            </a:r>
            <a:endParaRPr lang="es-E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spCtx</a:t>
            </a:r>
            <a:r>
              <a:rPr lang="es-E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2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spRootWebSite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spCtx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spSites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spCtx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s-E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3128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contenido 8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PE" sz="2200" b="1" dirty="0"/>
              <a:t>API de </a:t>
            </a:r>
            <a:r>
              <a:rPr lang="es-PE" sz="2200" b="1" dirty="0" smtClean="0"/>
              <a:t>Cliente – Uso en SharePoint Online:</a:t>
            </a:r>
            <a:endParaRPr lang="es-PE" sz="2200" b="1" dirty="0"/>
          </a:p>
          <a:p>
            <a:endParaRPr lang="en-US" sz="2200" dirty="0"/>
          </a:p>
        </p:txBody>
      </p:sp>
      <p:sp>
        <p:nvSpPr>
          <p:cNvPr id="8" name="Título 7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PE" sz="3200" b="1" dirty="0"/>
              <a:t>Uso de las </a:t>
            </a:r>
            <a:r>
              <a:rPr lang="es-PE" sz="3200" b="1" dirty="0" err="1"/>
              <a:t>APIs</a:t>
            </a:r>
            <a:r>
              <a:rPr lang="es-PE" sz="3200" b="1" dirty="0"/>
              <a:t> de SharePoint en </a:t>
            </a:r>
            <a:r>
              <a:rPr lang="es-PE" sz="3200" b="1" dirty="0" err="1"/>
              <a:t>PowerShell</a:t>
            </a:r>
            <a:endParaRPr lang="en-US" sz="3200" b="1" dirty="0"/>
          </a:p>
        </p:txBody>
      </p:sp>
      <p:sp>
        <p:nvSpPr>
          <p:cNvPr id="6" name="Rectángulo 5"/>
          <p:cNvSpPr/>
          <p:nvPr/>
        </p:nvSpPr>
        <p:spPr>
          <a:xfrm>
            <a:off x="457200" y="1595986"/>
            <a:ext cx="8509014" cy="270843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Microsoft.SharePoint.Client.ClientContext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sSiteColUrl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US" sz="10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spoCredentials</a:t>
            </a:r>
            <a:r>
              <a:rPr lang="en-US" sz="1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Microsoft.SharePoint.Client.SharePointOnlineCredentials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sUsername</a:t>
            </a:r>
            <a:r>
              <a:rPr lang="en-US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sPassword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  <a:p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Credentials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spoCredentials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 </a:t>
            </a:r>
          </a:p>
          <a:p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#Root Web Site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spoRootWebSite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Web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US" sz="10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Collecction</a:t>
            </a:r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 of Sites under the Root Web Site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spoSites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spoRootWebSite</a:t>
            </a:r>
            <a:r>
              <a:rPr lang="en-US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Webs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 </a:t>
            </a:r>
          </a:p>
          <a:p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#Loading operations        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spoRootWebSite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spoSites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() </a:t>
            </a:r>
          </a:p>
          <a:p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#We need to iterate through the $</a:t>
            </a:r>
            <a:r>
              <a:rPr lang="en-US" sz="10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spoSites</a:t>
            </a:r>
            <a:r>
              <a:rPr lang="en-US" sz="1000" dirty="0">
                <a:solidFill>
                  <a:srgbClr val="006400"/>
                </a:solidFill>
                <a:latin typeface="Lucida Console" panose="020B0609040504020204" pitchFamily="49" charset="0"/>
              </a:rPr>
              <a:t> Object in order to get individual sites information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spoSites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</a:t>
            </a:r>
            <a:r>
              <a:rPr lang="en-US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Title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B0000"/>
                </a:solidFill>
                <a:latin typeface="Lucida Console" panose="020B0609040504020204" pitchFamily="49" charset="0"/>
              </a:rPr>
              <a:t>" - "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0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</a:t>
            </a:r>
            <a:r>
              <a:rPr lang="en-US" sz="10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Url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0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000" dirty="0">
                <a:solidFill>
                  <a:srgbClr val="8A2BE2"/>
                </a:solidFill>
                <a:latin typeface="Lucida Console" panose="020B0609040504020204" pitchFamily="49" charset="0"/>
              </a:rPr>
              <a:t>Blue</a:t>
            </a:r>
            <a:endParaRPr lang="en-US" sz="10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000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95165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0" y="2031952"/>
            <a:ext cx="2171039" cy="2166756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3400" dirty="0" smtClean="0">
                <a:solidFill>
                  <a:schemeClr val="tx1"/>
                </a:solidFill>
                <a:ea typeface="+mj-ea"/>
              </a:rPr>
              <a:t>Uso de las </a:t>
            </a:r>
            <a:r>
              <a:rPr lang="es-ES" sz="3400" dirty="0" err="1" smtClean="0">
                <a:solidFill>
                  <a:schemeClr val="tx1"/>
                </a:solidFill>
                <a:ea typeface="+mj-ea"/>
              </a:rPr>
              <a:t>APIs</a:t>
            </a:r>
            <a:r>
              <a:rPr lang="es-ES" sz="3400" dirty="0" smtClean="0">
                <a:solidFill>
                  <a:schemeClr val="tx1"/>
                </a:solidFill>
                <a:ea typeface="+mj-ea"/>
              </a:rPr>
              <a:t> de SharePoint desde </a:t>
            </a:r>
            <a:r>
              <a:rPr lang="es-ES" sz="3400" dirty="0" err="1" smtClean="0">
                <a:solidFill>
                  <a:schemeClr val="tx1"/>
                </a:solidFill>
                <a:ea typeface="+mj-ea"/>
              </a:rPr>
              <a:t>PowerShell</a:t>
            </a:r>
            <a:endParaRPr lang="en-US" sz="3400" dirty="0">
              <a:solidFill>
                <a:schemeClr val="tx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3" y="878486"/>
            <a:ext cx="1359017" cy="13265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47" y="3115330"/>
            <a:ext cx="1667753" cy="11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2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4"/>
          <p:cNvSpPr/>
          <p:nvPr/>
        </p:nvSpPr>
        <p:spPr bwMode="auto">
          <a:xfrm>
            <a:off x="1721317" y="1310867"/>
            <a:ext cx="1440000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600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Instalación y Configuración</a:t>
            </a:r>
            <a:endParaRPr kumimoji="0" lang="es-CR" sz="1600" b="1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7"/>
          <p:cNvSpPr/>
          <p:nvPr/>
        </p:nvSpPr>
        <p:spPr bwMode="auto">
          <a:xfrm>
            <a:off x="1721317" y="2482679"/>
            <a:ext cx="1440000" cy="108000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Administración de la Plataforma</a:t>
            </a:r>
            <a:endParaRPr kumimoji="0" lang="es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0" name="Rectangle 17"/>
          <p:cNvSpPr/>
          <p:nvPr/>
        </p:nvSpPr>
        <p:spPr bwMode="auto">
          <a:xfrm>
            <a:off x="1721317" y="3658804"/>
            <a:ext cx="5753040" cy="8604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Las escenarios de uso de </a:t>
            </a:r>
            <a:r>
              <a:rPr kumimoji="0" lang="es-US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PowerShell</a:t>
            </a:r>
            <a:r>
              <a:rPr kumimoji="0" lang="es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 para SharePoint son múltiples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 smtClean="0"/>
              <a:t>Escenarios de Uso de </a:t>
            </a:r>
            <a:r>
              <a:rPr lang="es-ES" sz="3200" b="1" dirty="0" err="1" smtClean="0"/>
              <a:t>PowerShell</a:t>
            </a:r>
            <a:r>
              <a:rPr lang="es-ES" sz="3200" b="1" dirty="0" smtClean="0"/>
              <a:t> para SharePoint</a:t>
            </a:r>
            <a:endParaRPr lang="en-US" sz="3200" b="1" dirty="0"/>
          </a:p>
        </p:txBody>
      </p:sp>
      <p:sp>
        <p:nvSpPr>
          <p:cNvPr id="21" name="Rectangle 14"/>
          <p:cNvSpPr/>
          <p:nvPr/>
        </p:nvSpPr>
        <p:spPr bwMode="auto">
          <a:xfrm>
            <a:off x="3289960" y="1310867"/>
            <a:ext cx="1440000" cy="1080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600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Tareas de Migración entre versiones de SP</a:t>
            </a:r>
            <a:endParaRPr kumimoji="0" lang="es-CR" sz="1600" b="1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17"/>
          <p:cNvSpPr/>
          <p:nvPr/>
        </p:nvSpPr>
        <p:spPr bwMode="auto">
          <a:xfrm>
            <a:off x="3289960" y="2482679"/>
            <a:ext cx="1440000" cy="10800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6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Auditoría / Inventario de Entornos</a:t>
            </a: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3" name="Rectangle 17"/>
          <p:cNvSpPr/>
          <p:nvPr/>
        </p:nvSpPr>
        <p:spPr bwMode="auto">
          <a:xfrm>
            <a:off x="4858603" y="1310867"/>
            <a:ext cx="1440000" cy="1080000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5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Troubleshooting</a:t>
            </a:r>
            <a:endParaRPr kumimoji="0" lang="es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5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Rectangle 17"/>
          <p:cNvSpPr/>
          <p:nvPr/>
        </p:nvSpPr>
        <p:spPr bwMode="auto">
          <a:xfrm>
            <a:off x="4858603" y="2482679"/>
            <a:ext cx="1440000" cy="1080000"/>
          </a:xfrm>
          <a:prstGeom prst="rect">
            <a:avLst/>
          </a:prstGeom>
          <a:solidFill>
            <a:srgbClr val="EEECE1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Despliegue de Soluciones</a:t>
            </a: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Rectangle 17"/>
          <p:cNvSpPr/>
          <p:nvPr/>
        </p:nvSpPr>
        <p:spPr bwMode="auto">
          <a:xfrm>
            <a:off x="6427246" y="1310868"/>
            <a:ext cx="1047111" cy="2251812"/>
          </a:xfrm>
          <a:prstGeom prst="rect">
            <a:avLst/>
          </a:prstGeom>
          <a:solidFill>
            <a:srgbClr val="4BACC6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Segoe UI" panose="020B0502040204020203" pitchFamily="34" charset="0"/>
              </a:rPr>
              <a:t>…</a:t>
            </a:r>
            <a:endParaRPr kumimoji="0" lang="es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44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2000" dirty="0"/>
              <a:t>La instalación / configuración de SharePoint por medio de </a:t>
            </a:r>
            <a:r>
              <a:rPr lang="es-ES" sz="2000" dirty="0" err="1"/>
              <a:t>PowerShell</a:t>
            </a:r>
            <a:r>
              <a:rPr lang="es-ES" sz="2000" dirty="0"/>
              <a:t> proporciona un mayor control de todo el </a:t>
            </a:r>
            <a:r>
              <a:rPr lang="es-ES" sz="2000" dirty="0" smtClean="0"/>
              <a:t>proceso: </a:t>
            </a:r>
          </a:p>
          <a:p>
            <a:pPr lvl="1" algn="just"/>
            <a:r>
              <a:rPr lang="es-ES" sz="1800" b="1" dirty="0" smtClean="0"/>
              <a:t>Cuentas de instalación</a:t>
            </a:r>
            <a:r>
              <a:rPr lang="es-ES" sz="1800" dirty="0" smtClean="0"/>
              <a:t> Nombres de las </a:t>
            </a:r>
            <a:r>
              <a:rPr lang="es-ES" sz="1800" dirty="0" err="1" smtClean="0"/>
              <a:t>BDs</a:t>
            </a:r>
            <a:r>
              <a:rPr lang="es-ES" sz="1800" dirty="0" smtClean="0"/>
              <a:t> </a:t>
            </a:r>
            <a:r>
              <a:rPr lang="es-ES" sz="1800" b="1" dirty="0" smtClean="0"/>
              <a:t>Configuraciones de las Aplicaciones de Servicio</a:t>
            </a:r>
            <a:r>
              <a:rPr lang="es-ES" sz="1800" dirty="0" smtClean="0"/>
              <a:t> …</a:t>
            </a:r>
            <a:endParaRPr lang="es-ES" sz="1800" b="1" dirty="0" smtClean="0"/>
          </a:p>
          <a:p>
            <a:pPr algn="just"/>
            <a:r>
              <a:rPr lang="es-ES" sz="2000" dirty="0" smtClean="0"/>
              <a:t>+ </a:t>
            </a:r>
            <a:r>
              <a:rPr lang="es-ES" sz="2000" dirty="0"/>
              <a:t>laboriosa, pero asegura que todos los servidores de la granja tienen la misma configuración</a:t>
            </a:r>
          </a:p>
          <a:p>
            <a:pPr algn="just"/>
            <a:r>
              <a:rPr lang="es-ES" sz="2000" dirty="0" smtClean="0"/>
              <a:t>+ adecuada punto vista de una </a:t>
            </a:r>
            <a:r>
              <a:rPr lang="es-ES" sz="2000" dirty="0"/>
              <a:t>recuperación de </a:t>
            </a:r>
            <a:r>
              <a:rPr lang="es-ES" sz="2000" dirty="0" smtClean="0"/>
              <a:t>desastres</a:t>
            </a:r>
          </a:p>
          <a:p>
            <a:pPr algn="just"/>
            <a:r>
              <a:rPr lang="es-ES" sz="2000" dirty="0" smtClean="0"/>
              <a:t>Existen </a:t>
            </a:r>
            <a:r>
              <a:rPr lang="es-ES" sz="2000" dirty="0"/>
              <a:t>scripts “ya listos” para usar:</a:t>
            </a:r>
          </a:p>
          <a:p>
            <a:pPr lvl="1" algn="just"/>
            <a:r>
              <a:rPr lang="es-ES" sz="1800" dirty="0" err="1"/>
              <a:t>AutoSPInstaller</a:t>
            </a:r>
            <a:r>
              <a:rPr lang="es-ES" sz="1800" dirty="0"/>
              <a:t>: </a:t>
            </a:r>
            <a:r>
              <a:rPr lang="es-ES" sz="1800" dirty="0" smtClean="0"/>
              <a:t> </a:t>
            </a:r>
            <a:r>
              <a:rPr lang="es-ES" sz="1800" dirty="0">
                <a:hlinkClick r:id="rId2"/>
              </a:rPr>
              <a:t>http://autospinstaller.codeplex.com/</a:t>
            </a:r>
            <a:r>
              <a:rPr lang="es-ES" sz="1800" dirty="0"/>
              <a:t> </a:t>
            </a:r>
          </a:p>
          <a:p>
            <a:pPr lvl="1" algn="just"/>
            <a:r>
              <a:rPr lang="es-ES" sz="1800" dirty="0" smtClean="0"/>
              <a:t>Utilidad visual para configurar el instalador: </a:t>
            </a:r>
            <a:r>
              <a:rPr lang="es-ES" sz="1800" dirty="0" smtClean="0">
                <a:hlinkClick r:id="rId3"/>
              </a:rPr>
              <a:t>http://autospinstallergui.codeplex.com/</a:t>
            </a:r>
            <a:r>
              <a:rPr lang="es-ES" sz="1800" dirty="0" smtClean="0"/>
              <a:t> </a:t>
            </a:r>
            <a:endParaRPr lang="es-ES" sz="1800" dirty="0"/>
          </a:p>
          <a:p>
            <a:endParaRPr lang="en-US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Escenarios de Uso de </a:t>
            </a:r>
            <a:r>
              <a:rPr lang="es-ES" sz="3200" b="1" dirty="0" err="1"/>
              <a:t>PowerShell</a:t>
            </a:r>
            <a:r>
              <a:rPr lang="es-ES" sz="3200" b="1" dirty="0"/>
              <a:t> para </a:t>
            </a:r>
            <a:r>
              <a:rPr lang="es-ES" sz="3200" b="1" dirty="0" smtClean="0"/>
              <a:t>SharePoint – Instalación y Configuración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844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4" y="1273209"/>
            <a:ext cx="4168756" cy="30117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222" y="1273209"/>
            <a:ext cx="1997154" cy="3328590"/>
          </a:xfrm>
          <a:prstGeom prst="rect">
            <a:avLst/>
          </a:prstGeom>
        </p:spPr>
      </p:pic>
      <p:sp>
        <p:nvSpPr>
          <p:cNvPr id="7" name="Explosión 1 6"/>
          <p:cNvSpPr/>
          <p:nvPr/>
        </p:nvSpPr>
        <p:spPr>
          <a:xfrm>
            <a:off x="6314340" y="1418371"/>
            <a:ext cx="3040089" cy="1145925"/>
          </a:xfrm>
          <a:prstGeom prst="irregularSeal1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AutoSPInstaller</a:t>
            </a:r>
            <a:endParaRPr kumimoji="0" lang="es-ES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Escenarios de Uso de </a:t>
            </a:r>
            <a:r>
              <a:rPr lang="es-ES" sz="3200" b="1" dirty="0" err="1"/>
              <a:t>PowerShell</a:t>
            </a:r>
            <a:r>
              <a:rPr lang="es-ES" sz="3200" b="1" dirty="0"/>
              <a:t> para </a:t>
            </a:r>
            <a:r>
              <a:rPr lang="es-ES" sz="3200" b="1" dirty="0" smtClean="0"/>
              <a:t>SharePoint – Instalación y Configuración</a:t>
            </a:r>
            <a:endParaRPr lang="en-US" sz="3200" b="1" dirty="0"/>
          </a:p>
        </p:txBody>
      </p:sp>
      <p:sp>
        <p:nvSpPr>
          <p:cNvPr id="8" name="Explosión 1 7"/>
          <p:cNvSpPr/>
          <p:nvPr/>
        </p:nvSpPr>
        <p:spPr>
          <a:xfrm>
            <a:off x="1586994" y="3467495"/>
            <a:ext cx="3124154" cy="1223758"/>
          </a:xfrm>
          <a:prstGeom prst="irregularSeal1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Instalación x Defecto</a:t>
            </a:r>
          </a:p>
        </p:txBody>
      </p:sp>
    </p:spTree>
    <p:extLst>
      <p:ext uri="{BB962C8B-B14F-4D97-AF65-F5344CB8AC3E}">
        <p14:creationId xmlns:p14="http://schemas.microsoft.com/office/powerpoint/2010/main" val="4563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2200" dirty="0" err="1"/>
              <a:t>PowerShell</a:t>
            </a:r>
            <a:r>
              <a:rPr lang="es-ES" sz="2200" dirty="0"/>
              <a:t> permite realizar más tareas de administración que las disponibles desde la propia interfaz de usuario:</a:t>
            </a:r>
          </a:p>
          <a:p>
            <a:pPr lvl="1" algn="just"/>
            <a:r>
              <a:rPr lang="es-ES" sz="1800" dirty="0"/>
              <a:t>Hay ciertas tareas que sólo se van a poder hacer con </a:t>
            </a:r>
            <a:r>
              <a:rPr lang="es-ES" sz="1800" dirty="0" err="1"/>
              <a:t>PowerShell</a:t>
            </a:r>
            <a:endParaRPr lang="es-ES" sz="1800" dirty="0"/>
          </a:p>
          <a:p>
            <a:pPr lvl="1" algn="just"/>
            <a:r>
              <a:rPr lang="es-ES" sz="1800" dirty="0"/>
              <a:t>Ejemplo 1 – Cambiar la frase de contraseña de la granja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Escenarios de Uso de </a:t>
            </a:r>
            <a:r>
              <a:rPr lang="es-ES" sz="3200" b="1" dirty="0" err="1"/>
              <a:t>PowerShell</a:t>
            </a:r>
            <a:r>
              <a:rPr lang="es-ES" sz="3200" b="1" dirty="0"/>
              <a:t> para SharePoint – </a:t>
            </a:r>
            <a:r>
              <a:rPr lang="es-ES" sz="3200" b="1" dirty="0" smtClean="0"/>
              <a:t>Administración</a:t>
            </a:r>
            <a:endParaRPr lang="en-US" sz="32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993914" y="2678726"/>
            <a:ext cx="769288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err="1" smtClean="0"/>
              <a:t>Add-PSSnapin</a:t>
            </a:r>
            <a:r>
              <a:rPr lang="es-ES" sz="1600" dirty="0" smtClean="0"/>
              <a:t> </a:t>
            </a:r>
            <a:r>
              <a:rPr lang="es-ES" sz="1600" dirty="0" err="1" smtClean="0"/>
              <a:t>Microsoft.SharePoint.PowerShell</a:t>
            </a:r>
            <a:endParaRPr lang="es-ES" sz="1600" dirty="0" smtClean="0"/>
          </a:p>
          <a:p>
            <a:r>
              <a:rPr lang="es-ES" sz="1600" dirty="0" smtClean="0"/>
              <a:t>$</a:t>
            </a:r>
            <a:r>
              <a:rPr lang="es-ES" sz="1600" dirty="0" err="1" smtClean="0"/>
              <a:t>passphrase</a:t>
            </a:r>
            <a:r>
              <a:rPr lang="es-ES" sz="1600" dirty="0" smtClean="0"/>
              <a:t> = </a:t>
            </a:r>
            <a:r>
              <a:rPr lang="es-ES" sz="1600" dirty="0" err="1" smtClean="0"/>
              <a:t>ConvertTo-SecureString</a:t>
            </a:r>
            <a:r>
              <a:rPr lang="es-ES" sz="1600" dirty="0" smtClean="0"/>
              <a:t> –</a:t>
            </a:r>
            <a:r>
              <a:rPr lang="es-ES" sz="1600" dirty="0" err="1" smtClean="0"/>
              <a:t>string</a:t>
            </a:r>
            <a:r>
              <a:rPr lang="es-ES" sz="1600" dirty="0" smtClean="0"/>
              <a:t> “</a:t>
            </a:r>
            <a:r>
              <a:rPr lang="es-ES" sz="1600" dirty="0" err="1" smtClean="0"/>
              <a:t>NuevaContraseña</a:t>
            </a:r>
            <a:r>
              <a:rPr lang="es-ES" sz="1600" dirty="0" smtClean="0"/>
              <a:t>” -</a:t>
            </a:r>
            <a:r>
              <a:rPr lang="es-ES" sz="1600" dirty="0" err="1" smtClean="0"/>
              <a:t>asPlainText</a:t>
            </a:r>
            <a:r>
              <a:rPr lang="es-ES" sz="1600" dirty="0" smtClean="0"/>
              <a:t> –</a:t>
            </a:r>
            <a:r>
              <a:rPr lang="es-ES" sz="1600" dirty="0" err="1" smtClean="0"/>
              <a:t>Force</a:t>
            </a:r>
            <a:endParaRPr lang="es-ES" sz="1600" dirty="0" smtClean="0"/>
          </a:p>
          <a:p>
            <a:r>
              <a:rPr lang="es-ES" sz="1600" dirty="0" smtClean="0"/>
              <a:t>Set-</a:t>
            </a:r>
            <a:r>
              <a:rPr lang="es-ES" sz="1600" dirty="0" err="1" smtClean="0"/>
              <a:t>SPPassPhrase</a:t>
            </a:r>
            <a:r>
              <a:rPr lang="es-ES" sz="1600" dirty="0" smtClean="0"/>
              <a:t> -</a:t>
            </a:r>
            <a:r>
              <a:rPr lang="es-ES" sz="1600" dirty="0" err="1" smtClean="0"/>
              <a:t>PassPhrase</a:t>
            </a:r>
            <a:r>
              <a:rPr lang="es-ES" sz="1600" dirty="0" smtClean="0"/>
              <a:t> $</a:t>
            </a:r>
            <a:r>
              <a:rPr lang="es-ES" sz="1600" dirty="0" err="1" smtClean="0"/>
              <a:t>passphrase</a:t>
            </a:r>
            <a:r>
              <a:rPr lang="es-ES" sz="1600" dirty="0" smtClean="0"/>
              <a:t> -</a:t>
            </a:r>
            <a:r>
              <a:rPr lang="es-ES" sz="1600" dirty="0" err="1" smtClean="0"/>
              <a:t>Confirm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4315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/>
          <p:nvPr/>
        </p:nvSpPr>
        <p:spPr bwMode="auto">
          <a:xfrm>
            <a:off x="1438587" y="1213023"/>
            <a:ext cx="1440000" cy="144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2400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Entornos de Trabajo </a:t>
            </a:r>
            <a:endParaRPr kumimoji="0" lang="es-CR" sz="2400" b="1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5"/>
          <p:cNvSpPr/>
          <p:nvPr/>
        </p:nvSpPr>
        <p:spPr bwMode="auto">
          <a:xfrm>
            <a:off x="4437091" y="2757754"/>
            <a:ext cx="1440000" cy="14400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2400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Uso de las </a:t>
            </a:r>
            <a:r>
              <a:rPr kumimoji="0" lang="es-CR" sz="2400" b="1" i="0" u="none" strike="noStrike" kern="1200" cap="none" spc="-10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APIs</a:t>
            </a:r>
            <a:r>
              <a:rPr kumimoji="0" lang="es-CR" sz="2400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desde PS</a:t>
            </a:r>
            <a:endParaRPr kumimoji="0" lang="es-CR" sz="2400" b="1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6"/>
          <p:cNvSpPr/>
          <p:nvPr/>
        </p:nvSpPr>
        <p:spPr bwMode="auto">
          <a:xfrm>
            <a:off x="2997091" y="1213023"/>
            <a:ext cx="2880000" cy="1440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Segoe UI" panose="020B0502040204020203" pitchFamily="34" charset="0"/>
              </a:rPr>
              <a:t>Comandos </a:t>
            </a:r>
            <a:r>
              <a:rPr kumimoji="0" lang="es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Segoe UI" panose="020B0502040204020203" pitchFamily="34" charset="0"/>
              </a:rPr>
              <a:t>PowerShell</a:t>
            </a:r>
            <a:r>
              <a:rPr kumimoji="0" lang="es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Segoe UI" panose="020B0502040204020203" pitchFamily="34" charset="0"/>
              </a:rPr>
              <a:t> x defecto</a:t>
            </a:r>
            <a:endParaRPr kumimoji="0" lang="es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5"/>
          <p:cNvSpPr/>
          <p:nvPr/>
        </p:nvSpPr>
        <p:spPr bwMode="auto">
          <a:xfrm>
            <a:off x="1438587" y="2757754"/>
            <a:ext cx="2880000" cy="144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2400" b="1" i="0" u="none" strike="noStrike" kern="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Segoe UI" pitchFamily="34" charset="0"/>
              </a:rPr>
              <a:t>Escenarios de Uso de </a:t>
            </a:r>
            <a:r>
              <a:rPr kumimoji="0" lang="es-CR" sz="2400" b="1" i="0" u="none" strike="noStrike" kern="0" cap="none" spc="-10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Segoe UI" pitchFamily="34" charset="0"/>
                <a:cs typeface="Segoe UI" pitchFamily="34" charset="0"/>
              </a:rPr>
              <a:t>PowerShell</a:t>
            </a:r>
            <a:endParaRPr kumimoji="0" lang="es-CR" sz="2400" b="1" i="0" u="none" strike="noStrike" kern="0" cap="none" spc="-10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sz="3200" b="1" dirty="0" smtClean="0"/>
              <a:t>Agenda</a:t>
            </a:r>
            <a:endParaRPr lang="en-GB" sz="3200" b="1" dirty="0"/>
          </a:p>
        </p:txBody>
      </p:sp>
      <p:sp>
        <p:nvSpPr>
          <p:cNvPr id="8" name="Rectangle 14"/>
          <p:cNvSpPr/>
          <p:nvPr/>
        </p:nvSpPr>
        <p:spPr bwMode="auto">
          <a:xfrm>
            <a:off x="5995595" y="1211775"/>
            <a:ext cx="1440000" cy="298597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vert270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2400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kumimoji="0" lang="es-CR" sz="2400" b="1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Marcador de contenido 8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991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Escenarios de Uso de </a:t>
            </a:r>
            <a:r>
              <a:rPr lang="es-ES" sz="3200" b="1" dirty="0" err="1"/>
              <a:t>PowerShell</a:t>
            </a:r>
            <a:r>
              <a:rPr lang="es-ES" sz="3200" b="1" dirty="0"/>
              <a:t> para SharePoint – </a:t>
            </a:r>
            <a:r>
              <a:rPr lang="es-ES" sz="3200" b="1" dirty="0" smtClean="0"/>
              <a:t>Administración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2200" b="1" dirty="0"/>
              <a:t>Ejemplo 2 </a:t>
            </a:r>
            <a:r>
              <a:rPr lang="es-ES" sz="2200" dirty="0"/>
              <a:t>– Reiniciar todas las instancias del servicio de temporizador de SharePoint:</a:t>
            </a:r>
          </a:p>
          <a:p>
            <a:pPr algn="just"/>
            <a:endParaRPr lang="es-ES" sz="2200" dirty="0"/>
          </a:p>
        </p:txBody>
      </p:sp>
      <p:sp>
        <p:nvSpPr>
          <p:cNvPr id="5" name="Rectángulo 4"/>
          <p:cNvSpPr/>
          <p:nvPr/>
        </p:nvSpPr>
        <p:spPr>
          <a:xfrm>
            <a:off x="457200" y="2058256"/>
            <a:ext cx="8451410" cy="21698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500" dirty="0" smtClean="0"/>
              <a:t>        $</a:t>
            </a:r>
            <a:r>
              <a:rPr lang="es-ES" sz="1500" dirty="0" err="1"/>
              <a:t>spFarm</a:t>
            </a:r>
            <a:r>
              <a:rPr lang="es-ES" sz="1500" dirty="0"/>
              <a:t>=</a:t>
            </a:r>
            <a:r>
              <a:rPr lang="es-ES" sz="1500" dirty="0" err="1"/>
              <a:t>Get-SPFarm</a:t>
            </a:r>
            <a:endParaRPr lang="es-ES" sz="1500" dirty="0"/>
          </a:p>
          <a:p>
            <a:r>
              <a:rPr lang="es-ES" sz="1500" dirty="0"/>
              <a:t>        $</a:t>
            </a:r>
            <a:r>
              <a:rPr lang="es-ES" sz="1500" dirty="0" err="1"/>
              <a:t>spfTimerServcicesInstance</a:t>
            </a:r>
            <a:r>
              <a:rPr lang="es-ES" sz="1500" dirty="0"/>
              <a:t>=$</a:t>
            </a:r>
            <a:r>
              <a:rPr lang="es-ES" sz="1500" dirty="0" err="1"/>
              <a:t>spFarm.TimerService.Instances</a:t>
            </a:r>
            <a:endParaRPr lang="es-ES" sz="1500" dirty="0"/>
          </a:p>
          <a:p>
            <a:r>
              <a:rPr lang="es-ES" sz="1500" dirty="0"/>
              <a:t>        </a:t>
            </a:r>
            <a:r>
              <a:rPr lang="es-ES" sz="1500" dirty="0" err="1"/>
              <a:t>foreach</a:t>
            </a:r>
            <a:r>
              <a:rPr lang="es-ES" sz="1500" dirty="0"/>
              <a:t> ($</a:t>
            </a:r>
            <a:r>
              <a:rPr lang="es-ES" sz="1500" dirty="0" err="1"/>
              <a:t>spfTimerServiceInstance</a:t>
            </a:r>
            <a:r>
              <a:rPr lang="es-ES" sz="1500" dirty="0"/>
              <a:t> in  $</a:t>
            </a:r>
            <a:r>
              <a:rPr lang="es-ES" sz="1500" dirty="0" err="1"/>
              <a:t>spfTimerServcicesInstances</a:t>
            </a:r>
            <a:r>
              <a:rPr lang="es-ES" sz="1500" dirty="0"/>
              <a:t>)</a:t>
            </a:r>
          </a:p>
          <a:p>
            <a:r>
              <a:rPr lang="es-ES" sz="1500" dirty="0"/>
              <a:t>        {</a:t>
            </a:r>
          </a:p>
          <a:p>
            <a:r>
              <a:rPr lang="es-ES" sz="1500" dirty="0"/>
              <a:t>            </a:t>
            </a:r>
            <a:r>
              <a:rPr lang="es-ES" sz="1500" dirty="0" err="1"/>
              <a:t>Write</a:t>
            </a:r>
            <a:r>
              <a:rPr lang="es-ES" sz="1500" dirty="0"/>
              <a:t>-Host "Re-</a:t>
            </a:r>
            <a:r>
              <a:rPr lang="es-ES" sz="1500" dirty="0" err="1"/>
              <a:t>starting</a:t>
            </a:r>
            <a:r>
              <a:rPr lang="es-ES" sz="1500" dirty="0"/>
              <a:t> </a:t>
            </a:r>
            <a:r>
              <a:rPr lang="es-ES" sz="1500" dirty="0" err="1"/>
              <a:t>the</a:t>
            </a:r>
            <a:r>
              <a:rPr lang="es-ES" sz="1500" dirty="0"/>
              <a:t> </a:t>
            </a:r>
            <a:r>
              <a:rPr lang="es-ES" sz="1500" dirty="0" err="1"/>
              <a:t>instance</a:t>
            </a:r>
            <a:r>
              <a:rPr lang="es-ES" sz="1500" dirty="0"/>
              <a:t> " $</a:t>
            </a:r>
            <a:r>
              <a:rPr lang="es-ES" sz="1500" dirty="0" err="1"/>
              <a:t>spfTimerServiceInstance.TypeName</a:t>
            </a:r>
            <a:endParaRPr lang="es-ES" sz="1500" dirty="0"/>
          </a:p>
          <a:p>
            <a:r>
              <a:rPr lang="es-ES" sz="1500" dirty="0"/>
              <a:t>            $</a:t>
            </a:r>
            <a:r>
              <a:rPr lang="es-ES" sz="1500" dirty="0" err="1"/>
              <a:t>spfTimerServiceInstance.Stop</a:t>
            </a:r>
            <a:r>
              <a:rPr lang="es-ES" sz="1500" dirty="0"/>
              <a:t>()</a:t>
            </a:r>
          </a:p>
          <a:p>
            <a:r>
              <a:rPr lang="es-ES" sz="1500" dirty="0"/>
              <a:t>            $</a:t>
            </a:r>
            <a:r>
              <a:rPr lang="es-ES" sz="1500" dirty="0" err="1"/>
              <a:t>spfTimerServiceInstance.Start</a:t>
            </a:r>
            <a:r>
              <a:rPr lang="es-ES" sz="1500" dirty="0"/>
              <a:t>()</a:t>
            </a:r>
          </a:p>
          <a:p>
            <a:r>
              <a:rPr lang="es-ES" sz="1500" dirty="0"/>
              <a:t>            </a:t>
            </a:r>
            <a:r>
              <a:rPr lang="es-ES" sz="1500" dirty="0" err="1"/>
              <a:t>Write</a:t>
            </a:r>
            <a:r>
              <a:rPr lang="es-ES" sz="1500" dirty="0"/>
              <a:t>-Host "SharePoint </a:t>
            </a:r>
            <a:r>
              <a:rPr lang="es-ES" sz="1500" dirty="0" err="1"/>
              <a:t>Timer</a:t>
            </a:r>
            <a:r>
              <a:rPr lang="es-ES" sz="1500" dirty="0"/>
              <a:t> </a:t>
            </a:r>
            <a:r>
              <a:rPr lang="es-ES" sz="1500" dirty="0" err="1"/>
              <a:t>Service</a:t>
            </a:r>
            <a:r>
              <a:rPr lang="es-ES" sz="1500" dirty="0"/>
              <a:t> </a:t>
            </a:r>
            <a:r>
              <a:rPr lang="es-ES" sz="1500" dirty="0" err="1"/>
              <a:t>Instance</a:t>
            </a:r>
            <a:r>
              <a:rPr lang="es-ES" sz="1500" dirty="0"/>
              <a:t>" $</a:t>
            </a:r>
            <a:r>
              <a:rPr lang="es-ES" sz="1500" dirty="0" err="1"/>
              <a:t>spfTimerServiceInstance.TypeName</a:t>
            </a:r>
            <a:r>
              <a:rPr lang="es-ES" sz="1500" dirty="0"/>
              <a:t> "Re-</a:t>
            </a:r>
            <a:r>
              <a:rPr lang="es-ES" sz="1500" dirty="0" err="1"/>
              <a:t>Started</a:t>
            </a:r>
            <a:r>
              <a:rPr lang="es-ES" sz="1500" dirty="0"/>
              <a:t>"</a:t>
            </a:r>
          </a:p>
          <a:p>
            <a:r>
              <a:rPr lang="es-ES" sz="15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9062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2200" dirty="0"/>
              <a:t>C</a:t>
            </a:r>
            <a:r>
              <a:rPr lang="es-ES" sz="2200" dirty="0" smtClean="0"/>
              <a:t>omandos </a:t>
            </a:r>
            <a:r>
              <a:rPr lang="es-ES" sz="2200" dirty="0" err="1" smtClean="0"/>
              <a:t>PowerShell</a:t>
            </a:r>
            <a:r>
              <a:rPr lang="es-ES" sz="2200" dirty="0" smtClean="0"/>
              <a:t> disponibles (SP 2013):</a:t>
            </a:r>
            <a:endParaRPr lang="es-ES" sz="2200" dirty="0"/>
          </a:p>
          <a:p>
            <a:pPr algn="just"/>
            <a:endParaRPr lang="es-ES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Escenarios de Uso de </a:t>
            </a:r>
            <a:r>
              <a:rPr lang="es-ES" sz="3200" b="1" dirty="0" err="1"/>
              <a:t>PowerShell</a:t>
            </a:r>
            <a:r>
              <a:rPr lang="es-ES" sz="3200" b="1" dirty="0"/>
              <a:t> para SharePoint – </a:t>
            </a:r>
            <a:r>
              <a:rPr lang="es-ES" sz="3200" b="1" dirty="0" smtClean="0"/>
              <a:t>Migración entre versiones</a:t>
            </a:r>
            <a:endParaRPr lang="en-US" sz="3200" b="1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616228" y="1570145"/>
            <a:ext cx="3996000" cy="3161400"/>
          </a:xfrm>
          <a:prstGeom prst="rect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1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1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1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1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1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dirty="0" smtClean="0"/>
              <a:t>BDs de </a:t>
            </a:r>
            <a:r>
              <a:rPr lang="en-US" sz="1200" dirty="0" err="1" smtClean="0"/>
              <a:t>Contenidos</a:t>
            </a:r>
            <a:r>
              <a:rPr lang="en-US" sz="1200" dirty="0" smtClean="0"/>
              <a:t>:</a:t>
            </a:r>
          </a:p>
          <a:p>
            <a:pPr marL="742950" lvl="2" indent="-342900" algn="just"/>
            <a:r>
              <a:rPr lang="en-US" sz="1200" dirty="0" smtClean="0"/>
              <a:t>Mount-</a:t>
            </a:r>
            <a:r>
              <a:rPr lang="en-US" sz="1200" dirty="0" err="1" smtClean="0"/>
              <a:t>SPContentDatabase</a:t>
            </a:r>
            <a:endParaRPr lang="en-US" sz="1200" dirty="0" smtClean="0"/>
          </a:p>
          <a:p>
            <a:pPr marL="742950" lvl="2" indent="-342900" algn="just"/>
            <a:r>
              <a:rPr lang="en-US" sz="1200" dirty="0" smtClean="0"/>
              <a:t>Test-</a:t>
            </a:r>
            <a:r>
              <a:rPr lang="en-US" sz="1200" dirty="0" err="1" smtClean="0"/>
              <a:t>SPContentDatabase</a:t>
            </a:r>
            <a:endParaRPr lang="en-US" sz="1200" dirty="0" smtClean="0"/>
          </a:p>
          <a:p>
            <a:pPr marL="742950" lvl="2" indent="-342900" algn="just"/>
            <a:r>
              <a:rPr lang="en-US" sz="1200" dirty="0" smtClean="0"/>
              <a:t>Upgrade-</a:t>
            </a:r>
            <a:r>
              <a:rPr lang="en-US" sz="1200" dirty="0" err="1" smtClean="0"/>
              <a:t>SPContentDatabase</a:t>
            </a:r>
            <a:endParaRPr lang="en-US" sz="1200" dirty="0" smtClean="0"/>
          </a:p>
          <a:p>
            <a:pPr algn="just"/>
            <a:r>
              <a:rPr lang="en-US" sz="1200" dirty="0" err="1" smtClean="0"/>
              <a:t>Colecciones</a:t>
            </a:r>
            <a:r>
              <a:rPr lang="en-US" sz="1200" dirty="0" smtClean="0"/>
              <a:t> de </a:t>
            </a:r>
            <a:r>
              <a:rPr lang="en-US" sz="1200" dirty="0" err="1" smtClean="0"/>
              <a:t>Sitios</a:t>
            </a:r>
            <a:r>
              <a:rPr lang="en-US" sz="1200" dirty="0" smtClean="0"/>
              <a:t>:</a:t>
            </a:r>
          </a:p>
          <a:p>
            <a:pPr marL="742950" lvl="2" indent="-342900" algn="just"/>
            <a:r>
              <a:rPr lang="en-US" sz="1200" dirty="0" smtClean="0"/>
              <a:t>Test-</a:t>
            </a:r>
            <a:r>
              <a:rPr lang="en-US" sz="1200" dirty="0" err="1" smtClean="0"/>
              <a:t>SPSite</a:t>
            </a:r>
            <a:endParaRPr lang="en-US" sz="1200" dirty="0" smtClean="0"/>
          </a:p>
          <a:p>
            <a:pPr marL="742950" lvl="2" indent="-342900" algn="just"/>
            <a:r>
              <a:rPr lang="en-US" sz="1200" dirty="0" smtClean="0"/>
              <a:t>Repair-</a:t>
            </a:r>
            <a:r>
              <a:rPr lang="en-US" sz="1200" dirty="0" err="1" smtClean="0"/>
              <a:t>SPSite</a:t>
            </a:r>
            <a:endParaRPr lang="en-US" sz="1200" dirty="0" smtClean="0"/>
          </a:p>
          <a:p>
            <a:pPr marL="742950" lvl="2" indent="-342900" algn="just"/>
            <a:r>
              <a:rPr lang="en-US" sz="1200" dirty="0" smtClean="0"/>
              <a:t>Upgrade-</a:t>
            </a:r>
            <a:r>
              <a:rPr lang="en-US" sz="1200" dirty="0" err="1" smtClean="0"/>
              <a:t>SPSite</a:t>
            </a:r>
            <a:endParaRPr lang="en-US" sz="1200" dirty="0" smtClean="0"/>
          </a:p>
          <a:p>
            <a:pPr marL="742950" lvl="2" indent="-342900" algn="just"/>
            <a:r>
              <a:rPr lang="en-US" sz="1200" dirty="0" smtClean="0"/>
              <a:t>Request-</a:t>
            </a:r>
            <a:r>
              <a:rPr lang="en-US" sz="1200" dirty="0" err="1" smtClean="0"/>
              <a:t>SPUpgradeEvaluationSiteCollectio</a:t>
            </a:r>
            <a:r>
              <a:rPr lang="en-US" sz="1200" dirty="0" err="1" smtClean="0">
                <a:solidFill>
                  <a:srgbClr val="FF0000"/>
                </a:solidFill>
              </a:rPr>
              <a:t>n</a:t>
            </a:r>
            <a:endParaRPr lang="en-US" sz="1200" dirty="0" smtClean="0">
              <a:solidFill>
                <a:srgbClr val="FF0000"/>
              </a:solidFill>
            </a:endParaRPr>
          </a:p>
          <a:p>
            <a:pPr algn="just"/>
            <a:r>
              <a:rPr lang="en-US" sz="1200" dirty="0" smtClean="0"/>
              <a:t>Granja:</a:t>
            </a:r>
          </a:p>
          <a:p>
            <a:pPr marL="742950" lvl="2" indent="-342900" algn="just"/>
            <a:r>
              <a:rPr lang="en-US" sz="1200" dirty="0" smtClean="0"/>
              <a:t>Upgrade-</a:t>
            </a:r>
            <a:r>
              <a:rPr lang="en-US" sz="1200" dirty="0" err="1" smtClean="0"/>
              <a:t>SPFarm</a:t>
            </a:r>
            <a:endParaRPr lang="en-US" sz="1200" dirty="0" smtClean="0"/>
          </a:p>
          <a:p>
            <a:pPr algn="just"/>
            <a:r>
              <a:rPr lang="en-US" sz="1200" dirty="0" smtClean="0"/>
              <a:t>Administración de Colas:</a:t>
            </a:r>
          </a:p>
          <a:p>
            <a:pPr marL="742950" lvl="2" indent="-342900" algn="just"/>
            <a:r>
              <a:rPr lang="en-US" sz="1200" dirty="0" smtClean="0"/>
              <a:t>Get-</a:t>
            </a:r>
            <a:r>
              <a:rPr lang="en-US" sz="1200" dirty="0" err="1" smtClean="0"/>
              <a:t>SPSiteUpgradeSession</a:t>
            </a:r>
            <a:endParaRPr lang="en-US" sz="1200" dirty="0" smtClean="0"/>
          </a:p>
          <a:p>
            <a:pPr marL="742950" lvl="2" indent="-342900" algn="just"/>
            <a:r>
              <a:rPr lang="en-US" sz="1200" dirty="0" smtClean="0"/>
              <a:t>Remove-</a:t>
            </a:r>
            <a:r>
              <a:rPr lang="en-US" sz="1200" dirty="0" err="1" smtClean="0"/>
              <a:t>SPSiteUpgradeSession</a:t>
            </a:r>
            <a:endParaRPr lang="en-US" sz="1200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4691274" y="1570145"/>
            <a:ext cx="4392000" cy="3161400"/>
          </a:xfrm>
          <a:prstGeom prst="rect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50000"/>
            </a:pPr>
            <a:r>
              <a:rPr lang="en-US" sz="1200" dirty="0" smtClean="0">
                <a:latin typeface="Segoe"/>
                <a:cs typeface="Segoe"/>
              </a:rPr>
              <a:t>Servicios:</a:t>
            </a: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200" dirty="0" smtClean="0">
                <a:latin typeface="Segoe"/>
                <a:cs typeface="Segoe"/>
              </a:rPr>
              <a:t>New-</a:t>
            </a:r>
            <a:r>
              <a:rPr lang="en-US" sz="1200" dirty="0" err="1" smtClean="0">
                <a:latin typeface="Segoe"/>
                <a:cs typeface="Segoe"/>
              </a:rPr>
              <a:t>SPBusinessDataCatalogServiceApplication</a:t>
            </a:r>
            <a:endParaRPr lang="en-US" sz="12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200" dirty="0" smtClean="0">
                <a:latin typeface="Segoe"/>
                <a:cs typeface="Segoe"/>
              </a:rPr>
              <a:t>Restore-</a:t>
            </a:r>
            <a:r>
              <a:rPr lang="en-US" sz="1200" dirty="0" err="1" smtClean="0">
                <a:latin typeface="Segoe"/>
                <a:cs typeface="Segoe"/>
              </a:rPr>
              <a:t>SPEnterpriseSearchServiceApplication</a:t>
            </a:r>
            <a:endParaRPr lang="en-US" sz="12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200" dirty="0" smtClean="0">
                <a:latin typeface="Segoe"/>
                <a:cs typeface="Segoe"/>
              </a:rPr>
              <a:t>Upgrade-</a:t>
            </a:r>
            <a:r>
              <a:rPr lang="en-US" sz="1200" dirty="0" err="1" smtClean="0">
                <a:latin typeface="Segoe"/>
                <a:cs typeface="Segoe"/>
              </a:rPr>
              <a:t>SPEnterpriseSearchServiceApplication</a:t>
            </a:r>
            <a:endParaRPr lang="en-US" sz="12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200" dirty="0" smtClean="0">
                <a:latin typeface="Segoe"/>
                <a:cs typeface="Segoe"/>
              </a:rPr>
              <a:t>Upgrade-</a:t>
            </a:r>
            <a:r>
              <a:rPr lang="en-US" sz="1200" dirty="0" err="1" smtClean="0">
                <a:latin typeface="Segoe"/>
                <a:cs typeface="Segoe"/>
              </a:rPr>
              <a:t>SPEnterpriseSearchServiceApplicationSiteSettings</a:t>
            </a:r>
            <a:endParaRPr lang="en-US" sz="12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200" dirty="0" smtClean="0">
                <a:latin typeface="Segoe"/>
                <a:cs typeface="Segoe"/>
              </a:rPr>
              <a:t>New-</a:t>
            </a:r>
            <a:r>
              <a:rPr lang="en-US" sz="1200" dirty="0" err="1" smtClean="0">
                <a:latin typeface="Segoe"/>
                <a:cs typeface="Segoe"/>
              </a:rPr>
              <a:t>SPMetadataServiceApplication</a:t>
            </a:r>
            <a:endParaRPr lang="en-US" sz="12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200" dirty="0" smtClean="0">
                <a:latin typeface="Segoe"/>
                <a:cs typeface="Segoe"/>
              </a:rPr>
              <a:t>New-</a:t>
            </a:r>
            <a:r>
              <a:rPr lang="en-US" sz="1200" dirty="0" err="1" smtClean="0">
                <a:latin typeface="Segoe"/>
                <a:cs typeface="Segoe"/>
              </a:rPr>
              <a:t>SPPerformancePointServiceApplication</a:t>
            </a:r>
            <a:endParaRPr lang="en-US" sz="12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200" dirty="0" smtClean="0">
                <a:latin typeface="Segoe"/>
                <a:cs typeface="Segoe"/>
              </a:rPr>
              <a:t>New-</a:t>
            </a:r>
            <a:r>
              <a:rPr lang="en-US" sz="1200" dirty="0" err="1" smtClean="0">
                <a:latin typeface="Segoe"/>
                <a:cs typeface="Segoe"/>
              </a:rPr>
              <a:t>SPProfileServiceApplication</a:t>
            </a:r>
            <a:endParaRPr lang="en-US" sz="12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200" dirty="0" smtClean="0">
                <a:latin typeface="Segoe"/>
                <a:cs typeface="Segoe"/>
              </a:rPr>
              <a:t>New-</a:t>
            </a:r>
            <a:r>
              <a:rPr lang="en-US" sz="1200" dirty="0" err="1" smtClean="0">
                <a:latin typeface="Segoe"/>
                <a:cs typeface="Segoe"/>
              </a:rPr>
              <a:t>SPProjectServiceApplication</a:t>
            </a:r>
            <a:endParaRPr lang="en-US" sz="12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200" dirty="0" smtClean="0">
                <a:latin typeface="Segoe"/>
                <a:cs typeface="Segoe"/>
              </a:rPr>
              <a:t>New-New-</a:t>
            </a:r>
            <a:r>
              <a:rPr lang="en-US" sz="1200" dirty="0" err="1" smtClean="0">
                <a:latin typeface="Segoe"/>
                <a:cs typeface="Segoe"/>
              </a:rPr>
              <a:t>SPSecureStoreApplication</a:t>
            </a:r>
            <a:endParaRPr lang="en-US" sz="12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200" dirty="0" smtClean="0">
                <a:latin typeface="Segoe"/>
                <a:cs typeface="Segoe"/>
              </a:rPr>
              <a:t>New-</a:t>
            </a:r>
            <a:r>
              <a:rPr lang="en-US" sz="1200" dirty="0" err="1" smtClean="0">
                <a:latin typeface="Segoe"/>
                <a:cs typeface="Segoe"/>
              </a:rPr>
              <a:t>SPSubscriptionSettingsServiceApplication</a:t>
            </a:r>
            <a:endParaRPr lang="en-US" sz="1200" dirty="0" smtClean="0">
              <a:latin typeface="Segoe"/>
              <a:cs typeface="Segoe"/>
            </a:endParaRPr>
          </a:p>
          <a:p>
            <a:pPr lvl="1"/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17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Escenarios de Uso de </a:t>
            </a:r>
            <a:r>
              <a:rPr lang="es-ES" sz="3200" b="1" dirty="0" err="1"/>
              <a:t>PowerShell</a:t>
            </a:r>
            <a:r>
              <a:rPr lang="es-ES" sz="3200" b="1" dirty="0"/>
              <a:t> para SharePoint – </a:t>
            </a:r>
            <a:r>
              <a:rPr lang="es-ES" sz="3200" b="1" dirty="0" smtClean="0"/>
              <a:t>Migración entre versiones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2200" dirty="0"/>
              <a:t>Ejecución de Test-</a:t>
            </a:r>
            <a:r>
              <a:rPr lang="es-ES" sz="2200" dirty="0" err="1"/>
              <a:t>SPContentDatabase</a:t>
            </a:r>
            <a:r>
              <a:rPr lang="es-ES" sz="2200" dirty="0"/>
              <a:t> en todas las </a:t>
            </a:r>
            <a:r>
              <a:rPr lang="es-ES" sz="2200" dirty="0" err="1"/>
              <a:t>BDs</a:t>
            </a:r>
            <a:r>
              <a:rPr lang="es-ES" sz="2200" dirty="0"/>
              <a:t> de Contenidos de la granja de SP 2010:</a:t>
            </a:r>
          </a:p>
          <a:p>
            <a:pPr algn="just"/>
            <a:endParaRPr lang="es-ES" sz="2200" dirty="0"/>
          </a:p>
          <a:p>
            <a:pPr algn="just"/>
            <a:endParaRPr lang="es-ES" sz="2200" dirty="0"/>
          </a:p>
        </p:txBody>
      </p:sp>
      <p:sp>
        <p:nvSpPr>
          <p:cNvPr id="8" name="CuadroTexto 7"/>
          <p:cNvSpPr txBox="1"/>
          <p:nvPr/>
        </p:nvSpPr>
        <p:spPr>
          <a:xfrm>
            <a:off x="678609" y="1963133"/>
            <a:ext cx="8187095" cy="2631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500" dirty="0"/>
              <a:t>$</a:t>
            </a:r>
            <a:r>
              <a:rPr lang="es-ES" sz="1500" dirty="0" err="1" smtClean="0"/>
              <a:t>sServerInstance</a:t>
            </a:r>
            <a:r>
              <a:rPr lang="es-ES" sz="1500" dirty="0" smtClean="0"/>
              <a:t>=“&lt;</a:t>
            </a:r>
            <a:r>
              <a:rPr lang="es-ES" sz="1500" dirty="0" err="1" smtClean="0"/>
              <a:t>Server_Instance</a:t>
            </a:r>
            <a:r>
              <a:rPr lang="es-ES" sz="1500" dirty="0" smtClean="0"/>
              <a:t>&gt;”</a:t>
            </a:r>
            <a:endParaRPr lang="es-ES" sz="1500" dirty="0" smtClean="0">
              <a:latin typeface="+mj-lt"/>
            </a:endParaRPr>
          </a:p>
          <a:p>
            <a:r>
              <a:rPr lang="es-ES" sz="1500" dirty="0" smtClean="0">
                <a:latin typeface="+mj-lt"/>
              </a:rPr>
              <a:t> </a:t>
            </a:r>
            <a:r>
              <a:rPr lang="es-ES" sz="1500" dirty="0">
                <a:latin typeface="+mj-lt"/>
              </a:rPr>
              <a:t>$</a:t>
            </a:r>
            <a:r>
              <a:rPr lang="es-ES" sz="1500" dirty="0" err="1">
                <a:latin typeface="+mj-lt"/>
              </a:rPr>
              <a:t>spWebApps</a:t>
            </a:r>
            <a:r>
              <a:rPr lang="es-ES" sz="1500" dirty="0">
                <a:latin typeface="+mj-lt"/>
              </a:rPr>
              <a:t> = </a:t>
            </a:r>
            <a:r>
              <a:rPr lang="es-ES" sz="1500" dirty="0" err="1">
                <a:latin typeface="+mj-lt"/>
              </a:rPr>
              <a:t>Get-SPWebApplication</a:t>
            </a:r>
            <a:r>
              <a:rPr lang="es-ES" sz="1500" dirty="0">
                <a:latin typeface="+mj-lt"/>
              </a:rPr>
              <a:t> -</a:t>
            </a:r>
            <a:r>
              <a:rPr lang="es-ES" sz="1500" dirty="0" err="1">
                <a:latin typeface="+mj-lt"/>
              </a:rPr>
              <a:t>IncludeCentralAdministration</a:t>
            </a:r>
            <a:endParaRPr lang="es-ES" sz="1500" dirty="0">
              <a:latin typeface="+mj-lt"/>
            </a:endParaRPr>
          </a:p>
          <a:p>
            <a:r>
              <a:rPr lang="es-ES" sz="1500" dirty="0">
                <a:latin typeface="+mj-lt"/>
              </a:rPr>
              <a:t>        </a:t>
            </a:r>
            <a:r>
              <a:rPr lang="es-ES" sz="1500" dirty="0" err="1">
                <a:latin typeface="+mj-lt"/>
              </a:rPr>
              <a:t>foreach</a:t>
            </a:r>
            <a:r>
              <a:rPr lang="es-ES" sz="1500" dirty="0">
                <a:latin typeface="+mj-lt"/>
              </a:rPr>
              <a:t>($</a:t>
            </a:r>
            <a:r>
              <a:rPr lang="es-ES" sz="1500" dirty="0" err="1">
                <a:latin typeface="+mj-lt"/>
              </a:rPr>
              <a:t>spWebApp</a:t>
            </a:r>
            <a:r>
              <a:rPr lang="es-ES" sz="1500" dirty="0">
                <a:latin typeface="+mj-lt"/>
              </a:rPr>
              <a:t> in $</a:t>
            </a:r>
            <a:r>
              <a:rPr lang="es-ES" sz="1500" dirty="0" err="1">
                <a:latin typeface="+mj-lt"/>
              </a:rPr>
              <a:t>spWebApps</a:t>
            </a:r>
            <a:r>
              <a:rPr lang="es-ES" sz="1500" dirty="0">
                <a:latin typeface="+mj-lt"/>
              </a:rPr>
              <a:t>) </a:t>
            </a:r>
          </a:p>
          <a:p>
            <a:r>
              <a:rPr lang="es-ES" sz="1500" dirty="0">
                <a:latin typeface="+mj-lt"/>
              </a:rPr>
              <a:t>        { </a:t>
            </a:r>
          </a:p>
          <a:p>
            <a:r>
              <a:rPr lang="es-ES" sz="1500" dirty="0">
                <a:latin typeface="+mj-lt"/>
              </a:rPr>
              <a:t>            $</a:t>
            </a:r>
            <a:r>
              <a:rPr lang="es-ES" sz="1500" dirty="0" err="1">
                <a:latin typeface="+mj-lt"/>
              </a:rPr>
              <a:t>ContentDatabases</a:t>
            </a:r>
            <a:r>
              <a:rPr lang="es-ES" sz="1500" dirty="0">
                <a:latin typeface="+mj-lt"/>
              </a:rPr>
              <a:t> = $</a:t>
            </a:r>
            <a:r>
              <a:rPr lang="es-ES" sz="1500" dirty="0" err="1">
                <a:latin typeface="+mj-lt"/>
              </a:rPr>
              <a:t>spWebApp.ContentDatabases</a:t>
            </a:r>
            <a:endParaRPr lang="es-ES" sz="1500" dirty="0">
              <a:latin typeface="+mj-lt"/>
            </a:endParaRPr>
          </a:p>
          <a:p>
            <a:r>
              <a:rPr lang="es-ES" sz="1500" dirty="0">
                <a:latin typeface="+mj-lt"/>
              </a:rPr>
              <a:t>            </a:t>
            </a:r>
            <a:r>
              <a:rPr lang="es-ES" sz="1500" dirty="0" err="1">
                <a:latin typeface="+mj-lt"/>
              </a:rPr>
              <a:t>foreach</a:t>
            </a:r>
            <a:r>
              <a:rPr lang="es-ES" sz="1500" dirty="0">
                <a:latin typeface="+mj-lt"/>
              </a:rPr>
              <a:t>($</a:t>
            </a:r>
            <a:r>
              <a:rPr lang="es-ES" sz="1500" dirty="0" err="1">
                <a:latin typeface="+mj-lt"/>
              </a:rPr>
              <a:t>ContentDatabase</a:t>
            </a:r>
            <a:r>
              <a:rPr lang="es-ES" sz="1500" dirty="0">
                <a:latin typeface="+mj-lt"/>
              </a:rPr>
              <a:t> in $</a:t>
            </a:r>
            <a:r>
              <a:rPr lang="es-ES" sz="1500" dirty="0" err="1">
                <a:latin typeface="+mj-lt"/>
              </a:rPr>
              <a:t>ContentDatabases</a:t>
            </a:r>
            <a:r>
              <a:rPr lang="es-ES" sz="1500" dirty="0">
                <a:latin typeface="+mj-lt"/>
              </a:rPr>
              <a:t>) </a:t>
            </a:r>
          </a:p>
          <a:p>
            <a:r>
              <a:rPr lang="es-ES" sz="1500" dirty="0">
                <a:latin typeface="+mj-lt"/>
              </a:rPr>
              <a:t>            {   </a:t>
            </a:r>
          </a:p>
          <a:p>
            <a:r>
              <a:rPr lang="es-ES" sz="1500" dirty="0">
                <a:latin typeface="+mj-lt"/>
              </a:rPr>
              <a:t>                Test-</a:t>
            </a:r>
            <a:r>
              <a:rPr lang="es-ES" sz="1500" dirty="0" err="1">
                <a:latin typeface="+mj-lt"/>
              </a:rPr>
              <a:t>SPContentDatabase</a:t>
            </a:r>
            <a:r>
              <a:rPr lang="es-ES" sz="1500" dirty="0">
                <a:latin typeface="+mj-lt"/>
              </a:rPr>
              <a:t> –</a:t>
            </a:r>
            <a:r>
              <a:rPr lang="es-ES" sz="1500" dirty="0" err="1">
                <a:latin typeface="+mj-lt"/>
              </a:rPr>
              <a:t>Name</a:t>
            </a:r>
            <a:r>
              <a:rPr lang="es-ES" sz="1500" dirty="0">
                <a:latin typeface="+mj-lt"/>
              </a:rPr>
              <a:t> $</a:t>
            </a:r>
            <a:r>
              <a:rPr lang="es-ES" sz="1500" dirty="0" err="1">
                <a:latin typeface="+mj-lt"/>
              </a:rPr>
              <a:t>ContentDatabase.Name</a:t>
            </a:r>
            <a:r>
              <a:rPr lang="es-ES" sz="1500" dirty="0">
                <a:latin typeface="+mj-lt"/>
              </a:rPr>
              <a:t> -</a:t>
            </a:r>
            <a:r>
              <a:rPr lang="es-ES" sz="1500" dirty="0" err="1">
                <a:latin typeface="+mj-lt"/>
              </a:rPr>
              <a:t>ServerInstance</a:t>
            </a:r>
            <a:r>
              <a:rPr lang="es-ES" sz="1500" dirty="0">
                <a:latin typeface="+mj-lt"/>
              </a:rPr>
              <a:t> $</a:t>
            </a:r>
            <a:r>
              <a:rPr lang="es-ES" sz="1500" dirty="0" err="1">
                <a:latin typeface="+mj-lt"/>
              </a:rPr>
              <a:t>sServerInstance</a:t>
            </a:r>
            <a:r>
              <a:rPr lang="es-ES" sz="1500" dirty="0">
                <a:latin typeface="+mj-lt"/>
              </a:rPr>
              <a:t> -</a:t>
            </a:r>
            <a:r>
              <a:rPr lang="es-ES" sz="1500" dirty="0" err="1">
                <a:latin typeface="+mj-lt"/>
              </a:rPr>
              <a:t>WebApplication</a:t>
            </a:r>
            <a:r>
              <a:rPr lang="es-ES" sz="1500" dirty="0">
                <a:latin typeface="+mj-lt"/>
              </a:rPr>
              <a:t> $</a:t>
            </a:r>
            <a:r>
              <a:rPr lang="es-ES" sz="1500" dirty="0" err="1">
                <a:latin typeface="+mj-lt"/>
              </a:rPr>
              <a:t>spWebApp.Url</a:t>
            </a:r>
            <a:endParaRPr lang="es-ES" sz="1500" dirty="0">
              <a:latin typeface="+mj-lt"/>
            </a:endParaRPr>
          </a:p>
          <a:p>
            <a:r>
              <a:rPr lang="es-ES" sz="1500" dirty="0">
                <a:latin typeface="+mj-lt"/>
              </a:rPr>
              <a:t>            } </a:t>
            </a:r>
          </a:p>
          <a:p>
            <a:r>
              <a:rPr lang="es-ES" sz="1500" dirty="0">
                <a:latin typeface="+mj-lt"/>
              </a:rPr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11237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2200" dirty="0" err="1"/>
              <a:t>PowerShell</a:t>
            </a:r>
            <a:r>
              <a:rPr lang="es-ES" sz="2200" dirty="0"/>
              <a:t> facilita el auditado </a:t>
            </a:r>
            <a:r>
              <a:rPr lang="es-ES" sz="2200" dirty="0" smtClean="0"/>
              <a:t>completo de una granja a partir de:</a:t>
            </a:r>
          </a:p>
          <a:p>
            <a:pPr lvl="1" algn="just"/>
            <a:r>
              <a:rPr lang="es-ES" sz="1800" dirty="0" smtClean="0"/>
              <a:t>Obtener </a:t>
            </a:r>
            <a:r>
              <a:rPr lang="es-ES" sz="1800" dirty="0"/>
              <a:t>información </a:t>
            </a:r>
            <a:r>
              <a:rPr lang="es-ES" sz="1800" dirty="0" smtClean="0"/>
              <a:t>detallada a nivel de Arquitectura Lógica y de Arquitectura de Información: </a:t>
            </a:r>
            <a:r>
              <a:rPr lang="es-ES" sz="1800" b="1" dirty="0"/>
              <a:t>Granja </a:t>
            </a:r>
            <a:r>
              <a:rPr lang="es-ES" sz="1800" dirty="0"/>
              <a:t>Aplicación Web </a:t>
            </a:r>
            <a:r>
              <a:rPr lang="es-ES" sz="1800" b="1" dirty="0"/>
              <a:t>Colección de Sitios </a:t>
            </a:r>
            <a:r>
              <a:rPr lang="es-ES" sz="1800" dirty="0"/>
              <a:t>Sitio </a:t>
            </a:r>
            <a:r>
              <a:rPr lang="es-ES" sz="1800" b="1" dirty="0"/>
              <a:t>Lista / Biblioteca </a:t>
            </a:r>
            <a:r>
              <a:rPr lang="es-ES" sz="1800" dirty="0"/>
              <a:t>Carpeta </a:t>
            </a:r>
            <a:r>
              <a:rPr lang="es-ES" sz="1800" b="1" dirty="0"/>
              <a:t>Elemento de Lista / Documento</a:t>
            </a:r>
          </a:p>
          <a:p>
            <a:pPr lvl="1" algn="just"/>
            <a:r>
              <a:rPr lang="es-ES" sz="1800" dirty="0"/>
              <a:t>Obtener información relativa al tamaño de </a:t>
            </a:r>
            <a:r>
              <a:rPr lang="es-ES" sz="1800" dirty="0" err="1"/>
              <a:t>BDs</a:t>
            </a:r>
            <a:r>
              <a:rPr lang="es-ES" sz="1800" dirty="0"/>
              <a:t> de Contenidos, Colecciones de Sitios y Sitios</a:t>
            </a:r>
          </a:p>
          <a:p>
            <a:pPr lvl="1" algn="just"/>
            <a:r>
              <a:rPr lang="es-ES" sz="1800" dirty="0" smtClean="0"/>
              <a:t>El acceso </a:t>
            </a:r>
            <a:r>
              <a:rPr lang="es-ES" sz="1800" dirty="0"/>
              <a:t>a la información de seguridad </a:t>
            </a:r>
            <a:r>
              <a:rPr lang="es-ES" sz="1800" dirty="0" smtClean="0"/>
              <a:t>en SharePoint como por ejemplo: Tipos </a:t>
            </a:r>
            <a:r>
              <a:rPr lang="es-ES" sz="1800" dirty="0"/>
              <a:t>de autenticación </a:t>
            </a:r>
            <a:r>
              <a:rPr lang="es-ES" sz="1800" dirty="0" smtClean="0"/>
              <a:t>utilizadas, Grupos y usuarios de </a:t>
            </a:r>
            <a:r>
              <a:rPr lang="es-ES" sz="1800" dirty="0"/>
              <a:t>SharePoint </a:t>
            </a:r>
            <a:r>
              <a:rPr lang="es-ES" sz="1800" dirty="0" smtClean="0"/>
              <a:t>en Colecciones </a:t>
            </a:r>
            <a:r>
              <a:rPr lang="es-ES" sz="1800" dirty="0"/>
              <a:t>de Sitios y </a:t>
            </a:r>
            <a:r>
              <a:rPr lang="es-ES" sz="1800" dirty="0" smtClean="0"/>
              <a:t>Sitios, Niveles </a:t>
            </a:r>
            <a:r>
              <a:rPr lang="es-ES" sz="1800" dirty="0"/>
              <a:t>de </a:t>
            </a:r>
            <a:r>
              <a:rPr lang="es-ES" sz="1800" dirty="0" smtClean="0"/>
              <a:t>Permisos, </a:t>
            </a:r>
            <a:r>
              <a:rPr lang="es-ES" sz="1800" dirty="0" err="1" smtClean="0"/>
              <a:t>etc</a:t>
            </a:r>
            <a:endParaRPr lang="es-ES" sz="1800" dirty="0"/>
          </a:p>
          <a:p>
            <a:pPr lvl="1" algn="just"/>
            <a:r>
              <a:rPr lang="es-ES" sz="1800" dirty="0"/>
              <a:t>Enumerar las personalizaciones desplegadas en la granja a través de un inventario de soluciones .WSP y de Características instaladas</a:t>
            </a:r>
          </a:p>
          <a:p>
            <a:pPr algn="just"/>
            <a:endParaRPr lang="es-ES" sz="2200" dirty="0"/>
          </a:p>
          <a:p>
            <a:pPr algn="just"/>
            <a:endParaRPr lang="es-ES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Escenarios de Uso de </a:t>
            </a:r>
            <a:r>
              <a:rPr lang="es-ES" sz="3200" b="1" dirty="0" err="1"/>
              <a:t>PowerShell</a:t>
            </a:r>
            <a:r>
              <a:rPr lang="es-ES" sz="3200" b="1" dirty="0"/>
              <a:t> para SharePoint – </a:t>
            </a:r>
            <a:r>
              <a:rPr lang="es-ES" sz="3200" b="1" dirty="0" smtClean="0"/>
              <a:t> Auditoría de Entornos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4155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Escenarios de Uso de </a:t>
            </a:r>
            <a:r>
              <a:rPr lang="es-ES" sz="3200" b="1" dirty="0" err="1"/>
              <a:t>PowerShell</a:t>
            </a:r>
            <a:r>
              <a:rPr lang="es-ES" sz="3200" b="1" dirty="0"/>
              <a:t> para SharePoint – </a:t>
            </a:r>
            <a:r>
              <a:rPr lang="es-ES" sz="3200" b="1" dirty="0" smtClean="0"/>
              <a:t> Auditoría de Entornos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ES" sz="2200" b="1" dirty="0"/>
              <a:t>Ejemplo 1 </a:t>
            </a:r>
            <a:r>
              <a:rPr lang="es-ES" sz="2200" dirty="0"/>
              <a:t>- </a:t>
            </a:r>
            <a:r>
              <a:rPr lang="es-ES" sz="2200" dirty="0" smtClean="0"/>
              <a:t>Obtener </a:t>
            </a:r>
            <a:r>
              <a:rPr lang="es-ES" sz="2200" dirty="0"/>
              <a:t>el tamaño de las </a:t>
            </a:r>
            <a:r>
              <a:rPr lang="es-ES" sz="2200" dirty="0" err="1"/>
              <a:t>BDs</a:t>
            </a:r>
            <a:r>
              <a:rPr lang="es-ES" sz="2200" dirty="0"/>
              <a:t> de Contenidos de una granja:</a:t>
            </a:r>
          </a:p>
          <a:p>
            <a:pPr algn="just"/>
            <a:endParaRPr lang="es-ES" sz="2200" dirty="0"/>
          </a:p>
          <a:p>
            <a:pPr algn="just"/>
            <a:endParaRPr lang="es-ES" sz="2200" dirty="0"/>
          </a:p>
        </p:txBody>
      </p:sp>
      <p:sp>
        <p:nvSpPr>
          <p:cNvPr id="4" name="Rectángulo 3"/>
          <p:cNvSpPr/>
          <p:nvPr/>
        </p:nvSpPr>
        <p:spPr>
          <a:xfrm>
            <a:off x="698806" y="1977593"/>
            <a:ext cx="8206655" cy="2492990"/>
          </a:xfrm>
          <a:prstGeom prst="rect">
            <a:avLst/>
          </a:prstGeom>
          <a:noFill/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spWebApps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Get-SPWebApplication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0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</a:t>
            </a:r>
            <a:r>
              <a:rPr lang="es-ES" sz="1200" dirty="0" err="1">
                <a:solidFill>
                  <a:srgbClr val="0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IncludeCentralAdministration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</a:t>
            </a:r>
            <a:r>
              <a:rPr lang="es-ES" sz="1200" dirty="0" err="1">
                <a:solidFill>
                  <a:srgbClr val="00008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foreach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spWebApp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00008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in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spWebApps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 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{ 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</a:t>
            </a:r>
            <a:r>
              <a:rPr lang="es-ES" sz="1200" dirty="0">
                <a:solidFill>
                  <a:srgbClr val="0064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#$</a:t>
            </a:r>
            <a:r>
              <a:rPr lang="es-ES" sz="1200" dirty="0" err="1">
                <a:solidFill>
                  <a:srgbClr val="0064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spWebApp.Name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</a:t>
            </a:r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ContentDBs</a:t>
            </a:r>
            <a:r>
              <a:rPr lang="es-ES" sz="12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spWebApp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ContentDatabases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</a:t>
            </a:r>
            <a:r>
              <a:rPr lang="es-ES" sz="1200" dirty="0" err="1">
                <a:solidFill>
                  <a:srgbClr val="00008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foreach</a:t>
            </a:r>
            <a:r>
              <a:rPr lang="es-ES" sz="12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</a:t>
            </a:r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</a:t>
            </a:r>
            <a:r>
              <a:rPr lang="es-ES" sz="12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00008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in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ContentDBs</a:t>
            </a:r>
            <a:r>
              <a:rPr lang="es-ES" sz="12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 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{     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    </a:t>
            </a:r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ContentDBsize</a:t>
            </a:r>
            <a:r>
              <a:rPr lang="es-ES" sz="12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[</a:t>
            </a:r>
            <a:r>
              <a:rPr lang="es-ES" sz="1200" dirty="0" err="1">
                <a:solidFill>
                  <a:srgbClr val="0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Math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]::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Round</a:t>
            </a:r>
            <a:r>
              <a:rPr lang="es-ES" sz="12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((</a:t>
            </a:r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</a:t>
            </a:r>
            <a:r>
              <a:rPr lang="es-ES" sz="1200" dirty="0" err="1" smtClean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disksizerequired</a:t>
            </a:r>
            <a:r>
              <a:rPr lang="es-ES" sz="1200" dirty="0" smtClean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/</a:t>
            </a:r>
            <a:r>
              <a:rPr lang="es-ES" sz="1200" dirty="0" smtClean="0">
                <a:solidFill>
                  <a:srgbClr val="8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1GB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,</a:t>
            </a:r>
            <a:r>
              <a:rPr lang="es-ES" sz="1200" dirty="0">
                <a:solidFill>
                  <a:srgbClr val="8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2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    </a:t>
            </a:r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ContentDBInfo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spWebApp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DisplayName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+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","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+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</a:t>
            </a:r>
            <a:r>
              <a:rPr lang="es-ES" sz="1200" dirty="0" err="1" smtClean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200" dirty="0" err="1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Name</a:t>
            </a:r>
            <a:r>
              <a:rPr lang="es-ES" sz="12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+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","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+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ContentDBsize</a:t>
            </a:r>
            <a:r>
              <a:rPr lang="es-ES" sz="12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+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 GB"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endParaRPr lang="es-ES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    </a:t>
            </a:r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2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ContentDBInfo</a:t>
            </a:r>
            <a:endParaRPr lang="es-ES" sz="12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} </a:t>
            </a:r>
            <a:endParaRPr lang="es-ES" sz="12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2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</a:t>
            </a:r>
            <a:r>
              <a:rPr lang="es-ES" sz="12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} </a:t>
            </a:r>
            <a:endParaRPr lang="es-E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Escenarios de Uso de </a:t>
            </a:r>
            <a:r>
              <a:rPr lang="es-ES" sz="3200" b="1" dirty="0" err="1"/>
              <a:t>PowerShell</a:t>
            </a:r>
            <a:r>
              <a:rPr lang="es-ES" sz="3200" b="1" dirty="0"/>
              <a:t> para SharePoint – </a:t>
            </a:r>
            <a:r>
              <a:rPr lang="es-ES" sz="3200" b="1" dirty="0" smtClean="0"/>
              <a:t> Auditoría de Entornos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ES" sz="2200" b="1" dirty="0"/>
              <a:t>Ejemplo 2 </a:t>
            </a:r>
            <a:r>
              <a:rPr lang="es-ES" sz="2200" dirty="0"/>
              <a:t>– Extraer todos los .WSP de una Granja:</a:t>
            </a:r>
          </a:p>
          <a:p>
            <a:pPr algn="just"/>
            <a:endParaRPr lang="es-ES" sz="2200" dirty="0"/>
          </a:p>
          <a:p>
            <a:pPr algn="just"/>
            <a:endParaRPr lang="es-ES" sz="2200" dirty="0"/>
          </a:p>
        </p:txBody>
      </p:sp>
      <p:sp>
        <p:nvSpPr>
          <p:cNvPr id="5" name="Rectángulo 4"/>
          <p:cNvSpPr/>
          <p:nvPr/>
        </p:nvSpPr>
        <p:spPr>
          <a:xfrm>
            <a:off x="794857" y="1784896"/>
            <a:ext cx="7554286" cy="175432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latin typeface="Lucida Console" panose="020B0609040504020204" pitchFamily="49" charset="0"/>
              </a:rPr>
              <a:t>    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spFarm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SPFarm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spFarm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Solutions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iSolutionsNumber</a:t>
            </a:r>
            <a:r>
              <a:rPr lang="en-U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 smtClean="0">
                <a:solidFill>
                  <a:srgbClr val="800080"/>
                </a:solidFill>
                <a:latin typeface="Lucida Console" panose="020B0609040504020204" pitchFamily="49" charset="0"/>
              </a:rPr>
              <a:t>0</a:t>
            </a:r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2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{              </a:t>
            </a:r>
            <a:r>
              <a:rPr lang="en-U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endParaRPr lang="en-U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spSolutionFile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SolutionFile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spSolutionFile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SaveAs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ScriptDir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"\"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</a:t>
            </a:r>
            <a:r>
              <a:rPr lang="en-U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DisplayName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iSolutionsNumber</a:t>
            </a:r>
            <a:r>
              <a:rPr lang="en-U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+=</a:t>
            </a:r>
            <a:r>
              <a:rPr lang="en-US" sz="1200" dirty="0">
                <a:solidFill>
                  <a:srgbClr val="800080"/>
                </a:solidFill>
                <a:latin typeface="Lucida Console" panose="020B0609040504020204" pitchFamily="49" charset="0"/>
              </a:rPr>
              <a:t>1</a:t>
            </a:r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  </a:t>
            </a:r>
          </a:p>
        </p:txBody>
      </p:sp>
    </p:spTree>
    <p:extLst>
      <p:ext uri="{BB962C8B-B14F-4D97-AF65-F5344CB8AC3E}">
        <p14:creationId xmlns:p14="http://schemas.microsoft.com/office/powerpoint/2010/main" val="371413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ES" sz="2200" dirty="0"/>
              <a:t>Ejemplo 2 – Extraer todos los .WSP de una Granja:</a:t>
            </a:r>
          </a:p>
          <a:p>
            <a:pPr algn="just"/>
            <a:endParaRPr lang="es-ES" sz="2200" dirty="0"/>
          </a:p>
          <a:p>
            <a:pPr algn="just"/>
            <a:endParaRPr lang="es-ES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Escenarios de Uso de </a:t>
            </a:r>
            <a:r>
              <a:rPr lang="es-ES" sz="3200" b="1" dirty="0" err="1"/>
              <a:t>PowerShell</a:t>
            </a:r>
            <a:r>
              <a:rPr lang="es-ES" sz="3200" b="1" dirty="0"/>
              <a:t> para SharePoint – </a:t>
            </a:r>
            <a:r>
              <a:rPr lang="es-ES" sz="3200" b="1" dirty="0" smtClean="0"/>
              <a:t> Auditoría de Entornos</a:t>
            </a:r>
            <a:endParaRPr lang="en-US" sz="3200" b="1" dirty="0"/>
          </a:p>
        </p:txBody>
      </p:sp>
      <p:sp>
        <p:nvSpPr>
          <p:cNvPr id="5" name="Rectángulo 4"/>
          <p:cNvSpPr/>
          <p:nvPr/>
        </p:nvSpPr>
        <p:spPr>
          <a:xfrm>
            <a:off x="975220" y="1633894"/>
            <a:ext cx="7193560" cy="1569660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ScriptDir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latin typeface="Lucida Console" panose="020B0609040504020204" pitchFamily="49" charset="0"/>
              </a:rPr>
              <a:t>= </a:t>
            </a:r>
            <a:r>
              <a:rPr lang="es-ES" sz="1200" dirty="0">
                <a:solidFill>
                  <a:srgbClr val="0000FF"/>
                </a:solidFill>
                <a:latin typeface="Lucida Console" panose="020B0609040504020204" pitchFamily="49" charset="0"/>
              </a:rPr>
              <a:t>Split-</a:t>
            </a:r>
            <a:r>
              <a:rPr lang="es-E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Path</a:t>
            </a:r>
            <a:r>
              <a:rPr lang="es-ES" sz="1200" dirty="0">
                <a:latin typeface="Lucida Console" panose="020B0609040504020204" pitchFamily="49" charset="0"/>
              </a:rPr>
              <a:t> -</a:t>
            </a:r>
            <a:r>
              <a:rPr lang="es-ES" sz="1200" dirty="0" err="1">
                <a:latin typeface="Lucida Console" panose="020B0609040504020204" pitchFamily="49" charset="0"/>
              </a:rPr>
              <a:t>parent</a:t>
            </a:r>
            <a:r>
              <a:rPr lang="es-ES" sz="1200" dirty="0"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MyInvocation</a:t>
            </a:r>
            <a:r>
              <a:rPr lang="es-ES" sz="1200" dirty="0" err="1">
                <a:latin typeface="Lucida Console" panose="020B0609040504020204" pitchFamily="49" charset="0"/>
              </a:rPr>
              <a:t>.MyCommand.Path</a:t>
            </a:r>
            <a:endParaRPr lang="es-ES" sz="1200" dirty="0">
              <a:latin typeface="Lucida Console" panose="020B0609040504020204" pitchFamily="49" charset="0"/>
            </a:endParaRP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spSolutions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Get-SPSolution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r>
              <a:rPr lang="es-ES" sz="1200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spSolutions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s-E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{             </a:t>
            </a:r>
            <a:endParaRPr lang="es-E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s-ES" sz="12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</a:t>
            </a:r>
            <a:r>
              <a:rPr lang="es-ES" sz="1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-Host</a:t>
            </a:r>
            <a:r>
              <a:rPr lang="es-E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"Extrayendo la solución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s-ES" sz="12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endParaRPr lang="es-E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spSolutionFile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SolutionFile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</a:p>
          <a:p>
            <a:pPr lvl="1"/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spSolutionFile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SaveAs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ScriptDir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8B0000"/>
                </a:solidFill>
                <a:latin typeface="Lucida Console" panose="020B0609040504020204" pitchFamily="49" charset="0"/>
              </a:rPr>
              <a:t>"\"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DisplayName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s-E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7394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Escenarios de Uso de </a:t>
            </a:r>
            <a:r>
              <a:rPr lang="es-ES" sz="3200" b="1" dirty="0" err="1"/>
              <a:t>PowerShell</a:t>
            </a:r>
            <a:r>
              <a:rPr lang="es-ES" sz="3200" b="1" dirty="0"/>
              <a:t> para SharePoint – 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Troubleshooting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ES" sz="2200" dirty="0" err="1"/>
              <a:t>PowerShell</a:t>
            </a:r>
            <a:r>
              <a:rPr lang="es-ES" sz="2200" dirty="0"/>
              <a:t> facilita la realización de </a:t>
            </a:r>
            <a:r>
              <a:rPr lang="es-ES" sz="2200" dirty="0" err="1"/>
              <a:t>Troubleshooting</a:t>
            </a:r>
            <a:r>
              <a:rPr lang="es-ES" sz="2200" dirty="0"/>
              <a:t> de ambientes SharePoint ya que permite:</a:t>
            </a:r>
          </a:p>
          <a:p>
            <a:pPr lvl="1" algn="just"/>
            <a:r>
              <a:rPr lang="es-ES" sz="1800" dirty="0"/>
              <a:t>Interactuar con los </a:t>
            </a:r>
            <a:r>
              <a:rPr lang="es-ES" sz="1800" dirty="0" err="1"/>
              <a:t>Logs</a:t>
            </a:r>
            <a:r>
              <a:rPr lang="es-ES" sz="1800" dirty="0"/>
              <a:t> de SharePoint a través de </a:t>
            </a:r>
            <a:r>
              <a:rPr lang="es-ES" sz="1800" dirty="0" err="1"/>
              <a:t>cmdlets</a:t>
            </a:r>
            <a:r>
              <a:rPr lang="es-ES" sz="1800" dirty="0"/>
              <a:t> específicos (</a:t>
            </a:r>
            <a:r>
              <a:rPr lang="es-ES" sz="1800" dirty="0" err="1"/>
              <a:t>Get-SPLogEvent</a:t>
            </a:r>
            <a:r>
              <a:rPr lang="es-ES" sz="1800" dirty="0"/>
              <a:t>)</a:t>
            </a:r>
          </a:p>
          <a:p>
            <a:pPr algn="just"/>
            <a:endParaRPr lang="es-ES" sz="2200" dirty="0"/>
          </a:p>
          <a:p>
            <a:pPr algn="just"/>
            <a:endParaRPr lang="es-ES" sz="2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b="11326"/>
          <a:stretch/>
        </p:blipFill>
        <p:spPr>
          <a:xfrm>
            <a:off x="934277" y="2612627"/>
            <a:ext cx="6775257" cy="198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42" y="2836070"/>
            <a:ext cx="64389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7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2200" b="1" dirty="0"/>
              <a:t>Ejemplo 1 </a:t>
            </a:r>
            <a:r>
              <a:rPr lang="es-ES" sz="2200" dirty="0"/>
              <a:t>– Habilitar el panel del </a:t>
            </a:r>
            <a:r>
              <a:rPr lang="es-ES" sz="2200" dirty="0" smtClean="0"/>
              <a:t>desarrollador:</a:t>
            </a:r>
            <a:endParaRPr lang="es-ES" sz="2200" dirty="0"/>
          </a:p>
          <a:p>
            <a:pPr algn="just"/>
            <a:endParaRPr lang="es-ES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Escenarios de Uso de </a:t>
            </a:r>
            <a:r>
              <a:rPr lang="es-ES" sz="3200" b="1" dirty="0" err="1"/>
              <a:t>PowerShell</a:t>
            </a:r>
            <a:r>
              <a:rPr lang="es-ES" sz="3200" b="1" dirty="0"/>
              <a:t> para SharePoint – </a:t>
            </a:r>
            <a:r>
              <a:rPr lang="es-ES" sz="3200" b="1" dirty="0" smtClean="0"/>
              <a:t> </a:t>
            </a:r>
            <a:r>
              <a:rPr lang="es-ES" sz="3200" b="1" dirty="0" err="1" smtClean="0"/>
              <a:t>Troubleshooting</a:t>
            </a:r>
            <a:endParaRPr lang="en-US" sz="3200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280358" y="1735929"/>
            <a:ext cx="8583283" cy="830997"/>
          </a:xfrm>
          <a:prstGeom prst="rect">
            <a:avLst/>
          </a:prstGeom>
          <a:noFill/>
          <a:ln w="31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svc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=[</a:t>
            </a:r>
            <a:r>
              <a:rPr lang="es-E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Microsoft.SharePoint.Administration.SPWebService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s-E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ContentService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ddsetting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svc</a:t>
            </a:r>
            <a:r>
              <a:rPr lang="es-ES" sz="12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2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DeveloperDashboardSettings</a:t>
            </a:r>
            <a:r>
              <a:rPr lang="es-ES" sz="12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s-ES" sz="12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ddsetting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DisplayLevel</a:t>
            </a:r>
            <a:r>
              <a:rPr lang="es-ES" sz="1200" dirty="0">
                <a:solidFill>
                  <a:srgbClr val="A9A9A9"/>
                </a:solidFill>
                <a:latin typeface="Lucida Console" panose="020B0609040504020204" pitchFamily="49" charset="0"/>
              </a:rPr>
              <a:t>=[</a:t>
            </a:r>
            <a:r>
              <a:rPr lang="es-ES" sz="12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Microsoft.SharePoint.Administration.SPDeveloperDashboardLevel</a:t>
            </a:r>
            <a:r>
              <a:rPr lang="es-ES" sz="12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On</a:t>
            </a:r>
            <a:endParaRPr lang="es-ES" sz="12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2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2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ddsetting</a:t>
            </a:r>
            <a:r>
              <a:rPr lang="es-ES" sz="12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2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Update</a:t>
            </a:r>
            <a:r>
              <a:rPr lang="es-ES" sz="1200" dirty="0">
                <a:solidFill>
                  <a:prstClr val="black"/>
                </a:solidFill>
                <a:latin typeface="Lucida Console" panose="020B0609040504020204" pitchFamily="49" charset="0"/>
              </a:rPr>
              <a:t>()    </a:t>
            </a:r>
          </a:p>
        </p:txBody>
      </p:sp>
    </p:spTree>
    <p:extLst>
      <p:ext uri="{BB962C8B-B14F-4D97-AF65-F5344CB8AC3E}">
        <p14:creationId xmlns:p14="http://schemas.microsoft.com/office/powerpoint/2010/main" val="280678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Escenarios de Uso de </a:t>
            </a:r>
            <a:r>
              <a:rPr lang="es-ES" sz="3200" b="1" dirty="0" err="1"/>
              <a:t>PowerShell</a:t>
            </a:r>
            <a:r>
              <a:rPr lang="es-ES" sz="3200" b="1" dirty="0"/>
              <a:t> para SharePoint – </a:t>
            </a:r>
            <a:r>
              <a:rPr lang="es-ES" sz="3200" b="1" dirty="0" smtClean="0"/>
              <a:t> Despliegue de Soluciones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ES" sz="2200" dirty="0"/>
              <a:t>Engloba aspectos como:</a:t>
            </a:r>
          </a:p>
          <a:p>
            <a:pPr lvl="1"/>
            <a:r>
              <a:rPr lang="es-ES" sz="1800" dirty="0"/>
              <a:t>Instalar y desplegar una solución de SharePoint (.WSP)</a:t>
            </a:r>
          </a:p>
          <a:p>
            <a:pPr lvl="1"/>
            <a:r>
              <a:rPr lang="es-ES" sz="1800" dirty="0"/>
              <a:t>Activar / Desactivar características</a:t>
            </a:r>
          </a:p>
          <a:p>
            <a:pPr lvl="1"/>
            <a:r>
              <a:rPr lang="es-ES" sz="1800" dirty="0"/>
              <a:t>Para / Re-iniciar el servicio del temporizador</a:t>
            </a:r>
          </a:p>
          <a:p>
            <a:pPr lvl="1"/>
            <a:r>
              <a:rPr lang="es-ES" sz="1800" dirty="0"/>
              <a:t>Aplicar las personalizaciones de aspecto de forma recursiva en una Colección de Sitios Completa</a:t>
            </a:r>
          </a:p>
          <a:p>
            <a:pPr algn="just"/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94168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 smtClean="0"/>
              <a:t>Posibilidades de </a:t>
            </a:r>
            <a:r>
              <a:rPr lang="es-ES" sz="3200" b="1" dirty="0" err="1" smtClean="0"/>
              <a:t>PowerShell</a:t>
            </a:r>
            <a:r>
              <a:rPr lang="es-ES" sz="3200" b="1" dirty="0" smtClean="0"/>
              <a:t> para SharePoint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ES" sz="2200" b="1" dirty="0" smtClean="0"/>
              <a:t>¿Qué se puede hacer?</a:t>
            </a:r>
            <a:endParaRPr lang="en-US" sz="2200" b="1" dirty="0"/>
          </a:p>
        </p:txBody>
      </p:sp>
      <p:sp>
        <p:nvSpPr>
          <p:cNvPr id="20" name="Rectangle 14"/>
          <p:cNvSpPr/>
          <p:nvPr/>
        </p:nvSpPr>
        <p:spPr bwMode="auto">
          <a:xfrm>
            <a:off x="3003981" y="1566440"/>
            <a:ext cx="1080000" cy="1080000"/>
          </a:xfrm>
          <a:prstGeom prst="rect">
            <a:avLst/>
          </a:prstGeom>
          <a:solidFill>
            <a:srgbClr val="FF00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Configuración</a:t>
            </a:r>
            <a:endParaRPr kumimoji="0" lang="es-CR" sz="1400" b="1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ctangle 17"/>
          <p:cNvSpPr/>
          <p:nvPr/>
        </p:nvSpPr>
        <p:spPr bwMode="auto">
          <a:xfrm>
            <a:off x="3003981" y="2726040"/>
            <a:ext cx="1080000" cy="1080000"/>
          </a:xfrm>
          <a:prstGeom prst="rect">
            <a:avLst/>
          </a:prstGeom>
          <a:solidFill>
            <a:srgbClr val="44546A">
              <a:lumMod val="60000"/>
              <a:lumOff val="40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Segoe UI" panose="020B0502040204020203" pitchFamily="34" charset="0"/>
              </a:rPr>
              <a:t>Copias de Seguridad</a:t>
            </a:r>
            <a:endParaRPr kumimoji="0" lang="es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17"/>
          <p:cNvSpPr/>
          <p:nvPr/>
        </p:nvSpPr>
        <p:spPr bwMode="auto">
          <a:xfrm>
            <a:off x="3003981" y="3885640"/>
            <a:ext cx="3785222" cy="8604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Segoe UI" panose="020B0502040204020203" pitchFamily="34" charset="0"/>
              </a:rPr>
              <a:t>Las posibilidades que brinda </a:t>
            </a:r>
            <a:r>
              <a:rPr kumimoji="0" lang="es-US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Segoe UI" panose="020B0502040204020203" pitchFamily="34" charset="0"/>
              </a:rPr>
              <a:t>PowerShell</a:t>
            </a:r>
            <a:r>
              <a:rPr kumimoji="0" lang="es-US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Segoe UI" panose="020B0502040204020203" pitchFamily="34" charset="0"/>
              </a:rPr>
              <a:t> para interactuar con SharePoint son ilimitadas</a:t>
            </a:r>
          </a:p>
        </p:txBody>
      </p:sp>
      <p:sp>
        <p:nvSpPr>
          <p:cNvPr id="23" name="Rectangle 14"/>
          <p:cNvSpPr/>
          <p:nvPr/>
        </p:nvSpPr>
        <p:spPr bwMode="auto">
          <a:xfrm>
            <a:off x="4164113" y="1566440"/>
            <a:ext cx="1260000" cy="1080000"/>
          </a:xfrm>
          <a:prstGeom prst="rect">
            <a:avLst/>
          </a:prstGeom>
          <a:solidFill>
            <a:srgbClr val="92D05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Segoe UI" panose="020B0502040204020203" pitchFamily="34" charset="0"/>
              </a:rPr>
              <a:t>Administración de Plataforma</a:t>
            </a:r>
          </a:p>
        </p:txBody>
      </p:sp>
      <p:sp>
        <p:nvSpPr>
          <p:cNvPr id="24" name="Rectangle 17"/>
          <p:cNvSpPr/>
          <p:nvPr/>
        </p:nvSpPr>
        <p:spPr bwMode="auto">
          <a:xfrm>
            <a:off x="4164113" y="2726040"/>
            <a:ext cx="1260000" cy="1080000"/>
          </a:xfrm>
          <a:prstGeom prst="rect">
            <a:avLst/>
          </a:prstGeom>
          <a:solidFill>
            <a:srgbClr val="FFC0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Segoe UI" panose="020B0502040204020203" pitchFamily="34" charset="0"/>
              </a:rPr>
              <a:t>Uso de las </a:t>
            </a:r>
            <a:r>
              <a:rPr kumimoji="0" lang="es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Segoe UI" panose="020B0502040204020203" pitchFamily="34" charset="0"/>
              </a:rPr>
              <a:t>APIs</a:t>
            </a:r>
            <a:r>
              <a:rPr kumimoji="0" lang="es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Segoe UI" panose="020B0502040204020203" pitchFamily="34" charset="0"/>
              </a:rPr>
              <a:t> de Cliente y Servidor</a:t>
            </a: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17"/>
          <p:cNvSpPr/>
          <p:nvPr/>
        </p:nvSpPr>
        <p:spPr bwMode="auto">
          <a:xfrm>
            <a:off x="5529203" y="1566440"/>
            <a:ext cx="1260000" cy="1080000"/>
          </a:xfrm>
          <a:prstGeom prst="rect">
            <a:avLst/>
          </a:prstGeom>
          <a:solidFill>
            <a:srgbClr val="7030A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1400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Auditoría de Entornos</a:t>
            </a: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17"/>
          <p:cNvSpPr/>
          <p:nvPr/>
        </p:nvSpPr>
        <p:spPr bwMode="auto">
          <a:xfrm>
            <a:off x="5529203" y="2726040"/>
            <a:ext cx="1260000" cy="1080000"/>
          </a:xfrm>
          <a:prstGeom prst="rect">
            <a:avLst/>
          </a:prstGeom>
          <a:solidFill>
            <a:srgbClr val="E7E6E6">
              <a:lumMod val="50000"/>
            </a:srgb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3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Segoe UI" panose="020B0502040204020203" pitchFamily="34" charset="0"/>
              </a:rPr>
              <a:t>Troubleshooting</a:t>
            </a:r>
            <a:endParaRPr kumimoji="0" lang="es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14"/>
          <p:cNvSpPr/>
          <p:nvPr/>
        </p:nvSpPr>
        <p:spPr bwMode="auto">
          <a:xfrm>
            <a:off x="6894293" y="1566440"/>
            <a:ext cx="1260000" cy="3179600"/>
          </a:xfrm>
          <a:prstGeom prst="rect">
            <a:avLst/>
          </a:prstGeom>
          <a:solidFill>
            <a:srgbClr val="FF00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Calibri" panose="020F0502020204030204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kumimoji="0" lang="es-CR" b="1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Explosión 1 27"/>
          <p:cNvSpPr/>
          <p:nvPr/>
        </p:nvSpPr>
        <p:spPr>
          <a:xfrm>
            <a:off x="457200" y="1705370"/>
            <a:ext cx="2335925" cy="802140"/>
          </a:xfrm>
          <a:prstGeom prst="irregularSeal1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De todo </a:t>
            </a:r>
            <a:r>
              <a:rPr lang="es-ES" b="1" dirty="0" smtClean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110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quarter" idx="13"/>
          </p:nvPr>
        </p:nvSpPr>
        <p:spPr>
          <a:xfrm>
            <a:off x="364273" y="1131215"/>
            <a:ext cx="7773048" cy="1134596"/>
          </a:xfrm>
        </p:spPr>
        <p:txBody>
          <a:bodyPr>
            <a:normAutofit/>
          </a:bodyPr>
          <a:lstStyle/>
          <a:p>
            <a:r>
              <a:rPr lang="es-ES" sz="3400" dirty="0" smtClean="0">
                <a:solidFill>
                  <a:schemeClr val="tx1"/>
                </a:solidFill>
                <a:ea typeface="+mj-ea"/>
              </a:rPr>
              <a:t>Escenarios de uso de </a:t>
            </a:r>
            <a:r>
              <a:rPr lang="es-ES" sz="3400" dirty="0" err="1" smtClean="0">
                <a:solidFill>
                  <a:schemeClr val="tx1"/>
                </a:solidFill>
                <a:ea typeface="+mj-ea"/>
              </a:rPr>
              <a:t>PowerShell</a:t>
            </a:r>
            <a:r>
              <a:rPr lang="es-ES" sz="3400" dirty="0" smtClean="0">
                <a:solidFill>
                  <a:schemeClr val="tx1"/>
                </a:solidFill>
                <a:ea typeface="+mj-ea"/>
              </a:rPr>
              <a:t> para SharePoint</a:t>
            </a:r>
            <a:endParaRPr lang="en-US" sz="3400" dirty="0">
              <a:solidFill>
                <a:schemeClr val="tx1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0" y="2031952"/>
            <a:ext cx="2171039" cy="216675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093" y="878486"/>
            <a:ext cx="1359017" cy="132650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247" y="3115330"/>
            <a:ext cx="1667753" cy="11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 smtClean="0"/>
              <a:t>Conclusiones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1800" dirty="0" err="1"/>
              <a:t>PowerShell</a:t>
            </a:r>
            <a:r>
              <a:rPr lang="es-ES" sz="1800" dirty="0"/>
              <a:t> en SharePoint puede ser utilizado para más tareas que administración y configuración:</a:t>
            </a:r>
          </a:p>
          <a:p>
            <a:pPr lvl="1" algn="just"/>
            <a:r>
              <a:rPr lang="es-ES" sz="1600" dirty="0"/>
              <a:t>Auditado </a:t>
            </a:r>
            <a:r>
              <a:rPr lang="es-ES" sz="1600" b="1" dirty="0" err="1"/>
              <a:t>Troubleshooting</a:t>
            </a:r>
            <a:r>
              <a:rPr lang="es-ES" sz="1600" b="1" dirty="0"/>
              <a:t> </a:t>
            </a:r>
            <a:r>
              <a:rPr lang="es-ES" sz="1600" dirty="0"/>
              <a:t>Uso de las </a:t>
            </a:r>
            <a:r>
              <a:rPr lang="es-ES" sz="1600" dirty="0" err="1"/>
              <a:t>APIs</a:t>
            </a:r>
            <a:r>
              <a:rPr lang="es-ES" sz="1600" dirty="0"/>
              <a:t> de SharePoint </a:t>
            </a:r>
            <a:r>
              <a:rPr lang="es-ES" sz="1600" b="1" dirty="0"/>
              <a:t>Despliegue de Soluciones</a:t>
            </a:r>
          </a:p>
          <a:p>
            <a:pPr algn="just"/>
            <a:r>
              <a:rPr lang="es-ES" sz="1800" dirty="0"/>
              <a:t>Podemos utilizar </a:t>
            </a:r>
            <a:r>
              <a:rPr lang="es-ES" sz="1800" dirty="0" err="1"/>
              <a:t>PowerShell</a:t>
            </a:r>
            <a:r>
              <a:rPr lang="es-ES" sz="1800" dirty="0"/>
              <a:t> desde distintos entornos de Trabajo:</a:t>
            </a:r>
          </a:p>
          <a:p>
            <a:pPr lvl="1" algn="just"/>
            <a:r>
              <a:rPr lang="es-ES" sz="1600" dirty="0"/>
              <a:t>Consola de Administración de SharePoint 2013 </a:t>
            </a:r>
            <a:r>
              <a:rPr lang="es-ES" sz="1600" b="1" dirty="0" err="1"/>
              <a:t>PowerShell</a:t>
            </a:r>
            <a:r>
              <a:rPr lang="es-ES" sz="1600" b="1" dirty="0"/>
              <a:t> ISE</a:t>
            </a:r>
            <a:r>
              <a:rPr lang="es-ES" sz="1600" dirty="0"/>
              <a:t> El propio Shell de Windows </a:t>
            </a:r>
            <a:r>
              <a:rPr lang="es-ES" sz="1600" b="1" dirty="0" err="1"/>
              <a:t>PowerShell</a:t>
            </a:r>
            <a:r>
              <a:rPr lang="es-ES" sz="1600" b="1" dirty="0"/>
              <a:t> Web Access </a:t>
            </a:r>
            <a:r>
              <a:rPr lang="es-ES" sz="1600" dirty="0"/>
              <a:t>Consola de Administración de SPO</a:t>
            </a:r>
          </a:p>
          <a:p>
            <a:pPr algn="just"/>
            <a:r>
              <a:rPr lang="es-ES" sz="1800" dirty="0"/>
              <a:t>Para trabajar con SharePoint desde </a:t>
            </a:r>
            <a:r>
              <a:rPr lang="es-ES" sz="1800" dirty="0" err="1"/>
              <a:t>PowerShell</a:t>
            </a:r>
            <a:r>
              <a:rPr lang="es-ES" sz="1800" dirty="0"/>
              <a:t>, disponemos de más de 800 </a:t>
            </a:r>
            <a:r>
              <a:rPr lang="es-ES" sz="1800" dirty="0" err="1"/>
              <a:t>cmdlets</a:t>
            </a:r>
            <a:r>
              <a:rPr lang="es-ES" sz="1800" dirty="0"/>
              <a:t> para </a:t>
            </a:r>
            <a:r>
              <a:rPr lang="es-ES" sz="1800" dirty="0" err="1"/>
              <a:t>OnPremises</a:t>
            </a:r>
            <a:r>
              <a:rPr lang="es-ES" sz="1800" dirty="0"/>
              <a:t> y de 40 para SharePoint Online</a:t>
            </a:r>
          </a:p>
          <a:p>
            <a:pPr lvl="1" algn="just"/>
            <a:r>
              <a:rPr lang="es-ES" sz="1600" dirty="0"/>
              <a:t>..Y podemos crear nuestros propios </a:t>
            </a:r>
            <a:r>
              <a:rPr lang="es-ES" sz="1600" dirty="0" err="1"/>
              <a:t>cmdlets</a:t>
            </a:r>
            <a:endParaRPr lang="es-ES" sz="1600" dirty="0"/>
          </a:p>
          <a:p>
            <a:pPr algn="just"/>
            <a:r>
              <a:rPr lang="es-ES" sz="1800" dirty="0" err="1"/>
              <a:t>PowerShell</a:t>
            </a:r>
            <a:r>
              <a:rPr lang="es-ES" sz="1800" dirty="0"/>
              <a:t> no sólo es un Shell de comandos, sino que permite instanciar y trabajar con objetos de SharePoint</a:t>
            </a:r>
          </a:p>
          <a:p>
            <a:pPr algn="just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00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15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Entornos de Trabajo – SharePoint </a:t>
            </a:r>
            <a:r>
              <a:rPr lang="es-ES" sz="3200" b="1" dirty="0" err="1"/>
              <a:t>OnPremises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2200" b="1" dirty="0"/>
              <a:t>Consola de Administración de SharePoint</a:t>
            </a:r>
            <a:r>
              <a:rPr lang="es-ES" sz="2200" dirty="0"/>
              <a:t>:</a:t>
            </a:r>
          </a:p>
          <a:p>
            <a:pPr lvl="1" algn="just"/>
            <a:r>
              <a:rPr lang="es-ES" sz="1800" dirty="0"/>
              <a:t>Se instala por defecto e incorpora todos los comandos </a:t>
            </a:r>
            <a:r>
              <a:rPr lang="es-ES" sz="1800" dirty="0" err="1"/>
              <a:t>PowerShell</a:t>
            </a:r>
            <a:r>
              <a:rPr lang="es-ES" sz="1800" dirty="0"/>
              <a:t> disponibles por defecto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99" y="1941384"/>
            <a:ext cx="5983931" cy="279016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50" y="2843809"/>
            <a:ext cx="65055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ES" sz="2200" b="1" dirty="0" err="1" smtClean="0"/>
              <a:t>PowerShell</a:t>
            </a:r>
            <a:r>
              <a:rPr lang="es-ES" sz="2200" b="1" dirty="0" smtClean="0"/>
              <a:t> ISE:</a:t>
            </a:r>
          </a:p>
          <a:p>
            <a:endParaRPr lang="en-US" sz="2200" dirty="0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Entornos de Trabajo – SharePoint </a:t>
            </a:r>
            <a:r>
              <a:rPr lang="es-ES" sz="3200" b="1" dirty="0" err="1"/>
              <a:t>OnPremises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010" y="1200151"/>
            <a:ext cx="6170770" cy="33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0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Entornos de Trabajo – SharePoint </a:t>
            </a:r>
            <a:r>
              <a:rPr lang="es-ES" sz="3200" b="1" dirty="0" err="1"/>
              <a:t>OnPremises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s-ES" sz="2200" b="1" dirty="0" err="1" smtClean="0"/>
              <a:t>PowerShell</a:t>
            </a:r>
            <a:r>
              <a:rPr lang="es-ES" sz="2200" b="1" dirty="0" smtClean="0"/>
              <a:t> </a:t>
            </a:r>
            <a:r>
              <a:rPr lang="es-ES" sz="2200" b="1" dirty="0"/>
              <a:t>ISE </a:t>
            </a:r>
            <a:r>
              <a:rPr lang="es-ES" sz="2200" dirty="0"/>
              <a:t>(</a:t>
            </a:r>
            <a:r>
              <a:rPr lang="es-ES" sz="2200" i="1" dirty="0" err="1"/>
              <a:t>Integrated</a:t>
            </a:r>
            <a:r>
              <a:rPr lang="es-ES" sz="2200" i="1" dirty="0"/>
              <a:t> Shell Script </a:t>
            </a:r>
            <a:r>
              <a:rPr lang="es-ES" sz="2200" i="1" dirty="0" err="1" smtClean="0"/>
              <a:t>Environment</a:t>
            </a:r>
            <a:r>
              <a:rPr lang="es-ES" sz="2200" dirty="0" smtClean="0"/>
              <a:t>):</a:t>
            </a:r>
          </a:p>
          <a:p>
            <a:pPr lvl="1" algn="just"/>
            <a:r>
              <a:rPr lang="es-ES" sz="1800" dirty="0" smtClean="0"/>
              <a:t>“</a:t>
            </a:r>
            <a:r>
              <a:rPr lang="es-ES" sz="1800" dirty="0"/>
              <a:t>Casi” un entorno de desarrollo para </a:t>
            </a:r>
            <a:r>
              <a:rPr lang="es-ES" sz="1800" dirty="0" err="1"/>
              <a:t>PowerShell</a:t>
            </a:r>
            <a:r>
              <a:rPr lang="es-ES" sz="1800" dirty="0"/>
              <a:t> con capacidades como: Depuración </a:t>
            </a:r>
            <a:r>
              <a:rPr lang="es-ES" sz="1800" b="1" dirty="0" err="1"/>
              <a:t>Intellisense</a:t>
            </a:r>
            <a:r>
              <a:rPr lang="es-ES" sz="1800" dirty="0"/>
              <a:t> Coloreado de código </a:t>
            </a:r>
            <a:r>
              <a:rPr lang="es-ES" sz="1800" b="1" dirty="0"/>
              <a:t>…</a:t>
            </a:r>
            <a:endParaRPr lang="es-ES" sz="1800" dirty="0"/>
          </a:p>
          <a:p>
            <a:pPr lvl="1" algn="just"/>
            <a:r>
              <a:rPr lang="es-ES" sz="1800" dirty="0"/>
              <a:t>Con cada nueva versión se van añadiendo mejoras</a:t>
            </a:r>
          </a:p>
          <a:p>
            <a:pPr lvl="1" algn="just"/>
            <a:r>
              <a:rPr lang="es-ES" sz="1800" dirty="0"/>
              <a:t>Forma parte de las Características de Windows (tanto S.O de Cliente como de Servidor) y en algunos casos es necesario su activación (Windows Server 2008 R2)</a:t>
            </a:r>
          </a:p>
          <a:p>
            <a:pPr lvl="1" algn="just"/>
            <a:r>
              <a:rPr lang="es-ES" sz="1800" dirty="0"/>
              <a:t>Es necesario añadir el Snap-In de SharePoint para poder hacer uso de los comandos </a:t>
            </a:r>
            <a:r>
              <a:rPr lang="es-ES" sz="1800" dirty="0" err="1"/>
              <a:t>PowerShell</a:t>
            </a:r>
            <a:r>
              <a:rPr lang="es-ES" sz="1800" dirty="0"/>
              <a:t> específicos de SharePoint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610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Entornos de Trabajo – SharePoint </a:t>
            </a:r>
            <a:r>
              <a:rPr lang="es-ES" sz="3200" b="1" dirty="0" err="1"/>
              <a:t>OnPremises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algn="just"/>
            <a:r>
              <a:rPr lang="es-ES" sz="2200" b="1" dirty="0"/>
              <a:t>Windows </a:t>
            </a:r>
            <a:r>
              <a:rPr lang="es-ES" sz="2200" b="1" dirty="0" err="1"/>
              <a:t>PowerShell</a:t>
            </a:r>
            <a:r>
              <a:rPr lang="es-ES" sz="2200" dirty="0"/>
              <a:t>, es decir, el propio Shell de Windows</a:t>
            </a:r>
          </a:p>
          <a:p>
            <a:pPr lvl="1" algn="just"/>
            <a:r>
              <a:rPr lang="es-ES" sz="1800" dirty="0"/>
              <a:t>Como con el ISE, hay que precargar el Snap-In de SharePoint</a:t>
            </a:r>
          </a:p>
          <a:p>
            <a:endParaRPr lang="en-US" sz="22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585" y="1902536"/>
            <a:ext cx="3863980" cy="2864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7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s-ES" sz="3200" b="1" dirty="0"/>
              <a:t>Entornos de Trabajo – SharePoint </a:t>
            </a:r>
            <a:r>
              <a:rPr lang="es-ES" sz="3200" b="1" dirty="0" err="1"/>
              <a:t>OnPremises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r>
              <a:rPr lang="es-ES" sz="2200" b="1" dirty="0" err="1" smtClean="0"/>
              <a:t>PowerShell</a:t>
            </a:r>
            <a:r>
              <a:rPr lang="es-ES" sz="2200" b="1" dirty="0" smtClean="0"/>
              <a:t> Web Access:</a:t>
            </a:r>
            <a:endParaRPr lang="en-US" sz="2200" b="1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r="17907" b="4074"/>
          <a:stretch/>
        </p:blipFill>
        <p:spPr>
          <a:xfrm>
            <a:off x="1666614" y="1608934"/>
            <a:ext cx="5943600" cy="3122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3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28EF9A9397C04CAB126381B204A148" ma:contentTypeVersion="0" ma:contentTypeDescription="Create a new document." ma:contentTypeScope="" ma:versionID="7dc67552e7c0260fed87fb16075019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3DC5B1-009F-42B6-A358-3AED83A3EAE6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DAB6098-40A5-4F89-9EB4-E2583AA3EB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E7B0FD-2B7E-495C-9649-1F7968DD92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5509</TotalTime>
  <Words>2111</Words>
  <Application>Microsoft Office PowerPoint</Application>
  <PresentationFormat>Presentación en pantalla (16:9)</PresentationFormat>
  <Paragraphs>338</Paragraphs>
  <Slides>42</Slides>
  <Notes>10</Notes>
  <HiddenSlides>1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3" baseType="lpstr">
      <vt:lpstr>Arial</vt:lpstr>
      <vt:lpstr>Calibri</vt:lpstr>
      <vt:lpstr>Calibri Light</vt:lpstr>
      <vt:lpstr>Lucida Console</vt:lpstr>
      <vt:lpstr>Segoe</vt:lpstr>
      <vt:lpstr>Segoe UI</vt:lpstr>
      <vt:lpstr>Segoe UI Light</vt:lpstr>
      <vt:lpstr>Segoe UI Semilight</vt:lpstr>
      <vt:lpstr>Times New Roman</vt:lpstr>
      <vt:lpstr>Wingdings</vt:lpstr>
      <vt:lpstr>Office Theme</vt:lpstr>
      <vt:lpstr>Presentación de PowerPoint</vt:lpstr>
      <vt:lpstr>Juan Carlos González</vt:lpstr>
      <vt:lpstr>Agenda</vt:lpstr>
      <vt:lpstr>Posibilidades de PowerShell para SharePoint</vt:lpstr>
      <vt:lpstr>Entornos de Trabajo – SharePoint OnPremises</vt:lpstr>
      <vt:lpstr>Entornos de Trabajo – SharePoint OnPremises</vt:lpstr>
      <vt:lpstr>Entornos de Trabajo – SharePoint OnPremises</vt:lpstr>
      <vt:lpstr>Entornos de Trabajo – SharePoint OnPremises</vt:lpstr>
      <vt:lpstr>Entornos de Trabajo – SharePoint OnPremises</vt:lpstr>
      <vt:lpstr>Entornos de Trabajo – SharePoint OnPremises</vt:lpstr>
      <vt:lpstr>Entornos de Trabajo – SharePoint Online</vt:lpstr>
      <vt:lpstr>Presentación de PowerPoint</vt:lpstr>
      <vt:lpstr>Comandos PowerShell por defecto</vt:lpstr>
      <vt:lpstr>Comandos PowerShell por defecto</vt:lpstr>
      <vt:lpstr>Comandos PowerShell por defecto</vt:lpstr>
      <vt:lpstr>Comandos PowerShell por defecto</vt:lpstr>
      <vt:lpstr>Comandos PowerShell por defecto</vt:lpstr>
      <vt:lpstr>Comandos PowerShell por defecto</vt:lpstr>
      <vt:lpstr>Presentación de PowerPoint</vt:lpstr>
      <vt:lpstr>Uso de las APIs de SharePoint en PowerShell</vt:lpstr>
      <vt:lpstr>Uso de las APIs de SharePoint en PowerShell</vt:lpstr>
      <vt:lpstr>Uso de las APIs de SharePoint en PowerShell</vt:lpstr>
      <vt:lpstr>Uso de las APIs de SharePoint en PowerShell</vt:lpstr>
      <vt:lpstr>Uso de las APIs de SharePoint en PowerShell</vt:lpstr>
      <vt:lpstr>Presentación de PowerPoint</vt:lpstr>
      <vt:lpstr>Escenarios de Uso de PowerShell para SharePoint</vt:lpstr>
      <vt:lpstr>Escenarios de Uso de PowerShell para SharePoint – Instalación y Configuración</vt:lpstr>
      <vt:lpstr>Escenarios de Uso de PowerShell para SharePoint – Instalación y Configuración</vt:lpstr>
      <vt:lpstr>Escenarios de Uso de PowerShell para SharePoint – Administración</vt:lpstr>
      <vt:lpstr>Escenarios de Uso de PowerShell para SharePoint – Administración</vt:lpstr>
      <vt:lpstr>Escenarios de Uso de PowerShell para SharePoint – Migración entre versiones</vt:lpstr>
      <vt:lpstr>Escenarios de Uso de PowerShell para SharePoint – Migración entre versiones</vt:lpstr>
      <vt:lpstr>Escenarios de Uso de PowerShell para SharePoint –  Auditoría de Entornos</vt:lpstr>
      <vt:lpstr>Escenarios de Uso de PowerShell para SharePoint –  Auditoría de Entornos</vt:lpstr>
      <vt:lpstr>Escenarios de Uso de PowerShell para SharePoint –  Auditoría de Entornos</vt:lpstr>
      <vt:lpstr>Escenarios de Uso de PowerShell para SharePoint –  Auditoría de Entornos</vt:lpstr>
      <vt:lpstr>Escenarios de Uso de PowerShell para SharePoint –  Troubleshooting</vt:lpstr>
      <vt:lpstr>Escenarios de Uso de PowerShell para SharePoint –  Troubleshooting</vt:lpstr>
      <vt:lpstr>Escenarios de Uso de PowerShell para SharePoint –  Despliegue de Soluciones</vt:lpstr>
      <vt:lpstr>Presentación de PowerPoint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Speakers Slide Deck PowerPoint</dc:title>
  <dc:creator>Fraser Beadle</dc:creator>
  <cp:lastModifiedBy>Juan Carlos González Martín</cp:lastModifiedBy>
  <cp:revision>143</cp:revision>
  <cp:lastPrinted>2015-03-26T17:38:44Z</cp:lastPrinted>
  <dcterms:created xsi:type="dcterms:W3CDTF">2015-03-24T16:43:11Z</dcterms:created>
  <dcterms:modified xsi:type="dcterms:W3CDTF">2015-09-11T12:40:16Z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0x0101005928EF9A9397C04CAB126381B204A148</vt:lpwstr>
  </property>
</Properties>
</file>