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2" r:id="rId3"/>
    <p:sldId id="259" r:id="rId4"/>
    <p:sldId id="264" r:id="rId5"/>
    <p:sldId id="263" r:id="rId6"/>
    <p:sldId id="266" r:id="rId7"/>
    <p:sldId id="276" r:id="rId8"/>
    <p:sldId id="278" r:id="rId9"/>
    <p:sldId id="280" r:id="rId10"/>
    <p:sldId id="281" r:id="rId11"/>
    <p:sldId id="282" r:id="rId12"/>
    <p:sldId id="283" r:id="rId13"/>
    <p:sldId id="279" r:id="rId14"/>
    <p:sldId id="284" r:id="rId15"/>
    <p:sldId id="285" r:id="rId16"/>
    <p:sldId id="286" r:id="rId17"/>
    <p:sldId id="288" r:id="rId18"/>
    <p:sldId id="287" r:id="rId19"/>
    <p:sldId id="289" r:id="rId20"/>
    <p:sldId id="314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8" r:id="rId39"/>
    <p:sldId id="309" r:id="rId40"/>
    <p:sldId id="307" r:id="rId41"/>
    <p:sldId id="311" r:id="rId42"/>
    <p:sldId id="310" r:id="rId43"/>
    <p:sldId id="312" r:id="rId44"/>
    <p:sldId id="313" r:id="rId45"/>
    <p:sldId id="271" r:id="rId46"/>
    <p:sldId id="273" r:id="rId4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90" autoAdjust="0"/>
    <p:restoredTop sz="82853" autoAdjust="0"/>
  </p:normalViewPr>
  <p:slideViewPr>
    <p:cSldViewPr snapToGrid="0">
      <p:cViewPr varScale="1">
        <p:scale>
          <a:sx n="54" d="100"/>
          <a:sy n="54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AB05B-0506-41E5-9B50-CE3FB263AD6E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5E9DB-FA79-4F13-81AB-44C58F0EC6E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98061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Lado izquierdo: Agregar Foto y Nombre de Speaker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08059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78023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36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6781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8423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4544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7528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6269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44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584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81825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9966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29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443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5750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66002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16337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05863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67768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52215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18574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2588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6004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2203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39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373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40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7146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41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587936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42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6736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44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968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 smtClean="0"/>
              <a:t>Lado izquierdo: Agregar Foto y Nombre de Speaker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46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4820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189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07730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19937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85612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21571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25E9DB-FA79-4F13-81AB-44C58F0EC6E8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7994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09249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98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316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475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24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76690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728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5144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767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691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864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F74FF-66A0-42AE-B22C-F314AD6A2958}" type="datetimeFigureOut">
              <a:rPr lang="es-PE" smtClean="0"/>
              <a:t>22/08/2015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F8847-6407-41D9-AFFD-716104615D6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231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tif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es-es/library/ff607950(v=office.15)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et.microsoft.com/es-es/library/FP161380.asp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autospinstaller.codeplex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.jpeg"/><Relationship Id="rId4" Type="http://schemas.openxmlformats.org/officeDocument/2006/relationships/hyperlink" Target="http://autospinstallergui.codeplex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mailto:jcgonzalezmartin1978@hotmail.com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hyperlink" Target="https://jcgonzalezmartin.wordpress.com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nl.linkedin.com/in/juagon" TargetMode="External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hyperlink" Target="mailto:jcgonzalezmartin1978@hotmail.com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hyperlink" Target="https://jcgonzalezmartin.wordpress.com/" TargetMode="External"/><Relationship Id="rId10" Type="http://schemas.openxmlformats.org/officeDocument/2006/relationships/image" Target="../media/image1.jpeg"/><Relationship Id="rId4" Type="http://schemas.openxmlformats.org/officeDocument/2006/relationships/hyperlink" Target="https://nl.linkedin.com/in/juagon" TargetMode="Externa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jcgonzalezmartin.wordpress.com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16.png"/><Relationship Id="rId2" Type="http://schemas.openxmlformats.org/officeDocument/2006/relationships/hyperlink" Target="http://www.compartimos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cgonzalezmartin1978@Hotmail.com" TargetMode="External"/><Relationship Id="rId11" Type="http://schemas.openxmlformats.org/officeDocument/2006/relationships/image" Target="../media/image20.png"/><Relationship Id="rId5" Type="http://schemas.openxmlformats.org/officeDocument/2006/relationships/hyperlink" Target="mailto:juancarlos.gonzalez@fiveshareit.e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mvpcluster.com/" TargetMode="External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01787" y="762747"/>
            <a:ext cx="8988425" cy="2387600"/>
          </a:xfrm>
        </p:spPr>
        <p:txBody>
          <a:bodyPr>
            <a:noAutofit/>
          </a:bodyPr>
          <a:lstStyle/>
          <a:p>
            <a:r>
              <a:rPr lang="es-P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SharePoint Saturday Day</a:t>
            </a:r>
            <a:br>
              <a:rPr lang="es-P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PE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Lima 2015</a:t>
            </a:r>
            <a:endParaRPr lang="es-PE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751" y="4002978"/>
            <a:ext cx="8988425" cy="1655762"/>
          </a:xfrm>
        </p:spPr>
        <p:txBody>
          <a:bodyPr>
            <a:normAutofit/>
          </a:bodyPr>
          <a:lstStyle/>
          <a:p>
            <a:pPr algn="l"/>
            <a:r>
              <a:rPr lang="es-PE" sz="3600" dirty="0" smtClean="0"/>
              <a:t/>
            </a:r>
            <a:br>
              <a:rPr lang="es-PE" sz="3600" dirty="0" smtClean="0"/>
            </a:br>
            <a:endParaRPr lang="es-PE" sz="3600" dirty="0"/>
          </a:p>
        </p:txBody>
      </p:sp>
      <p:pic>
        <p:nvPicPr>
          <p:cNvPr id="1026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35" y="4827548"/>
            <a:ext cx="3900798" cy="1183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5392768" y="4539489"/>
            <a:ext cx="1707988" cy="1616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5803" r="8909" b="57686"/>
          <a:stretch/>
        </p:blipFill>
        <p:spPr>
          <a:xfrm>
            <a:off x="8630939" y="4332338"/>
            <a:ext cx="3128513" cy="20305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5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Entornos de Trabajo – SharePoint </a:t>
            </a:r>
            <a:r>
              <a:rPr lang="es-PE" dirty="0" err="1" smtClean="0">
                <a:solidFill>
                  <a:schemeClr val="bg1"/>
                </a:solidFill>
              </a:rPr>
              <a:t>OnPremises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 smtClean="0"/>
              <a:t>PowerShell</a:t>
            </a:r>
            <a:r>
              <a:rPr lang="es-ES" b="1" dirty="0" smtClean="0"/>
              <a:t> ISE:</a:t>
            </a:r>
            <a:endParaRPr lang="es-ES" dirty="0"/>
          </a:p>
          <a:p>
            <a:pPr lvl="1" algn="just"/>
            <a:r>
              <a:rPr lang="es-ES" dirty="0" err="1" smtClean="0"/>
              <a:t>Integrated</a:t>
            </a:r>
            <a:r>
              <a:rPr lang="es-ES" dirty="0" smtClean="0"/>
              <a:t> Shell Script </a:t>
            </a:r>
            <a:r>
              <a:rPr lang="es-ES" dirty="0" err="1" smtClean="0"/>
              <a:t>Environment</a:t>
            </a:r>
            <a:endParaRPr lang="es-ES" dirty="0" smtClean="0"/>
          </a:p>
          <a:p>
            <a:pPr lvl="1" algn="just"/>
            <a:r>
              <a:rPr lang="es-ES" dirty="0" smtClean="0"/>
              <a:t>“Casi</a:t>
            </a:r>
            <a:r>
              <a:rPr lang="es-ES" dirty="0"/>
              <a:t>” un entorno de desarrollo para </a:t>
            </a:r>
            <a:r>
              <a:rPr lang="es-ES" dirty="0" err="1"/>
              <a:t>PowerShell</a:t>
            </a:r>
            <a:r>
              <a:rPr lang="es-ES" dirty="0"/>
              <a:t> con capacidades </a:t>
            </a:r>
            <a:r>
              <a:rPr lang="es-ES" dirty="0" smtClean="0"/>
              <a:t>como</a:t>
            </a:r>
            <a:r>
              <a:rPr lang="es-ES" dirty="0"/>
              <a:t>: Depuración </a:t>
            </a:r>
            <a:r>
              <a:rPr lang="es-ES" b="1" dirty="0" err="1"/>
              <a:t>Intellisense</a:t>
            </a:r>
            <a:r>
              <a:rPr lang="es-ES" dirty="0"/>
              <a:t> Coloreado de código </a:t>
            </a:r>
            <a:r>
              <a:rPr lang="es-ES" b="1" dirty="0"/>
              <a:t>…</a:t>
            </a:r>
            <a:endParaRPr lang="es-ES" dirty="0"/>
          </a:p>
          <a:p>
            <a:pPr lvl="1" algn="just"/>
            <a:r>
              <a:rPr lang="es-ES" dirty="0"/>
              <a:t>Con cada nueva versión se van añadiendo mejoras</a:t>
            </a:r>
          </a:p>
          <a:p>
            <a:pPr lvl="1" algn="just"/>
            <a:r>
              <a:rPr lang="es-ES" dirty="0"/>
              <a:t>Forma parte de las Características de Windows (tanto S.O de Cliente como de Servidor) y en algunos casos es necesario su activación (Windows Server 2008 R2)</a:t>
            </a:r>
          </a:p>
          <a:p>
            <a:pPr lvl="1" algn="just"/>
            <a:r>
              <a:rPr lang="es-ES" dirty="0"/>
              <a:t>Es necesario añadir el Snap-In de SharePoint para poder hacer uso de los comandos </a:t>
            </a:r>
            <a:r>
              <a:rPr lang="es-ES" dirty="0" err="1"/>
              <a:t>PowerShell</a:t>
            </a:r>
            <a:r>
              <a:rPr lang="es-ES" dirty="0"/>
              <a:t> específicos de SharePoint</a:t>
            </a:r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0" y="2055813"/>
            <a:ext cx="6170770" cy="33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Entornos de Trabajo – SharePoint </a:t>
            </a:r>
            <a:r>
              <a:rPr lang="es-PE" dirty="0" err="1" smtClean="0">
                <a:solidFill>
                  <a:schemeClr val="bg1"/>
                </a:solidFill>
              </a:rPr>
              <a:t>OnPremises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b="1" dirty="0" smtClean="0"/>
              <a:t>Windows </a:t>
            </a:r>
            <a:r>
              <a:rPr lang="es-ES" b="1" dirty="0" err="1"/>
              <a:t>PowerShell</a:t>
            </a:r>
            <a:r>
              <a:rPr lang="es-ES" dirty="0"/>
              <a:t>, es decir, el propio Shell de Windows</a:t>
            </a:r>
          </a:p>
          <a:p>
            <a:pPr lvl="1" algn="just"/>
            <a:r>
              <a:rPr lang="es-ES" dirty="0"/>
              <a:t>Como con el ISE, </a:t>
            </a:r>
            <a:r>
              <a:rPr lang="es-ES" dirty="0" smtClean="0"/>
              <a:t>hay </a:t>
            </a:r>
            <a:r>
              <a:rPr lang="es-ES" dirty="0"/>
              <a:t>que precargar el Snap-In de SharePoint</a:t>
            </a:r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740" y="2623988"/>
            <a:ext cx="4864519" cy="3605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483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Entornos de Trabajo – SharePoint </a:t>
            </a:r>
            <a:r>
              <a:rPr lang="es-PE" dirty="0" err="1" smtClean="0">
                <a:solidFill>
                  <a:schemeClr val="bg1"/>
                </a:solidFill>
              </a:rPr>
              <a:t>OnPremises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 err="1" smtClean="0"/>
              <a:t>PowerShell</a:t>
            </a:r>
            <a:r>
              <a:rPr lang="es-ES" b="1" dirty="0" smtClean="0"/>
              <a:t> Web Access:</a:t>
            </a:r>
            <a:endParaRPr lang="es-ES" dirty="0"/>
          </a:p>
          <a:p>
            <a:pPr lvl="1" algn="just"/>
            <a:r>
              <a:rPr lang="es-ES" dirty="0" smtClean="0"/>
              <a:t>Ejecución </a:t>
            </a:r>
            <a:r>
              <a:rPr lang="es-ES" dirty="0"/>
              <a:t>de comandos </a:t>
            </a:r>
            <a:r>
              <a:rPr lang="es-ES" dirty="0" err="1"/>
              <a:t>PowerShell</a:t>
            </a:r>
            <a:r>
              <a:rPr lang="es-ES" dirty="0"/>
              <a:t> desde el </a:t>
            </a:r>
            <a:r>
              <a:rPr lang="es-ES" dirty="0" smtClean="0"/>
              <a:t>navegador</a:t>
            </a:r>
          </a:p>
          <a:p>
            <a:pPr lvl="1" algn="just"/>
            <a:r>
              <a:rPr lang="es-ES" dirty="0" smtClean="0"/>
              <a:t>Para poder usar este entorno hay que:</a:t>
            </a:r>
          </a:p>
          <a:p>
            <a:pPr lvl="2" algn="just"/>
            <a:r>
              <a:rPr lang="es-ES" dirty="0" smtClean="0"/>
              <a:t>Habilitar la característica a nivel de Windows Server</a:t>
            </a:r>
          </a:p>
          <a:p>
            <a:pPr lvl="2" algn="just"/>
            <a:r>
              <a:rPr lang="es-ES" dirty="0" smtClean="0"/>
              <a:t>Instalar/habilitar </a:t>
            </a:r>
            <a:r>
              <a:rPr lang="es-ES" dirty="0" smtClean="0"/>
              <a:t>el entorno con </a:t>
            </a:r>
            <a:r>
              <a:rPr lang="es-ES" dirty="0" err="1" smtClean="0"/>
              <a:t>PowerShell</a:t>
            </a:r>
            <a:endParaRPr lang="es-ES" dirty="0" smtClean="0"/>
          </a:p>
          <a:p>
            <a:pPr lvl="2" algn="just"/>
            <a:r>
              <a:rPr lang="es-ES" dirty="0" smtClean="0"/>
              <a:t>Configurar el Default Web </a:t>
            </a:r>
            <a:r>
              <a:rPr lang="es-ES" dirty="0" err="1" smtClean="0"/>
              <a:t>Site</a:t>
            </a:r>
            <a:r>
              <a:rPr lang="es-ES" dirty="0" smtClean="0"/>
              <a:t> en el IIS del Frontal / Frontales de </a:t>
            </a:r>
            <a:r>
              <a:rPr lang="es-ES" dirty="0" smtClean="0"/>
              <a:t>la granja de SharePoint</a:t>
            </a:r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 rotWithShape="1">
          <a:blip r:embed="rId5"/>
          <a:srcRect r="17907"/>
          <a:stretch/>
        </p:blipFill>
        <p:spPr>
          <a:xfrm>
            <a:off x="6096000" y="2187620"/>
            <a:ext cx="5943600" cy="3255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7953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Entornos de Trabajo – SharePoint Online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SharePoint Online Management Shell:</a:t>
            </a:r>
          </a:p>
          <a:p>
            <a:pPr lvl="1"/>
            <a:r>
              <a:rPr lang="es-ES" dirty="0" smtClean="0"/>
              <a:t>Incorpora los comandos disponibles por defecto para SPO</a:t>
            </a:r>
            <a:endParaRPr lang="es-ES" dirty="0"/>
          </a:p>
          <a:p>
            <a:pPr lvl="1"/>
            <a:endParaRPr lang="es-ES" dirty="0" smtClean="0"/>
          </a:p>
          <a:p>
            <a:pPr algn="just"/>
            <a:r>
              <a:rPr lang="es-ES" b="1" dirty="0" err="1" smtClean="0"/>
              <a:t>PowerShell</a:t>
            </a:r>
            <a:r>
              <a:rPr lang="es-ES" b="1" dirty="0" smtClean="0"/>
              <a:t> ISE:</a:t>
            </a:r>
            <a:endParaRPr lang="es-ES" b="1" dirty="0"/>
          </a:p>
          <a:p>
            <a:pPr lvl="1"/>
            <a:r>
              <a:rPr lang="es-PE" dirty="0" smtClean="0"/>
              <a:t>Al contrario que para </a:t>
            </a:r>
            <a:r>
              <a:rPr lang="es-PE" dirty="0" err="1" smtClean="0"/>
              <a:t>OnPremises</a:t>
            </a:r>
            <a:r>
              <a:rPr lang="es-PE" dirty="0" smtClean="0"/>
              <a:t>, no se requiere pre-cargar inicialmente Snap-In  alguno para ejecutar los comandos </a:t>
            </a:r>
            <a:r>
              <a:rPr lang="es-PE" dirty="0" err="1" smtClean="0"/>
              <a:t>PowerShell</a:t>
            </a:r>
            <a:r>
              <a:rPr lang="es-PE" dirty="0" smtClean="0"/>
              <a:t> para SPO</a:t>
            </a:r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5943600" cy="3969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736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4589463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23047" y="1593010"/>
            <a:ext cx="849590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Entornos </a:t>
            </a:r>
            <a:r>
              <a:rPr lang="es-ES" b="1" dirty="0">
                <a:solidFill>
                  <a:schemeClr val="bg1"/>
                </a:solidFill>
              </a:rPr>
              <a:t>de trabajo de </a:t>
            </a:r>
            <a:r>
              <a:rPr lang="es-ES" b="1" dirty="0" err="1">
                <a:solidFill>
                  <a:schemeClr val="bg1"/>
                </a:solidFill>
              </a:rPr>
              <a:t>PowerShell</a:t>
            </a:r>
            <a:r>
              <a:rPr lang="es-ES" b="1" dirty="0">
                <a:solidFill>
                  <a:schemeClr val="bg1"/>
                </a:solidFill>
              </a:rPr>
              <a:t> para SharePoint </a:t>
            </a:r>
            <a:r>
              <a:rPr lang="es-ES" b="1" dirty="0" err="1" smtClean="0">
                <a:solidFill>
                  <a:schemeClr val="bg1"/>
                </a:solidFill>
              </a:rPr>
              <a:t>OnPremises</a:t>
            </a:r>
            <a:r>
              <a:rPr lang="es-ES" b="1" dirty="0" smtClean="0">
                <a:solidFill>
                  <a:schemeClr val="bg1"/>
                </a:solidFill>
              </a:rPr>
              <a:t> y Online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1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264536" y="4691244"/>
            <a:ext cx="2171039" cy="21667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4" y="595098"/>
            <a:ext cx="2470955" cy="24118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3" y="5214168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09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Se utiliza el </a:t>
            </a:r>
            <a:r>
              <a:rPr lang="es-ES" b="1" dirty="0"/>
              <a:t>concepto de </a:t>
            </a:r>
            <a:r>
              <a:rPr lang="es-ES" b="1" dirty="0" err="1"/>
              <a:t>cmdlet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 smtClean="0"/>
              <a:t>command-let</a:t>
            </a:r>
            <a:r>
              <a:rPr lang="es-ES" dirty="0" smtClean="0"/>
              <a:t>): </a:t>
            </a:r>
            <a:r>
              <a:rPr lang="es-ES" i="1" dirty="0" smtClean="0"/>
              <a:t>Conjunción </a:t>
            </a:r>
            <a:r>
              <a:rPr lang="es-ES" i="1" dirty="0"/>
              <a:t>de un verbo y un nombre (un objeto). No es un ejecutable, sino la instancia de una clase .NET </a:t>
            </a:r>
            <a:r>
              <a:rPr lang="es-ES" i="1" dirty="0">
                <a:sym typeface="Wingdings" pitchFamily="2" charset="2"/>
              </a:rPr>
              <a:t> Devuelve objetos</a:t>
            </a:r>
            <a:endParaRPr lang="es-ES" i="1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3931" y="2943180"/>
            <a:ext cx="7710275" cy="33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xplosión 1 7"/>
          <p:cNvSpPr/>
          <p:nvPr/>
        </p:nvSpPr>
        <p:spPr>
          <a:xfrm>
            <a:off x="7161500" y="2943180"/>
            <a:ext cx="5030500" cy="1842576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 smtClean="0"/>
              <a:t>Podemos crear nuestros propios </a:t>
            </a:r>
            <a:r>
              <a:rPr lang="es-ES" sz="2000" b="1" dirty="0" err="1" smtClean="0"/>
              <a:t>cmdlets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8812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dirty="0" smtClean="0"/>
              <a:t>SharePoint </a:t>
            </a:r>
            <a:r>
              <a:rPr lang="es-ES" dirty="0" err="1" smtClean="0"/>
              <a:t>OnPremises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 smtClean="0"/>
              <a:t>+ de 800 comandos por defecto para SharePoint </a:t>
            </a:r>
            <a:r>
              <a:rPr lang="es-ES" dirty="0" smtClean="0"/>
              <a:t>2013 SP1</a:t>
            </a:r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/>
            <a:r>
              <a:rPr lang="es-ES" dirty="0"/>
              <a:t>Algunas características:</a:t>
            </a:r>
          </a:p>
          <a:p>
            <a:pPr lvl="2"/>
            <a:r>
              <a:rPr lang="es-ES" dirty="0"/>
              <a:t>Uso de pipelines para parar objetos entre comandos</a:t>
            </a:r>
          </a:p>
          <a:p>
            <a:pPr lvl="2"/>
            <a:r>
              <a:rPr lang="es-ES" dirty="0"/>
              <a:t>Opciones de formato para visualizar las salidas de los comandos de forma + limpia</a:t>
            </a:r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5"/>
          <a:srcRect b="31644"/>
          <a:stretch/>
        </p:blipFill>
        <p:spPr>
          <a:xfrm>
            <a:off x="1523044" y="3206099"/>
            <a:ext cx="9793178" cy="1441393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1615857" y="2683836"/>
            <a:ext cx="658347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dirty="0" err="1"/>
              <a:t>Get-Command</a:t>
            </a:r>
            <a:r>
              <a:rPr lang="es-ES" sz="2000" dirty="0"/>
              <a:t> </a:t>
            </a:r>
            <a:r>
              <a:rPr lang="es-ES" sz="2000" dirty="0" smtClean="0"/>
              <a:t>–</a:t>
            </a:r>
            <a:r>
              <a:rPr lang="es-ES" sz="2000" dirty="0" err="1" smtClean="0"/>
              <a:t>PSSnapin</a:t>
            </a:r>
            <a:r>
              <a:rPr lang="es-ES" sz="2000" dirty="0" smtClean="0"/>
              <a:t> </a:t>
            </a:r>
            <a:r>
              <a:rPr lang="es-ES" sz="2000" dirty="0"/>
              <a:t>"</a:t>
            </a:r>
            <a:r>
              <a:rPr lang="es-ES" sz="2000" dirty="0" err="1"/>
              <a:t>Microsoft.SharePoint.PowerShell</a:t>
            </a:r>
            <a:r>
              <a:rPr lang="es-ES" sz="2000" dirty="0" smtClean="0"/>
              <a:t>"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29465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Ejemplo 1 – Comando </a:t>
            </a:r>
            <a:r>
              <a:rPr lang="es-ES" dirty="0" err="1" smtClean="0"/>
              <a:t>Get-SPSite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/>
              <a:t>Permite obtener todas las Colecciones de Sitios de la Granja que coincidan con los criterios especificados</a:t>
            </a:r>
          </a:p>
          <a:p>
            <a:pPr lvl="2"/>
            <a:r>
              <a:rPr lang="es-ES" dirty="0">
                <a:hlinkClick r:id="rId3"/>
              </a:rPr>
              <a:t>http://technet.microsoft.com/es-es/library/ff607950(v=office.15).aspx</a:t>
            </a:r>
            <a:r>
              <a:rPr lang="es-ES" dirty="0"/>
              <a:t> 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2022006" y="3539160"/>
            <a:ext cx="779118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dirty="0" err="1" smtClean="0"/>
              <a:t>Get-SPSite</a:t>
            </a:r>
            <a:r>
              <a:rPr lang="es-ES" sz="2000" dirty="0" smtClean="0"/>
              <a:t> | </a:t>
            </a:r>
            <a:r>
              <a:rPr lang="es-ES" sz="2000" dirty="0" err="1"/>
              <a:t>select</a:t>
            </a:r>
            <a:r>
              <a:rPr lang="es-ES" sz="2000" dirty="0"/>
              <a:t> </a:t>
            </a:r>
            <a:r>
              <a:rPr lang="es-ES" sz="2000" dirty="0" err="1"/>
              <a:t>url</a:t>
            </a:r>
            <a:r>
              <a:rPr lang="es-ES" sz="2000" dirty="0"/>
              <a:t>, @{</a:t>
            </a:r>
            <a:r>
              <a:rPr lang="es-ES" sz="2000" dirty="0" err="1"/>
              <a:t>Expression</a:t>
            </a:r>
            <a:r>
              <a:rPr lang="es-ES" sz="2000" dirty="0"/>
              <a:t>={$_.</a:t>
            </a:r>
            <a:r>
              <a:rPr lang="es-ES" sz="2000" dirty="0" err="1" smtClean="0"/>
              <a:t>Usage.Storage</a:t>
            </a:r>
            <a:r>
              <a:rPr lang="es-ES" sz="2000" dirty="0" smtClean="0"/>
              <a:t>/1MB}} </a:t>
            </a:r>
            <a:endParaRPr lang="es-ES" sz="2000" dirty="0"/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840" y="4069206"/>
            <a:ext cx="8135777" cy="20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99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SharePoint Online:</a:t>
            </a:r>
          </a:p>
          <a:p>
            <a:pPr lvl="1" algn="just"/>
            <a:r>
              <a:rPr lang="es-ES" dirty="0" smtClean="0"/>
              <a:t>+ de 40 comandos por defecto para SPO (Agosto de 2015)</a:t>
            </a:r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/>
          <p:cNvSpPr/>
          <p:nvPr/>
        </p:nvSpPr>
        <p:spPr>
          <a:xfrm>
            <a:off x="1131517" y="2671310"/>
            <a:ext cx="11060483" cy="10156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dirty="0"/>
              <a:t>$</a:t>
            </a:r>
            <a:r>
              <a:rPr lang="es-ES" sz="2000" dirty="0" err="1"/>
              <a:t>spoCmdlets</a:t>
            </a:r>
            <a:r>
              <a:rPr lang="es-ES" sz="2000" dirty="0"/>
              <a:t>=</a:t>
            </a:r>
            <a:r>
              <a:rPr lang="es-ES" sz="2000" dirty="0" err="1"/>
              <a:t>Get-Command</a:t>
            </a:r>
            <a:r>
              <a:rPr lang="es-ES" sz="2000" dirty="0"/>
              <a:t> | </a:t>
            </a:r>
            <a:r>
              <a:rPr lang="es-ES" sz="2000" dirty="0" err="1"/>
              <a:t>where</a:t>
            </a:r>
            <a:r>
              <a:rPr lang="es-ES" sz="2000" dirty="0"/>
              <a:t> {$_.</a:t>
            </a:r>
            <a:r>
              <a:rPr lang="es-ES" sz="2000" dirty="0" err="1"/>
              <a:t>ModuleName</a:t>
            </a:r>
            <a:r>
              <a:rPr lang="es-ES" sz="2000" dirty="0"/>
              <a:t> -</a:t>
            </a:r>
            <a:r>
              <a:rPr lang="es-ES" sz="2000" dirty="0" err="1"/>
              <a:t>eq</a:t>
            </a:r>
            <a:r>
              <a:rPr lang="es-ES" sz="2000" dirty="0"/>
              <a:t> “</a:t>
            </a:r>
            <a:r>
              <a:rPr lang="es-ES" sz="2000" dirty="0" err="1"/>
              <a:t>Microsoft.Online.SharePoint.PowerShell</a:t>
            </a:r>
            <a:r>
              <a:rPr lang="es-ES" sz="2000" dirty="0"/>
              <a:t>"}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spoCmdlets.Count</a:t>
            </a:r>
            <a:endParaRPr lang="es-ES" sz="2000" dirty="0"/>
          </a:p>
          <a:p>
            <a:r>
              <a:rPr lang="es-ES" sz="2000" dirty="0"/>
              <a:t>$</a:t>
            </a:r>
            <a:r>
              <a:rPr lang="es-ES" sz="2000" dirty="0" err="1" smtClean="0"/>
              <a:t>spoCmdlets.Name</a:t>
            </a:r>
            <a:endParaRPr lang="es-ES" sz="2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5"/>
          <a:srcRect b="14469"/>
          <a:stretch/>
        </p:blipFill>
        <p:spPr>
          <a:xfrm>
            <a:off x="3505157" y="3066227"/>
            <a:ext cx="7896225" cy="293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Ejemplo 1 – Comando </a:t>
            </a:r>
            <a:r>
              <a:rPr lang="es-ES" dirty="0" err="1" smtClean="0"/>
              <a:t>Get-SPOSite</a:t>
            </a:r>
            <a:r>
              <a:rPr lang="es-ES" dirty="0" smtClean="0"/>
              <a:t>:</a:t>
            </a:r>
          </a:p>
          <a:p>
            <a:pPr lvl="1" algn="just"/>
            <a:r>
              <a:rPr lang="es-ES" dirty="0"/>
              <a:t>Permite obtener todas las Colecciones de Sitios </a:t>
            </a:r>
            <a:r>
              <a:rPr lang="es-ES" dirty="0" smtClean="0"/>
              <a:t>del </a:t>
            </a:r>
            <a:r>
              <a:rPr lang="es-ES" dirty="0" err="1" smtClean="0"/>
              <a:t>tenant</a:t>
            </a:r>
            <a:r>
              <a:rPr lang="es-ES" dirty="0" smtClean="0"/>
              <a:t> que </a:t>
            </a:r>
            <a:r>
              <a:rPr lang="es-ES" dirty="0"/>
              <a:t>coincidan con los criterios especificados</a:t>
            </a:r>
          </a:p>
          <a:p>
            <a:pPr lvl="2" algn="just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technet.microsoft.com/es-es/library/FP161380.aspx</a:t>
            </a:r>
            <a:r>
              <a:rPr lang="en-US" dirty="0" smtClean="0"/>
              <a:t> </a:t>
            </a:r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727074" y="3489056"/>
            <a:ext cx="8737852" cy="22467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2000" dirty="0"/>
              <a:t>#Ejecución en la Consola de Administración de SharePoint Online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sUserName</a:t>
            </a:r>
            <a:r>
              <a:rPr lang="es-ES" sz="2000" dirty="0"/>
              <a:t>="jcgonzalez@nuberosnet.onmicrosoft.com"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sMessage</a:t>
            </a:r>
            <a:r>
              <a:rPr lang="es-ES" sz="2000" dirty="0"/>
              <a:t>="Introduce </a:t>
            </a:r>
            <a:r>
              <a:rPr lang="es-ES" sz="2000" dirty="0" err="1"/>
              <a:t>your</a:t>
            </a:r>
            <a:r>
              <a:rPr lang="es-ES" sz="2000" dirty="0"/>
              <a:t> SPO </a:t>
            </a:r>
            <a:r>
              <a:rPr lang="es-ES" sz="2000" dirty="0" err="1"/>
              <a:t>Credentials</a:t>
            </a:r>
            <a:r>
              <a:rPr lang="es-ES" sz="2000" dirty="0"/>
              <a:t>"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sSPOAdminCenterUrl</a:t>
            </a:r>
            <a:r>
              <a:rPr lang="es-ES" sz="2000" dirty="0"/>
              <a:t>="https://nuberosnet-admin.sharepoint.com/" 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msolcred</a:t>
            </a:r>
            <a:r>
              <a:rPr lang="es-ES" sz="2000" dirty="0"/>
              <a:t> = </a:t>
            </a:r>
            <a:r>
              <a:rPr lang="es-ES" sz="2000" dirty="0" err="1"/>
              <a:t>Get-Credential</a:t>
            </a:r>
            <a:r>
              <a:rPr lang="es-ES" sz="2000" dirty="0"/>
              <a:t> -</a:t>
            </a:r>
            <a:r>
              <a:rPr lang="es-ES" sz="2000" dirty="0" err="1"/>
              <a:t>UserName</a:t>
            </a:r>
            <a:r>
              <a:rPr lang="es-ES" sz="2000" dirty="0"/>
              <a:t> $</a:t>
            </a:r>
            <a:r>
              <a:rPr lang="es-ES" sz="2000" dirty="0" err="1"/>
              <a:t>sUserName</a:t>
            </a:r>
            <a:r>
              <a:rPr lang="es-ES" sz="2000" dirty="0"/>
              <a:t> -</a:t>
            </a:r>
            <a:r>
              <a:rPr lang="es-ES" sz="2000" dirty="0" err="1"/>
              <a:t>Message</a:t>
            </a:r>
            <a:r>
              <a:rPr lang="es-ES" sz="2000" dirty="0"/>
              <a:t> $</a:t>
            </a:r>
            <a:r>
              <a:rPr lang="es-ES" sz="2000" dirty="0" err="1"/>
              <a:t>sMessage</a:t>
            </a:r>
            <a:endParaRPr lang="es-ES" sz="2000" dirty="0"/>
          </a:p>
          <a:p>
            <a:r>
              <a:rPr lang="es-ES" sz="2000" dirty="0"/>
              <a:t>Connect-</a:t>
            </a:r>
            <a:r>
              <a:rPr lang="es-ES" sz="2000" dirty="0" err="1"/>
              <a:t>SPOService</a:t>
            </a:r>
            <a:r>
              <a:rPr lang="es-ES" sz="2000" dirty="0"/>
              <a:t> -</a:t>
            </a:r>
            <a:r>
              <a:rPr lang="es-ES" sz="2000" dirty="0" err="1"/>
              <a:t>Url</a:t>
            </a:r>
            <a:r>
              <a:rPr lang="es-ES" sz="2000" dirty="0"/>
              <a:t> $</a:t>
            </a:r>
            <a:r>
              <a:rPr lang="es-ES" sz="2000" dirty="0" err="1"/>
              <a:t>sSPOAdminCenterUrl</a:t>
            </a:r>
            <a:r>
              <a:rPr lang="es-ES" sz="2000" dirty="0"/>
              <a:t> -</a:t>
            </a:r>
            <a:r>
              <a:rPr lang="es-ES" sz="2000" dirty="0" err="1"/>
              <a:t>Credential</a:t>
            </a:r>
            <a:r>
              <a:rPr lang="es-ES" sz="2000" dirty="0"/>
              <a:t> $</a:t>
            </a:r>
            <a:r>
              <a:rPr lang="es-ES" sz="2000" dirty="0" err="1"/>
              <a:t>msolcred</a:t>
            </a:r>
            <a:r>
              <a:rPr lang="es-ES" sz="2000" dirty="0"/>
              <a:t> </a:t>
            </a:r>
          </a:p>
          <a:p>
            <a:r>
              <a:rPr lang="es-ES" sz="2000" dirty="0"/>
              <a:t>$</a:t>
            </a:r>
            <a:r>
              <a:rPr lang="es-ES" sz="2000" dirty="0" err="1"/>
              <a:t>spoSiteCollections</a:t>
            </a:r>
            <a:r>
              <a:rPr lang="es-ES" sz="2000" dirty="0"/>
              <a:t>=</a:t>
            </a:r>
            <a:r>
              <a:rPr lang="es-ES" sz="2000" dirty="0" err="1"/>
              <a:t>Get-SPOSite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168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Auspiciadores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200" dirty="0" smtClean="0"/>
              <a:t/>
            </a:r>
            <a:br>
              <a:rPr lang="es-PE" sz="3200" dirty="0" smtClean="0"/>
            </a:br>
            <a:endParaRPr lang="es-PE" sz="3200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64" y="2604586"/>
            <a:ext cx="4831976" cy="1486682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270" y="5279332"/>
            <a:ext cx="3652162" cy="97878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502" y="4781223"/>
            <a:ext cx="1820180" cy="1820180"/>
          </a:xfrm>
          <a:prstGeom prst="rect">
            <a:avLst/>
          </a:prstGeom>
        </p:spPr>
      </p:pic>
      <p:sp>
        <p:nvSpPr>
          <p:cNvPr id="18" name="Pentágono 17"/>
          <p:cNvSpPr/>
          <p:nvPr/>
        </p:nvSpPr>
        <p:spPr>
          <a:xfrm>
            <a:off x="0" y="1961683"/>
            <a:ext cx="2420302" cy="632012"/>
          </a:xfrm>
          <a:prstGeom prst="homePlate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Platinum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Pentágono 18"/>
          <p:cNvSpPr/>
          <p:nvPr/>
        </p:nvSpPr>
        <p:spPr>
          <a:xfrm>
            <a:off x="0" y="4202999"/>
            <a:ext cx="2420302" cy="632012"/>
          </a:xfrm>
          <a:prstGeom prst="homePlate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Prize Only</a:t>
            </a: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853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Comandos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por defecto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 smtClean="0"/>
              <a:t>Windows </a:t>
            </a:r>
            <a:r>
              <a:rPr lang="es-ES" dirty="0" err="1" smtClean="0"/>
              <a:t>PowerShell</a:t>
            </a:r>
            <a:r>
              <a:rPr lang="es-ES" dirty="0" smtClean="0"/>
              <a:t> </a:t>
            </a:r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Builder</a:t>
            </a:r>
            <a:r>
              <a:rPr lang="es-ES" dirty="0" smtClean="0"/>
              <a:t>:</a:t>
            </a:r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 algn="just"/>
            <a:endParaRPr lang="es-ES" dirty="0" smtClean="0"/>
          </a:p>
          <a:p>
            <a:pPr lvl="1" algn="just"/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12" y="2509415"/>
            <a:ext cx="6648787" cy="3568656"/>
          </a:xfrm>
          <a:prstGeom prst="rect">
            <a:avLst/>
          </a:prstGeom>
        </p:spPr>
      </p:pic>
      <p:sp>
        <p:nvSpPr>
          <p:cNvPr id="12" name="Rectángulo 11"/>
          <p:cNvSpPr/>
          <p:nvPr/>
        </p:nvSpPr>
        <p:spPr>
          <a:xfrm>
            <a:off x="5034214" y="4293743"/>
            <a:ext cx="706581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/>
              <a:t>http://www.microsoft.com/resources/TechNet/en-us/Office/media/WindowsPowerShell/WindowsPowerShellCommandBuilder.html</a:t>
            </a:r>
          </a:p>
        </p:txBody>
      </p:sp>
    </p:spTree>
    <p:extLst>
      <p:ext uri="{BB962C8B-B14F-4D97-AF65-F5344CB8AC3E}">
        <p14:creationId xmlns:p14="http://schemas.microsoft.com/office/powerpoint/2010/main" val="303840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4589463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23047" y="1593010"/>
            <a:ext cx="844579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Comandos </a:t>
            </a:r>
            <a:r>
              <a:rPr lang="es-ES" b="1" dirty="0" err="1" smtClean="0">
                <a:solidFill>
                  <a:schemeClr val="bg1"/>
                </a:solidFill>
              </a:rPr>
              <a:t>PowerShell</a:t>
            </a:r>
            <a:r>
              <a:rPr lang="es-ES" b="1" dirty="0" smtClean="0">
                <a:solidFill>
                  <a:schemeClr val="bg1"/>
                </a:solidFill>
              </a:rPr>
              <a:t> x Defecto para SharePoint </a:t>
            </a:r>
            <a:r>
              <a:rPr lang="es-ES" b="1" dirty="0" err="1" smtClean="0">
                <a:solidFill>
                  <a:schemeClr val="bg1"/>
                </a:solidFill>
              </a:rPr>
              <a:t>OnPremises</a:t>
            </a:r>
            <a:r>
              <a:rPr lang="es-ES" b="1" dirty="0" smtClean="0">
                <a:solidFill>
                  <a:schemeClr val="bg1"/>
                </a:solidFill>
              </a:rPr>
              <a:t> y Online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1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264536" y="4691244"/>
            <a:ext cx="2171039" cy="21667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4" y="595098"/>
            <a:ext cx="2470955" cy="24118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3" y="5214168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61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Uso de las </a:t>
            </a:r>
            <a:r>
              <a:rPr lang="es-PE" dirty="0" err="1" smtClean="0">
                <a:solidFill>
                  <a:schemeClr val="bg1"/>
                </a:solidFill>
              </a:rPr>
              <a:t>APIs</a:t>
            </a:r>
            <a:r>
              <a:rPr lang="es-PE" dirty="0" smtClean="0">
                <a:solidFill>
                  <a:schemeClr val="bg1"/>
                </a:solidFill>
              </a:rPr>
              <a:t> de SharePoint en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PE" dirty="0" smtClean="0"/>
              <a:t>API de Servidor:</a:t>
            </a:r>
          </a:p>
          <a:p>
            <a:pPr lvl="1" algn="just"/>
            <a:r>
              <a:rPr lang="es-ES" dirty="0"/>
              <a:t>El Snap-In de </a:t>
            </a:r>
            <a:r>
              <a:rPr lang="es-ES" dirty="0" err="1"/>
              <a:t>PowerShell</a:t>
            </a:r>
            <a:r>
              <a:rPr lang="es-ES" dirty="0"/>
              <a:t> para SharePoint </a:t>
            </a:r>
            <a:r>
              <a:rPr lang="es-ES" dirty="0" smtClean="0"/>
              <a:t>también acceso </a:t>
            </a:r>
            <a:r>
              <a:rPr lang="es-ES" dirty="0"/>
              <a:t>a todo el Modelo de Objetos </a:t>
            </a:r>
            <a:r>
              <a:rPr lang="es-ES" dirty="0" smtClean="0"/>
              <a:t>del </a:t>
            </a:r>
            <a:r>
              <a:rPr lang="es-ES" dirty="0"/>
              <a:t>Servidor</a:t>
            </a:r>
            <a:r>
              <a:rPr lang="es-ES" dirty="0" smtClean="0"/>
              <a:t>: El </a:t>
            </a:r>
            <a:r>
              <a:rPr lang="es-ES" dirty="0"/>
              <a:t>uso de los objetos es idéntico al que se realiza desde el IDE</a:t>
            </a:r>
          </a:p>
          <a:p>
            <a:pPr lvl="1" algn="just"/>
            <a:r>
              <a:rPr lang="es-ES" dirty="0"/>
              <a:t>Ejemplo 1 – Crear una lista y añadir una columna a la lista:</a:t>
            </a:r>
          </a:p>
          <a:p>
            <a:pPr lvl="1" algn="just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2157131" y="3803671"/>
            <a:ext cx="7520940" cy="23083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Get-SPSite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6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Identity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sSiteUrl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OpenWeb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 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Add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 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Grande"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Grande"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100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spFieldType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600" dirty="0" err="1">
                <a:solidFill>
                  <a:srgbClr val="0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Microsoft.SharePoint.SPFieldType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]::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Text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"Lista Grande"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Fields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Add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“Datos”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spFieldType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$false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Fields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"Datos"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Update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spList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Update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</a:t>
            </a:r>
            <a:endParaRPr lang="es-E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85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Uso de las </a:t>
            </a:r>
            <a:r>
              <a:rPr lang="es-PE" dirty="0" err="1" smtClean="0">
                <a:solidFill>
                  <a:schemeClr val="bg1"/>
                </a:solidFill>
              </a:rPr>
              <a:t>APIs</a:t>
            </a:r>
            <a:r>
              <a:rPr lang="es-PE" dirty="0" smtClean="0">
                <a:solidFill>
                  <a:schemeClr val="bg1"/>
                </a:solidFill>
              </a:rPr>
              <a:t> de SharePoint en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PE" dirty="0" smtClean="0"/>
              <a:t>API de Servidor – Ejemplo 2: Realizar una consulta CAML</a:t>
            </a:r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989556" y="2354986"/>
            <a:ext cx="10364244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600" dirty="0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 err="1" smtClean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Get-SPSite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6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Identity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sSiteCollection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spwWeb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spSite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OpenWeb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()       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spwWeb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Lists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TryGetList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sListName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New-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Object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A2BE2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Microsoft.SharePoint.SPQuery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Query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  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Where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Contains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FileLeafRef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Value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Type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='File'&gt;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Farm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Value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Contains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s-ES" sz="1600" dirty="0" smtClean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&lt;/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Where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&gt;"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ViewFields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FileLeafRef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FieldRef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='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Title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' /&gt;"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ViewFieldsOnly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$true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splListItems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splList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GetItems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spqQuery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19579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Uso de las </a:t>
            </a:r>
            <a:r>
              <a:rPr lang="es-PE" dirty="0" err="1" smtClean="0">
                <a:solidFill>
                  <a:schemeClr val="bg1"/>
                </a:solidFill>
              </a:rPr>
              <a:t>APIs</a:t>
            </a:r>
            <a:r>
              <a:rPr lang="es-PE" dirty="0" smtClean="0">
                <a:solidFill>
                  <a:schemeClr val="bg1"/>
                </a:solidFill>
              </a:rPr>
              <a:t> de SharePoint en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 lnSpcReduction="10000"/>
          </a:bodyPr>
          <a:lstStyle/>
          <a:p>
            <a:r>
              <a:rPr lang="es-PE" dirty="0" smtClean="0"/>
              <a:t>API de Cliente:</a:t>
            </a:r>
          </a:p>
          <a:p>
            <a:pPr lvl="1" algn="just"/>
            <a:r>
              <a:rPr lang="es-ES" dirty="0" smtClean="0"/>
              <a:t>Uso tanto </a:t>
            </a:r>
            <a:r>
              <a:rPr lang="es-ES" dirty="0" err="1" smtClean="0"/>
              <a:t>OnPremises</a:t>
            </a:r>
            <a:r>
              <a:rPr lang="es-ES" dirty="0" smtClean="0"/>
              <a:t> como Online</a:t>
            </a:r>
          </a:p>
          <a:p>
            <a:pPr lvl="1" algn="just"/>
            <a:r>
              <a:rPr lang="es-ES" dirty="0"/>
              <a:t>En primer lugar hay que cargar los ensamblados del CSOM en el entorno de trabajo de </a:t>
            </a:r>
            <a:r>
              <a:rPr lang="es-ES" dirty="0" err="1"/>
              <a:t>PowerShell</a:t>
            </a:r>
            <a:r>
              <a:rPr lang="es-ES" dirty="0"/>
              <a:t>:</a:t>
            </a:r>
          </a:p>
          <a:p>
            <a:pPr lvl="1" algn="just"/>
            <a:endParaRPr lang="es-ES" dirty="0" smtClean="0"/>
          </a:p>
          <a:p>
            <a:pPr lvl="1" algn="just"/>
            <a:endParaRPr lang="es-ES" dirty="0" smtClean="0"/>
          </a:p>
          <a:p>
            <a:pPr lvl="1"/>
            <a:r>
              <a:rPr lang="es-ES" dirty="0" smtClean="0"/>
              <a:t>A </a:t>
            </a:r>
            <a:r>
              <a:rPr lang="es-ES" dirty="0"/>
              <a:t>continuación, tenemos que seguir las reglas de uso del CSOM:</a:t>
            </a:r>
          </a:p>
          <a:p>
            <a:pPr lvl="2"/>
            <a:r>
              <a:rPr lang="es-ES" dirty="0"/>
              <a:t>Definir en un objeto </a:t>
            </a:r>
            <a:r>
              <a:rPr lang="es-ES" dirty="0" err="1"/>
              <a:t>ClientContext</a:t>
            </a:r>
            <a:r>
              <a:rPr lang="es-ES" dirty="0"/>
              <a:t> a partir de la </a:t>
            </a:r>
            <a:r>
              <a:rPr lang="es-ES" dirty="0" err="1"/>
              <a:t>Url</a:t>
            </a:r>
            <a:r>
              <a:rPr lang="es-ES" dirty="0"/>
              <a:t> de un Sitio de SharePoint</a:t>
            </a:r>
          </a:p>
          <a:p>
            <a:pPr lvl="2"/>
            <a:r>
              <a:rPr lang="es-ES" dirty="0"/>
              <a:t>Indicar unas credenciales de conexión al Sitio</a:t>
            </a:r>
          </a:p>
          <a:p>
            <a:pPr lvl="2" algn="just"/>
            <a:r>
              <a:rPr lang="es-ES" dirty="0"/>
              <a:t>Comenzar a realizar operaciones en el Sitio teniendo en cuenta que en primer lugar hay que inicializar las operaciones mediante el método Load() de </a:t>
            </a:r>
            <a:r>
              <a:rPr lang="es-ES" dirty="0" err="1"/>
              <a:t>ClientContext</a:t>
            </a:r>
            <a:r>
              <a:rPr lang="es-ES" dirty="0"/>
              <a:t> para a continuación ejecutar dicha operación con el método </a:t>
            </a:r>
            <a:r>
              <a:rPr lang="es-ES" dirty="0" err="1"/>
              <a:t>ExecuteQuery</a:t>
            </a:r>
            <a:r>
              <a:rPr lang="es-ES" dirty="0" smtClean="0"/>
              <a:t>()</a:t>
            </a:r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156005" y="3250318"/>
            <a:ext cx="10092368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CSOM_Path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&gt;\Microsoft.SharePoint.Client.dll"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Add-Type</a:t>
            </a:r>
            <a:r>
              <a:rPr lang="es-E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sz="16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Path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"&lt;</a:t>
            </a:r>
            <a:r>
              <a:rPr lang="es-ES" sz="1600" dirty="0" err="1">
                <a:solidFill>
                  <a:srgbClr val="8B0000"/>
                </a:solidFill>
                <a:latin typeface="Lucida Console" panose="020B0609040504020204" pitchFamily="49" charset="0"/>
              </a:rPr>
              <a:t>CSOM_Path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</a:rPr>
              <a:t>&gt;\Microsoft.SharePoint.Client.Runtime.dll"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0571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Uso de las </a:t>
            </a:r>
            <a:r>
              <a:rPr lang="es-PE" dirty="0" err="1" smtClean="0">
                <a:solidFill>
                  <a:schemeClr val="bg1"/>
                </a:solidFill>
              </a:rPr>
              <a:t>APIs</a:t>
            </a:r>
            <a:r>
              <a:rPr lang="es-PE" dirty="0" smtClean="0">
                <a:solidFill>
                  <a:schemeClr val="bg1"/>
                </a:solidFill>
              </a:rPr>
              <a:t> de SharePoint en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PE" dirty="0" smtClean="0"/>
              <a:t>API de Cliente – Uso en SharePoint </a:t>
            </a:r>
            <a:r>
              <a:rPr lang="es-PE" dirty="0" err="1" smtClean="0"/>
              <a:t>OnPremises</a:t>
            </a:r>
            <a:r>
              <a:rPr lang="es-PE" dirty="0" smtClean="0"/>
              <a:t>:</a:t>
            </a:r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934602" y="2405090"/>
            <a:ext cx="10977649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SharePoint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Client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Object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Model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Context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Microsoft.SharePoint.Client.ClientContext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sSiteColUrl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spCredentials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New-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Object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System.Net.NetworkCredential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sUserName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sPassword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sDomain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spCredentials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</a:p>
          <a:p>
            <a:r>
              <a:rPr lang="es-E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Root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Web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Site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Collecction</a:t>
            </a:r>
            <a:r>
              <a:rPr lang="en-U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of Sites under the Root Web Site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spSites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 smtClean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Loading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operations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</a:rPr>
              <a:t>        </a:t>
            </a:r>
            <a:endParaRPr lang="es-E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spRootWebSite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spSites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spCtx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s-E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() 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847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Uso de las </a:t>
            </a:r>
            <a:r>
              <a:rPr lang="es-PE" dirty="0" err="1" smtClean="0">
                <a:solidFill>
                  <a:schemeClr val="bg1"/>
                </a:solidFill>
              </a:rPr>
              <a:t>APIs</a:t>
            </a:r>
            <a:r>
              <a:rPr lang="es-PE" dirty="0" smtClean="0">
                <a:solidFill>
                  <a:schemeClr val="bg1"/>
                </a:solidFill>
              </a:rPr>
              <a:t> de SharePoint en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PE" dirty="0" smtClean="0"/>
              <a:t>API de Cliente – Uso en SharePoint Online:</a:t>
            </a:r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/>
          <p:cNvSpPr/>
          <p:nvPr/>
        </p:nvSpPr>
        <p:spPr>
          <a:xfrm>
            <a:off x="799578" y="2206645"/>
            <a:ext cx="10911214" cy="39703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Microsoft.SharePoint.Client.ClientContext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sSiteColUrl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n-US" sz="14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spoCredentials</a:t>
            </a:r>
            <a:r>
              <a:rPr lang="en-US" sz="14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New-Object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8A2BE2"/>
                </a:solidFill>
                <a:latin typeface="Lucida Console" panose="020B0609040504020204" pitchFamily="49" charset="0"/>
              </a:rPr>
              <a:t>Microsoft.SharePoint.Client.SharePointOnlineCredentials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sUsername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,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sPassword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 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Credentials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spoCredentials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#Root Web Site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Collecction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of Sites under the Root Web Site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Webs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 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#Loading operations        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spoRootWebSite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 </a:t>
            </a:r>
          </a:p>
          <a:p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#We need to iterate through the $</a:t>
            </a:r>
            <a:r>
              <a:rPr lang="en-US" sz="1400" dirty="0" err="1">
                <a:solidFill>
                  <a:srgbClr val="0064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400" dirty="0">
                <a:solidFill>
                  <a:srgbClr val="006400"/>
                </a:solidFill>
                <a:latin typeface="Lucida Console" panose="020B0609040504020204" pitchFamily="49" charset="0"/>
              </a:rPr>
              <a:t> Object in order to get individual sites information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 err="1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Load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spoCtx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ExecuteQuery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Lucida Console" panose="020B0609040504020204" pitchFamily="49" charset="0"/>
              </a:rPr>
              <a:t>Write-Host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Title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B0000"/>
                </a:solidFill>
                <a:latin typeface="Lucida Console" panose="020B0609040504020204" pitchFamily="49" charset="0"/>
              </a:rPr>
              <a:t>" - "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n-US" sz="14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spoSite</a:t>
            </a:r>
            <a:r>
              <a:rPr lang="en-US" sz="14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Url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n-US" sz="1400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8A2BE2"/>
                </a:solidFill>
                <a:latin typeface="Lucida Console" panose="020B0609040504020204" pitchFamily="49" charset="0"/>
              </a:rPr>
              <a:t>Blue</a:t>
            </a:r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18142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4589463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23047" y="1593010"/>
            <a:ext cx="844579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Uso de las </a:t>
            </a:r>
            <a:r>
              <a:rPr lang="es-ES" b="1" dirty="0" err="1" smtClean="0">
                <a:solidFill>
                  <a:schemeClr val="bg1"/>
                </a:solidFill>
              </a:rPr>
              <a:t>APIs</a:t>
            </a:r>
            <a:r>
              <a:rPr lang="es-ES" b="1" dirty="0" smtClean="0">
                <a:solidFill>
                  <a:schemeClr val="bg1"/>
                </a:solidFill>
              </a:rPr>
              <a:t> </a:t>
            </a:r>
            <a:r>
              <a:rPr lang="es-ES" b="1" dirty="0">
                <a:solidFill>
                  <a:schemeClr val="bg1"/>
                </a:solidFill>
              </a:rPr>
              <a:t>de SharePoint desde </a:t>
            </a:r>
            <a:r>
              <a:rPr lang="es-ES" b="1" dirty="0" err="1">
                <a:solidFill>
                  <a:schemeClr val="bg1"/>
                </a:solidFill>
              </a:rPr>
              <a:t>PowerShell</a:t>
            </a:r>
            <a:r>
              <a:rPr lang="es-ES" b="1" dirty="0"/>
              <a:t/>
            </a:r>
            <a:br>
              <a:rPr lang="es-ES" b="1" dirty="0"/>
            </a:b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1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264536" y="4691244"/>
            <a:ext cx="2171039" cy="21667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4" y="595098"/>
            <a:ext cx="2470955" cy="24118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3" y="5214168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11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4"/>
          <p:cNvSpPr/>
          <p:nvPr/>
        </p:nvSpPr>
        <p:spPr bwMode="auto">
          <a:xfrm>
            <a:off x="2728288" y="2239843"/>
            <a:ext cx="1800000" cy="144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Instalación y Configuración</a:t>
            </a:r>
            <a:endParaRPr kumimoji="0" lang="es-CR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7"/>
          <p:cNvSpPr/>
          <p:nvPr/>
        </p:nvSpPr>
        <p:spPr bwMode="auto">
          <a:xfrm>
            <a:off x="2728288" y="3755844"/>
            <a:ext cx="1800000" cy="1440000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Administración de la Plataforma</a:t>
            </a:r>
            <a:endParaRPr kumimoji="0" lang="es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0" name="Rectangle 17"/>
          <p:cNvSpPr/>
          <p:nvPr/>
        </p:nvSpPr>
        <p:spPr bwMode="auto">
          <a:xfrm>
            <a:off x="2729217" y="5277439"/>
            <a:ext cx="6733566" cy="860400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Las escenarios de uso de </a:t>
            </a:r>
            <a:r>
              <a:rPr kumimoji="0" lang="es-US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PowerShell</a:t>
            </a: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para SharePoint son múltiples</a:t>
            </a:r>
          </a:p>
        </p:txBody>
      </p:sp>
      <p:sp>
        <p:nvSpPr>
          <p:cNvPr id="21" name="Rectangle 14"/>
          <p:cNvSpPr/>
          <p:nvPr/>
        </p:nvSpPr>
        <p:spPr bwMode="auto">
          <a:xfrm>
            <a:off x="4618031" y="2239843"/>
            <a:ext cx="1800000" cy="144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Tareas de Migración entre versiones de SP</a:t>
            </a:r>
            <a:endParaRPr kumimoji="0" lang="es-CR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Rectangle 17"/>
          <p:cNvSpPr/>
          <p:nvPr/>
        </p:nvSpPr>
        <p:spPr bwMode="auto">
          <a:xfrm>
            <a:off x="4618031" y="3755844"/>
            <a:ext cx="1800000" cy="1440000"/>
          </a:xfrm>
          <a:prstGeom prst="rect">
            <a:avLst/>
          </a:prstGeom>
          <a:solidFill>
            <a:srgbClr val="F79646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b="1" i="0" u="none" strike="noStrike" kern="1200" cap="none" spc="-10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Auditoría / Inventario de Entornos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Rectangle 17"/>
          <p:cNvSpPr/>
          <p:nvPr/>
        </p:nvSpPr>
        <p:spPr bwMode="auto">
          <a:xfrm>
            <a:off x="6507774" y="2239843"/>
            <a:ext cx="1800000" cy="1440000"/>
          </a:xfrm>
          <a:prstGeom prst="rect">
            <a:avLst/>
          </a:prstGeom>
          <a:solidFill>
            <a:srgbClr val="7030A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7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17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Troubleshooting</a:t>
            </a:r>
            <a:endParaRPr kumimoji="0" lang="es-US" sz="17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sz="17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Rectangle 17"/>
          <p:cNvSpPr/>
          <p:nvPr/>
        </p:nvSpPr>
        <p:spPr bwMode="auto">
          <a:xfrm>
            <a:off x="6507774" y="3755844"/>
            <a:ext cx="1800000" cy="1440000"/>
          </a:xfrm>
          <a:prstGeom prst="rect">
            <a:avLst/>
          </a:prstGeom>
          <a:solidFill>
            <a:srgbClr val="EEECE1">
              <a:lumMod val="50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Despliegue de Soluciones</a:t>
            </a: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Rectangle 17"/>
          <p:cNvSpPr/>
          <p:nvPr/>
        </p:nvSpPr>
        <p:spPr bwMode="auto">
          <a:xfrm>
            <a:off x="8414745" y="2239843"/>
            <a:ext cx="1047111" cy="2956001"/>
          </a:xfrm>
          <a:prstGeom prst="rect">
            <a:avLst/>
          </a:prstGeom>
          <a:solidFill>
            <a:srgbClr val="4BACC6">
              <a:lumMod val="75000"/>
            </a:srgb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…</a:t>
            </a:r>
            <a:endParaRPr kumimoji="0" lang="es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s-US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0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Instalación y Configuración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smtClean="0"/>
              <a:t>La </a:t>
            </a:r>
            <a:r>
              <a:rPr lang="es-ES" dirty="0"/>
              <a:t>instalación / configuración de SharePoint por medio de </a:t>
            </a:r>
            <a:r>
              <a:rPr lang="es-ES" dirty="0" err="1"/>
              <a:t>PowerShell</a:t>
            </a:r>
            <a:r>
              <a:rPr lang="es-ES" dirty="0"/>
              <a:t> proporciona un mayor control de todo el proceso </a:t>
            </a:r>
            <a:r>
              <a:rPr lang="es-ES" dirty="0" smtClean="0"/>
              <a:t>en </a:t>
            </a:r>
            <a:r>
              <a:rPr lang="es-ES" dirty="0"/>
              <a:t>aspectos como:</a:t>
            </a:r>
          </a:p>
          <a:p>
            <a:pPr lvl="1" algn="just"/>
            <a:r>
              <a:rPr lang="es-ES" b="1" dirty="0"/>
              <a:t>Cuentas de instalación</a:t>
            </a:r>
            <a:r>
              <a:rPr lang="es-ES" dirty="0"/>
              <a:t> Nombres de las </a:t>
            </a:r>
            <a:r>
              <a:rPr lang="es-ES" dirty="0" err="1"/>
              <a:t>BDs</a:t>
            </a:r>
            <a:r>
              <a:rPr lang="es-ES" dirty="0"/>
              <a:t> </a:t>
            </a:r>
            <a:r>
              <a:rPr lang="es-ES" b="1" dirty="0"/>
              <a:t>Configuraciones de las Aplicaciones de Servicio</a:t>
            </a:r>
            <a:r>
              <a:rPr lang="es-ES" dirty="0"/>
              <a:t> …</a:t>
            </a:r>
            <a:endParaRPr lang="es-ES" b="1" dirty="0"/>
          </a:p>
          <a:p>
            <a:pPr algn="just"/>
            <a:r>
              <a:rPr lang="es-ES" dirty="0" smtClean="0"/>
              <a:t>+ </a:t>
            </a:r>
            <a:r>
              <a:rPr lang="es-ES" dirty="0"/>
              <a:t>laboriosa, pero asegura que todos los servidores de la granja tienen la misma configuración</a:t>
            </a:r>
          </a:p>
          <a:p>
            <a:pPr algn="just"/>
            <a:r>
              <a:rPr lang="es-ES" dirty="0"/>
              <a:t>Desde el punto de vista de una recuperación de desastres también puede resultar + adecuada</a:t>
            </a:r>
          </a:p>
          <a:p>
            <a:pPr algn="just"/>
            <a:r>
              <a:rPr lang="es-ES" dirty="0"/>
              <a:t>Existen scripts “ya listos” para usar:</a:t>
            </a:r>
          </a:p>
          <a:p>
            <a:pPr lvl="1" algn="just"/>
            <a:r>
              <a:rPr lang="es-ES" dirty="0" err="1"/>
              <a:t>AutoSPInstaller</a:t>
            </a:r>
            <a:r>
              <a:rPr lang="es-ES" dirty="0"/>
              <a:t>: </a:t>
            </a:r>
          </a:p>
          <a:p>
            <a:pPr lvl="2" algn="just"/>
            <a:r>
              <a:rPr lang="es-ES" dirty="0"/>
              <a:t>Scripts: </a:t>
            </a:r>
            <a:r>
              <a:rPr lang="es-ES" dirty="0">
                <a:hlinkClick r:id="rId3"/>
              </a:rPr>
              <a:t>http://autospinstaller.codeplex.com/</a:t>
            </a:r>
            <a:r>
              <a:rPr lang="es-ES" dirty="0"/>
              <a:t> </a:t>
            </a:r>
          </a:p>
          <a:p>
            <a:pPr lvl="2" algn="just"/>
            <a:r>
              <a:rPr lang="es-ES" dirty="0"/>
              <a:t>Utilidad visual para configurar el instalador: </a:t>
            </a:r>
            <a:r>
              <a:rPr lang="es-ES" dirty="0">
                <a:hlinkClick r:id="rId4"/>
              </a:rPr>
              <a:t>http://autospinstallergui.codeplex.com/</a:t>
            </a:r>
            <a:r>
              <a:rPr lang="es-ES" dirty="0"/>
              <a:t> </a:t>
            </a:r>
          </a:p>
          <a:p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9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Agradecimiento especial</a:t>
            </a:r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sz="3200" dirty="0" smtClean="0"/>
              <a:t/>
            </a:r>
            <a:br>
              <a:rPr lang="es-PE" sz="3200" dirty="0" smtClean="0"/>
            </a:br>
            <a:endParaRPr lang="es-PE" sz="3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33" y="3663640"/>
            <a:ext cx="3866580" cy="89964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876" y="3432250"/>
            <a:ext cx="2814918" cy="13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0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Instalación y Configuración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82" y="1947484"/>
            <a:ext cx="5295654" cy="3825886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136" y="2038540"/>
            <a:ext cx="2453386" cy="4088977"/>
          </a:xfrm>
          <a:prstGeom prst="rect">
            <a:avLst/>
          </a:prstGeom>
        </p:spPr>
      </p:pic>
      <p:sp>
        <p:nvSpPr>
          <p:cNvPr id="16" name="Explosión 1 15"/>
          <p:cNvSpPr/>
          <p:nvPr/>
        </p:nvSpPr>
        <p:spPr>
          <a:xfrm>
            <a:off x="8722921" y="1776179"/>
            <a:ext cx="3262385" cy="1409973"/>
          </a:xfrm>
          <a:prstGeom prst="irregularSeal1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AutoSPInstaller</a:t>
            </a:r>
            <a:endParaRPr kumimoji="0" lang="es-ES" sz="20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xplosión 1 16"/>
          <p:cNvSpPr/>
          <p:nvPr/>
        </p:nvSpPr>
        <p:spPr>
          <a:xfrm>
            <a:off x="1427967" y="5311036"/>
            <a:ext cx="3262385" cy="1409973"/>
          </a:xfrm>
          <a:prstGeom prst="irregularSeal1">
            <a:avLst/>
          </a:prstGeom>
          <a:gradFill rotWithShape="1">
            <a:gsLst>
              <a:gs pos="0">
                <a:srgbClr val="4F81BD">
                  <a:tint val="100000"/>
                  <a:shade val="100000"/>
                  <a:satMod val="130000"/>
                </a:srgbClr>
              </a:gs>
              <a:gs pos="100000">
                <a:srgbClr val="4F81B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Instalación x Defecto</a:t>
            </a:r>
          </a:p>
        </p:txBody>
      </p:sp>
    </p:spTree>
    <p:extLst>
      <p:ext uri="{BB962C8B-B14F-4D97-AF65-F5344CB8AC3E}">
        <p14:creationId xmlns:p14="http://schemas.microsoft.com/office/powerpoint/2010/main" val="15021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Administración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err="1"/>
              <a:t>PowerShell</a:t>
            </a:r>
            <a:r>
              <a:rPr lang="es-ES" dirty="0"/>
              <a:t> permite realizar más tareas de administración que las disponibles desde la propia interfaz de usuario:</a:t>
            </a:r>
          </a:p>
          <a:p>
            <a:pPr lvl="1"/>
            <a:r>
              <a:rPr lang="es-ES" dirty="0"/>
              <a:t>Hay ciertas tareas que sólo se van a poder hacer con </a:t>
            </a:r>
            <a:r>
              <a:rPr lang="es-ES" dirty="0" err="1"/>
              <a:t>PowerShell</a:t>
            </a:r>
            <a:endParaRPr lang="es-ES" dirty="0"/>
          </a:p>
          <a:p>
            <a:pPr lvl="1"/>
            <a:r>
              <a:rPr lang="es-ES" dirty="0"/>
              <a:t>Ejemplo 1 – Cambiar la frase de contraseña de la granja</a:t>
            </a:r>
          </a:p>
          <a:p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635252" y="3582516"/>
            <a:ext cx="9337547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err="1" smtClean="0"/>
              <a:t>Add-PSSnapin</a:t>
            </a:r>
            <a:r>
              <a:rPr lang="es-ES" dirty="0" smtClean="0"/>
              <a:t> </a:t>
            </a:r>
            <a:r>
              <a:rPr lang="es-ES" dirty="0" err="1" smtClean="0"/>
              <a:t>Microsoft.SharePoint.PowerShell</a:t>
            </a:r>
            <a:endParaRPr lang="es-ES" dirty="0" smtClean="0"/>
          </a:p>
          <a:p>
            <a:r>
              <a:rPr lang="es-ES" dirty="0" smtClean="0"/>
              <a:t>$</a:t>
            </a:r>
            <a:r>
              <a:rPr lang="es-ES" dirty="0" err="1" smtClean="0"/>
              <a:t>passphrase</a:t>
            </a:r>
            <a:r>
              <a:rPr lang="es-ES" dirty="0" smtClean="0"/>
              <a:t> = </a:t>
            </a:r>
            <a:r>
              <a:rPr lang="es-ES" dirty="0" err="1" smtClean="0"/>
              <a:t>ConvertTo-SecureString</a:t>
            </a:r>
            <a:r>
              <a:rPr lang="es-ES" dirty="0" smtClean="0"/>
              <a:t> –</a:t>
            </a:r>
            <a:r>
              <a:rPr lang="es-ES" dirty="0" err="1" smtClean="0"/>
              <a:t>string</a:t>
            </a:r>
            <a:r>
              <a:rPr lang="es-ES" dirty="0" smtClean="0"/>
              <a:t> “</a:t>
            </a:r>
            <a:r>
              <a:rPr lang="es-ES" dirty="0" err="1" smtClean="0"/>
              <a:t>NuevaContraseña</a:t>
            </a:r>
            <a:r>
              <a:rPr lang="es-ES" dirty="0" smtClean="0"/>
              <a:t>” -</a:t>
            </a:r>
            <a:r>
              <a:rPr lang="es-ES" dirty="0" err="1" smtClean="0"/>
              <a:t>asPlainText</a:t>
            </a:r>
            <a:r>
              <a:rPr lang="es-ES" dirty="0" smtClean="0"/>
              <a:t> –</a:t>
            </a:r>
            <a:r>
              <a:rPr lang="es-ES" dirty="0" err="1" smtClean="0"/>
              <a:t>Force</a:t>
            </a:r>
            <a:endParaRPr lang="es-ES" dirty="0" smtClean="0"/>
          </a:p>
          <a:p>
            <a:r>
              <a:rPr lang="es-ES" dirty="0" smtClean="0"/>
              <a:t>Set-</a:t>
            </a:r>
            <a:r>
              <a:rPr lang="es-ES" dirty="0" err="1" smtClean="0"/>
              <a:t>SPPassPhrase</a:t>
            </a:r>
            <a:r>
              <a:rPr lang="es-ES" dirty="0" smtClean="0"/>
              <a:t> -</a:t>
            </a:r>
            <a:r>
              <a:rPr lang="es-ES" dirty="0" err="1" smtClean="0"/>
              <a:t>PassPhrase</a:t>
            </a:r>
            <a:r>
              <a:rPr lang="es-ES" dirty="0" smtClean="0"/>
              <a:t> $</a:t>
            </a:r>
            <a:r>
              <a:rPr lang="es-ES" dirty="0" err="1" smtClean="0"/>
              <a:t>passphrase</a:t>
            </a:r>
            <a:r>
              <a:rPr lang="es-ES" dirty="0" smtClean="0"/>
              <a:t> -</a:t>
            </a:r>
            <a:r>
              <a:rPr lang="es-ES" dirty="0" err="1" smtClean="0"/>
              <a:t>Confirm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363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Administración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smtClean="0"/>
              <a:t>Ejemplo 2 </a:t>
            </a:r>
            <a:r>
              <a:rPr lang="es-ES" dirty="0"/>
              <a:t>– Reiniciar todas las instancias del servicio de temporizador de </a:t>
            </a:r>
            <a:r>
              <a:rPr lang="es-ES" dirty="0" smtClean="0"/>
              <a:t>SharePoint:</a:t>
            </a:r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77068" y="2753995"/>
            <a:ext cx="10276732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 smtClean="0"/>
              <a:t>        $</a:t>
            </a:r>
            <a:r>
              <a:rPr lang="es-ES" dirty="0" err="1"/>
              <a:t>spFarm</a:t>
            </a:r>
            <a:r>
              <a:rPr lang="es-ES" dirty="0"/>
              <a:t>=</a:t>
            </a:r>
            <a:r>
              <a:rPr lang="es-ES" dirty="0" err="1"/>
              <a:t>Get-SPFarm</a:t>
            </a:r>
            <a:endParaRPr lang="es-ES" dirty="0"/>
          </a:p>
          <a:p>
            <a:r>
              <a:rPr lang="es-ES" dirty="0"/>
              <a:t>        $</a:t>
            </a:r>
            <a:r>
              <a:rPr lang="es-ES" dirty="0" err="1"/>
              <a:t>spfTimerServcicesInstance</a:t>
            </a:r>
            <a:r>
              <a:rPr lang="es-ES" dirty="0"/>
              <a:t>=$</a:t>
            </a:r>
            <a:r>
              <a:rPr lang="es-ES" dirty="0" err="1"/>
              <a:t>spFarm.TimerService.Instances</a:t>
            </a:r>
            <a:endParaRPr lang="es-ES" dirty="0"/>
          </a:p>
          <a:p>
            <a:r>
              <a:rPr lang="es-ES" dirty="0"/>
              <a:t>        </a:t>
            </a:r>
            <a:r>
              <a:rPr lang="es-ES" dirty="0" err="1"/>
              <a:t>foreach</a:t>
            </a:r>
            <a:r>
              <a:rPr lang="es-ES" dirty="0"/>
              <a:t> ($</a:t>
            </a:r>
            <a:r>
              <a:rPr lang="es-ES" dirty="0" err="1"/>
              <a:t>spfTimerServiceInstance</a:t>
            </a:r>
            <a:r>
              <a:rPr lang="es-ES" dirty="0"/>
              <a:t> in  $</a:t>
            </a:r>
            <a:r>
              <a:rPr lang="es-ES" dirty="0" err="1"/>
              <a:t>spfTimerServcicesInstances</a:t>
            </a:r>
            <a:r>
              <a:rPr lang="es-ES" dirty="0"/>
              <a:t>)</a:t>
            </a:r>
          </a:p>
          <a:p>
            <a:r>
              <a:rPr lang="es-ES" dirty="0"/>
              <a:t>        {</a:t>
            </a:r>
          </a:p>
          <a:p>
            <a:r>
              <a:rPr lang="es-ES" dirty="0"/>
              <a:t>            </a:t>
            </a:r>
            <a:r>
              <a:rPr lang="es-ES" dirty="0" err="1"/>
              <a:t>Write</a:t>
            </a:r>
            <a:r>
              <a:rPr lang="es-ES" dirty="0"/>
              <a:t>-Host "Re-</a:t>
            </a:r>
            <a:r>
              <a:rPr lang="es-ES" dirty="0" err="1"/>
              <a:t>starting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 " $</a:t>
            </a:r>
            <a:r>
              <a:rPr lang="es-ES" dirty="0" err="1"/>
              <a:t>spfTimerServiceInstance.TypeName</a:t>
            </a:r>
            <a:endParaRPr lang="es-ES" dirty="0"/>
          </a:p>
          <a:p>
            <a:r>
              <a:rPr lang="es-ES" dirty="0"/>
              <a:t>            $</a:t>
            </a:r>
            <a:r>
              <a:rPr lang="es-ES" dirty="0" err="1"/>
              <a:t>spfTimerServiceInstance.Stop</a:t>
            </a:r>
            <a:r>
              <a:rPr lang="es-ES" dirty="0"/>
              <a:t>()</a:t>
            </a:r>
          </a:p>
          <a:p>
            <a:r>
              <a:rPr lang="es-ES" dirty="0"/>
              <a:t>            $</a:t>
            </a:r>
            <a:r>
              <a:rPr lang="es-ES" dirty="0" err="1"/>
              <a:t>spfTimerServiceInstance.Start</a:t>
            </a:r>
            <a:r>
              <a:rPr lang="es-ES" dirty="0"/>
              <a:t>()</a:t>
            </a:r>
          </a:p>
          <a:p>
            <a:r>
              <a:rPr lang="es-ES" dirty="0"/>
              <a:t>            </a:t>
            </a:r>
            <a:r>
              <a:rPr lang="es-ES" dirty="0" err="1"/>
              <a:t>Write</a:t>
            </a:r>
            <a:r>
              <a:rPr lang="es-ES" dirty="0"/>
              <a:t>-Host "SharePoint </a:t>
            </a:r>
            <a:r>
              <a:rPr lang="es-ES" dirty="0" err="1"/>
              <a:t>Timer</a:t>
            </a:r>
            <a:r>
              <a:rPr lang="es-ES" dirty="0"/>
              <a:t>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Instance</a:t>
            </a:r>
            <a:r>
              <a:rPr lang="es-ES" dirty="0"/>
              <a:t>" $</a:t>
            </a:r>
            <a:r>
              <a:rPr lang="es-ES" dirty="0" err="1"/>
              <a:t>spfTimerServiceInstance.TypeName</a:t>
            </a:r>
            <a:r>
              <a:rPr lang="es-ES" dirty="0"/>
              <a:t> "Re-</a:t>
            </a:r>
            <a:r>
              <a:rPr lang="es-ES" dirty="0" err="1"/>
              <a:t>Started</a:t>
            </a:r>
            <a:r>
              <a:rPr lang="es-ES" dirty="0"/>
              <a:t>"</a:t>
            </a:r>
          </a:p>
          <a:p>
            <a:r>
              <a:rPr lang="es-E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4904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Migración entre versiones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/>
              <a:t>Comandos </a:t>
            </a:r>
            <a:r>
              <a:rPr lang="es-ES" dirty="0" err="1"/>
              <a:t>PowerShell</a:t>
            </a:r>
            <a:r>
              <a:rPr lang="es-ES" dirty="0"/>
              <a:t> disponibles: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8"/>
          <p:cNvSpPr txBox="1">
            <a:spLocks/>
          </p:cNvSpPr>
          <p:nvPr/>
        </p:nvSpPr>
        <p:spPr>
          <a:xfrm>
            <a:off x="945916" y="2395093"/>
            <a:ext cx="4953843" cy="36829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SzPct val="50000"/>
              <a:buFont typeface="Arial"/>
              <a:buChar char="•"/>
              <a:defRPr sz="1400" kern="1200">
                <a:solidFill>
                  <a:schemeClr val="tx1"/>
                </a:solidFill>
                <a:latin typeface="Segoe"/>
                <a:ea typeface="+mn-ea"/>
                <a:cs typeface="Sego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smtClean="0"/>
              <a:t>BDs de </a:t>
            </a:r>
            <a:r>
              <a:rPr lang="en-US" dirty="0" err="1" smtClean="0"/>
              <a:t>Contenidos</a:t>
            </a:r>
            <a:r>
              <a:rPr lang="en-US" dirty="0" smtClean="0"/>
              <a:t>:</a:t>
            </a:r>
          </a:p>
          <a:p>
            <a:pPr marL="742950" lvl="2" indent="-342900" algn="just"/>
            <a:r>
              <a:rPr lang="en-US" dirty="0" smtClean="0"/>
              <a:t>Mount-</a:t>
            </a:r>
            <a:r>
              <a:rPr lang="en-US" dirty="0" err="1" smtClean="0"/>
              <a:t>SPContentDatabase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Test-</a:t>
            </a:r>
            <a:r>
              <a:rPr lang="en-US" dirty="0" err="1" smtClean="0"/>
              <a:t>SPContentDatabase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Upgrade-</a:t>
            </a:r>
            <a:r>
              <a:rPr lang="en-US" dirty="0" err="1" smtClean="0"/>
              <a:t>SPContentDatabase</a:t>
            </a:r>
            <a:endParaRPr lang="en-US" dirty="0" smtClean="0"/>
          </a:p>
          <a:p>
            <a:pPr algn="just"/>
            <a:r>
              <a:rPr lang="en-US" dirty="0" err="1" smtClean="0"/>
              <a:t>Colecciones</a:t>
            </a:r>
            <a:r>
              <a:rPr lang="en-US" dirty="0" smtClean="0"/>
              <a:t> de </a:t>
            </a:r>
            <a:r>
              <a:rPr lang="en-US" dirty="0" err="1" smtClean="0"/>
              <a:t>Sitios</a:t>
            </a:r>
            <a:r>
              <a:rPr lang="en-US" dirty="0" smtClean="0"/>
              <a:t>:</a:t>
            </a:r>
          </a:p>
          <a:p>
            <a:pPr marL="742950" lvl="2" indent="-342900" algn="just"/>
            <a:r>
              <a:rPr lang="en-US" dirty="0" smtClean="0"/>
              <a:t>Test-</a:t>
            </a:r>
            <a:r>
              <a:rPr lang="en-US" dirty="0" err="1" smtClean="0"/>
              <a:t>SPSite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Repair-</a:t>
            </a:r>
            <a:r>
              <a:rPr lang="en-US" dirty="0" err="1" smtClean="0"/>
              <a:t>SPSite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Upgrade-</a:t>
            </a:r>
            <a:r>
              <a:rPr lang="en-US" dirty="0" err="1" smtClean="0"/>
              <a:t>SPSite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Request-</a:t>
            </a:r>
            <a:r>
              <a:rPr lang="en-US" dirty="0" err="1" smtClean="0"/>
              <a:t>SPUpgradeEvaluationSiteCollection</a:t>
            </a:r>
            <a:endParaRPr lang="en-US" dirty="0" smtClean="0"/>
          </a:p>
          <a:p>
            <a:pPr algn="just"/>
            <a:r>
              <a:rPr lang="en-US" dirty="0" smtClean="0"/>
              <a:t>Granja:</a:t>
            </a:r>
          </a:p>
          <a:p>
            <a:pPr marL="742950" lvl="2" indent="-342900" algn="just"/>
            <a:r>
              <a:rPr lang="en-US" dirty="0" smtClean="0"/>
              <a:t>Upgrade-</a:t>
            </a:r>
            <a:r>
              <a:rPr lang="en-US" dirty="0" err="1" smtClean="0"/>
              <a:t>SPFarm</a:t>
            </a:r>
            <a:endParaRPr lang="en-US" dirty="0" smtClean="0"/>
          </a:p>
          <a:p>
            <a:pPr algn="just"/>
            <a:r>
              <a:rPr lang="en-US" dirty="0" smtClean="0"/>
              <a:t>Administración de Colas:</a:t>
            </a:r>
          </a:p>
          <a:p>
            <a:pPr marL="742950" lvl="2" indent="-342900" algn="just"/>
            <a:r>
              <a:rPr lang="en-US" dirty="0" smtClean="0"/>
              <a:t>Get-</a:t>
            </a:r>
            <a:r>
              <a:rPr lang="en-US" dirty="0" err="1" smtClean="0"/>
              <a:t>SPSiteUpgradeSession</a:t>
            </a:r>
            <a:endParaRPr lang="en-US" dirty="0" smtClean="0"/>
          </a:p>
          <a:p>
            <a:pPr marL="742950" lvl="2" indent="-342900" algn="just"/>
            <a:r>
              <a:rPr lang="en-US" dirty="0" smtClean="0"/>
              <a:t>Remove-</a:t>
            </a:r>
            <a:r>
              <a:rPr lang="en-US" dirty="0" err="1" smtClean="0"/>
              <a:t>SPSiteUpgradeSession</a:t>
            </a:r>
            <a:endParaRPr lang="en-US" dirty="0"/>
          </a:p>
        </p:txBody>
      </p:sp>
      <p:sp>
        <p:nvSpPr>
          <p:cNvPr id="12" name="Text Placeholder 4"/>
          <p:cNvSpPr txBox="1">
            <a:spLocks/>
          </p:cNvSpPr>
          <p:nvPr/>
        </p:nvSpPr>
        <p:spPr>
          <a:xfrm>
            <a:off x="6096000" y="2395093"/>
            <a:ext cx="5325012" cy="3682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SzPct val="50000"/>
            </a:pPr>
            <a:r>
              <a:rPr lang="en-US" sz="1400" dirty="0" smtClean="0">
                <a:latin typeface="Segoe"/>
                <a:cs typeface="Segoe"/>
              </a:rPr>
              <a:t>Servicios:</a:t>
            </a: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SPBusinessDataCatalogServiceApplication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Restore-</a:t>
            </a:r>
            <a:r>
              <a:rPr lang="en-US" sz="1400" dirty="0" err="1" smtClean="0">
                <a:latin typeface="Segoe"/>
                <a:cs typeface="Segoe"/>
              </a:rPr>
              <a:t>SPEnterpriseSearchServiceApplication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Upgrade-</a:t>
            </a:r>
            <a:r>
              <a:rPr lang="en-US" sz="1400" dirty="0" err="1" smtClean="0">
                <a:latin typeface="Segoe"/>
                <a:cs typeface="Segoe"/>
              </a:rPr>
              <a:t>SPEnterpriseSearchServiceApplication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Upgrade-</a:t>
            </a:r>
            <a:r>
              <a:rPr lang="en-US" sz="1400" dirty="0" err="1" smtClean="0">
                <a:latin typeface="Segoe"/>
                <a:cs typeface="Segoe"/>
              </a:rPr>
              <a:t>SPEnterpriseSearchServiceApplicationSiteSettings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SPMetadataServiceApplication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SPPerformancePointServiceApplication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SPProfileServiceApplication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SPProjectServiceApplication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New-New-</a:t>
            </a:r>
            <a:r>
              <a:rPr lang="en-US" sz="1400" dirty="0" err="1" smtClean="0">
                <a:latin typeface="Segoe"/>
                <a:cs typeface="Segoe"/>
              </a:rPr>
              <a:t>SPSecureStoreApplication</a:t>
            </a:r>
            <a:endParaRPr lang="en-US" sz="1400" dirty="0" smtClean="0">
              <a:latin typeface="Segoe"/>
              <a:cs typeface="Segoe"/>
            </a:endParaRPr>
          </a:p>
          <a:p>
            <a:pPr lvl="1" indent="-342900" algn="just">
              <a:buSzPct val="50000"/>
              <a:buFont typeface="Arial"/>
              <a:buChar char="•"/>
            </a:pPr>
            <a:r>
              <a:rPr lang="en-US" sz="1400" dirty="0" smtClean="0">
                <a:latin typeface="Segoe"/>
                <a:cs typeface="Segoe"/>
              </a:rPr>
              <a:t>New-</a:t>
            </a:r>
            <a:r>
              <a:rPr lang="en-US" sz="1400" dirty="0" err="1" smtClean="0">
                <a:latin typeface="Segoe"/>
                <a:cs typeface="Segoe"/>
              </a:rPr>
              <a:t>SPSubscriptionSettingsServiceApplication</a:t>
            </a:r>
            <a:endParaRPr lang="en-US" sz="1400" dirty="0" smtClean="0">
              <a:latin typeface="Segoe"/>
              <a:cs typeface="Segoe"/>
            </a:endParaRPr>
          </a:p>
          <a:p>
            <a:pPr lvl="1"/>
            <a:endParaRPr 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6942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Migración entre versiones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Ejecución de Test-</a:t>
            </a:r>
            <a:r>
              <a:rPr lang="es-ES" dirty="0" err="1"/>
              <a:t>SPContentDabase</a:t>
            </a:r>
            <a:r>
              <a:rPr lang="es-ES" dirty="0"/>
              <a:t> en todas las </a:t>
            </a:r>
            <a:r>
              <a:rPr lang="es-ES" dirty="0" err="1"/>
              <a:t>BDs</a:t>
            </a:r>
            <a:r>
              <a:rPr lang="es-ES" dirty="0"/>
              <a:t> de Contenidos de la granja de SP 2010: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/>
          <p:cNvSpPr txBox="1"/>
          <p:nvPr/>
        </p:nvSpPr>
        <p:spPr>
          <a:xfrm>
            <a:off x="1115931" y="2735352"/>
            <a:ext cx="10237869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$</a:t>
            </a:r>
            <a:r>
              <a:rPr lang="es-ES" dirty="0" err="1" smtClean="0"/>
              <a:t>sServerInstance</a:t>
            </a:r>
            <a:r>
              <a:rPr lang="es-ES" dirty="0" smtClean="0"/>
              <a:t>=“&lt;</a:t>
            </a:r>
            <a:r>
              <a:rPr lang="es-ES" dirty="0" err="1" smtClean="0"/>
              <a:t>Server_Instance</a:t>
            </a:r>
            <a:r>
              <a:rPr lang="es-ES" dirty="0" smtClean="0"/>
              <a:t>&gt;”</a:t>
            </a:r>
            <a:endParaRPr lang="es-ES" dirty="0" smtClean="0">
              <a:latin typeface="+mj-lt"/>
            </a:endParaRPr>
          </a:p>
          <a:p>
            <a:r>
              <a:rPr lang="es-ES" dirty="0" smtClean="0">
                <a:latin typeface="+mj-lt"/>
              </a:rPr>
              <a:t> </a:t>
            </a:r>
            <a:r>
              <a:rPr lang="es-ES" dirty="0">
                <a:latin typeface="+mj-lt"/>
              </a:rPr>
              <a:t>$</a:t>
            </a:r>
            <a:r>
              <a:rPr lang="es-ES" dirty="0" err="1">
                <a:latin typeface="+mj-lt"/>
              </a:rPr>
              <a:t>spWebApps</a:t>
            </a:r>
            <a:r>
              <a:rPr lang="es-ES" dirty="0">
                <a:latin typeface="+mj-lt"/>
              </a:rPr>
              <a:t> = </a:t>
            </a:r>
            <a:r>
              <a:rPr lang="es-ES" dirty="0" err="1">
                <a:latin typeface="+mj-lt"/>
              </a:rPr>
              <a:t>Get-SPWebApplication</a:t>
            </a:r>
            <a:r>
              <a:rPr lang="es-ES" dirty="0">
                <a:latin typeface="+mj-lt"/>
              </a:rPr>
              <a:t> -</a:t>
            </a:r>
            <a:r>
              <a:rPr lang="es-ES" dirty="0" err="1">
                <a:latin typeface="+mj-lt"/>
              </a:rPr>
              <a:t>IncludeCentralAdministration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        </a:t>
            </a:r>
            <a:r>
              <a:rPr lang="es-ES" dirty="0" err="1">
                <a:latin typeface="+mj-lt"/>
              </a:rPr>
              <a:t>foreach</a:t>
            </a:r>
            <a:r>
              <a:rPr lang="es-ES" dirty="0">
                <a:latin typeface="+mj-lt"/>
              </a:rPr>
              <a:t>($</a:t>
            </a:r>
            <a:r>
              <a:rPr lang="es-ES" dirty="0" err="1">
                <a:latin typeface="+mj-lt"/>
              </a:rPr>
              <a:t>spWebApp</a:t>
            </a:r>
            <a:r>
              <a:rPr lang="es-ES" dirty="0">
                <a:latin typeface="+mj-lt"/>
              </a:rPr>
              <a:t> in $</a:t>
            </a:r>
            <a:r>
              <a:rPr lang="es-ES" dirty="0" err="1">
                <a:latin typeface="+mj-lt"/>
              </a:rPr>
              <a:t>spWebApps</a:t>
            </a:r>
            <a:r>
              <a:rPr lang="es-ES" dirty="0">
                <a:latin typeface="+mj-lt"/>
              </a:rPr>
              <a:t>) </a:t>
            </a:r>
          </a:p>
          <a:p>
            <a:r>
              <a:rPr lang="es-ES" dirty="0">
                <a:latin typeface="+mj-lt"/>
              </a:rPr>
              <a:t>        { </a:t>
            </a:r>
          </a:p>
          <a:p>
            <a:r>
              <a:rPr lang="es-ES" dirty="0">
                <a:latin typeface="+mj-lt"/>
              </a:rPr>
              <a:t>            $</a:t>
            </a:r>
            <a:r>
              <a:rPr lang="es-ES" dirty="0" err="1">
                <a:latin typeface="+mj-lt"/>
              </a:rPr>
              <a:t>ContentDatabases</a:t>
            </a:r>
            <a:r>
              <a:rPr lang="es-ES" dirty="0">
                <a:latin typeface="+mj-lt"/>
              </a:rPr>
              <a:t> = $</a:t>
            </a:r>
            <a:r>
              <a:rPr lang="es-ES" dirty="0" err="1">
                <a:latin typeface="+mj-lt"/>
              </a:rPr>
              <a:t>spWebApp.ContentDatabases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            </a:t>
            </a:r>
            <a:r>
              <a:rPr lang="es-ES" dirty="0" err="1">
                <a:latin typeface="+mj-lt"/>
              </a:rPr>
              <a:t>foreach</a:t>
            </a:r>
            <a:r>
              <a:rPr lang="es-ES" dirty="0">
                <a:latin typeface="+mj-lt"/>
              </a:rPr>
              <a:t>($</a:t>
            </a:r>
            <a:r>
              <a:rPr lang="es-ES" dirty="0" err="1">
                <a:latin typeface="+mj-lt"/>
              </a:rPr>
              <a:t>ContentDatabase</a:t>
            </a:r>
            <a:r>
              <a:rPr lang="es-ES" dirty="0">
                <a:latin typeface="+mj-lt"/>
              </a:rPr>
              <a:t> in $</a:t>
            </a:r>
            <a:r>
              <a:rPr lang="es-ES" dirty="0" err="1">
                <a:latin typeface="+mj-lt"/>
              </a:rPr>
              <a:t>ContentDatabases</a:t>
            </a:r>
            <a:r>
              <a:rPr lang="es-ES" dirty="0">
                <a:latin typeface="+mj-lt"/>
              </a:rPr>
              <a:t>) </a:t>
            </a:r>
          </a:p>
          <a:p>
            <a:r>
              <a:rPr lang="es-ES" dirty="0">
                <a:latin typeface="+mj-lt"/>
              </a:rPr>
              <a:t>            {   </a:t>
            </a:r>
          </a:p>
          <a:p>
            <a:r>
              <a:rPr lang="es-ES" dirty="0">
                <a:latin typeface="+mj-lt"/>
              </a:rPr>
              <a:t>                Test-</a:t>
            </a:r>
            <a:r>
              <a:rPr lang="es-ES" dirty="0" err="1">
                <a:latin typeface="+mj-lt"/>
              </a:rPr>
              <a:t>SPContentDatabase</a:t>
            </a:r>
            <a:r>
              <a:rPr lang="es-ES" dirty="0">
                <a:latin typeface="+mj-lt"/>
              </a:rPr>
              <a:t> –</a:t>
            </a:r>
            <a:r>
              <a:rPr lang="es-ES" dirty="0" err="1">
                <a:latin typeface="+mj-lt"/>
              </a:rPr>
              <a:t>Name</a:t>
            </a:r>
            <a:r>
              <a:rPr lang="es-ES" dirty="0">
                <a:latin typeface="+mj-lt"/>
              </a:rPr>
              <a:t> $</a:t>
            </a:r>
            <a:r>
              <a:rPr lang="es-ES" dirty="0" err="1">
                <a:latin typeface="+mj-lt"/>
              </a:rPr>
              <a:t>ContentDatabase.Name</a:t>
            </a:r>
            <a:r>
              <a:rPr lang="es-ES" dirty="0">
                <a:latin typeface="+mj-lt"/>
              </a:rPr>
              <a:t> -</a:t>
            </a:r>
            <a:r>
              <a:rPr lang="es-ES" dirty="0" err="1">
                <a:latin typeface="+mj-lt"/>
              </a:rPr>
              <a:t>ServerInstance</a:t>
            </a:r>
            <a:r>
              <a:rPr lang="es-ES" dirty="0">
                <a:latin typeface="+mj-lt"/>
              </a:rPr>
              <a:t> $</a:t>
            </a:r>
            <a:r>
              <a:rPr lang="es-ES" dirty="0" err="1">
                <a:latin typeface="+mj-lt"/>
              </a:rPr>
              <a:t>sServerInstance</a:t>
            </a:r>
            <a:r>
              <a:rPr lang="es-ES" dirty="0">
                <a:latin typeface="+mj-lt"/>
              </a:rPr>
              <a:t> -</a:t>
            </a:r>
            <a:r>
              <a:rPr lang="es-ES" dirty="0" err="1">
                <a:latin typeface="+mj-lt"/>
              </a:rPr>
              <a:t>WebApplication</a:t>
            </a:r>
            <a:r>
              <a:rPr lang="es-ES" dirty="0">
                <a:latin typeface="+mj-lt"/>
              </a:rPr>
              <a:t> $</a:t>
            </a:r>
            <a:r>
              <a:rPr lang="es-ES" dirty="0" err="1">
                <a:latin typeface="+mj-lt"/>
              </a:rPr>
              <a:t>spWebApp.Url</a:t>
            </a:r>
            <a:endParaRPr lang="es-ES" dirty="0">
              <a:latin typeface="+mj-lt"/>
            </a:endParaRPr>
          </a:p>
          <a:p>
            <a:r>
              <a:rPr lang="es-ES" dirty="0">
                <a:latin typeface="+mj-lt"/>
              </a:rPr>
              <a:t>            } </a:t>
            </a:r>
          </a:p>
          <a:p>
            <a:r>
              <a:rPr lang="es-ES" dirty="0">
                <a:latin typeface="+mj-lt"/>
              </a:rPr>
              <a:t>        } </a:t>
            </a:r>
          </a:p>
        </p:txBody>
      </p:sp>
    </p:spTree>
    <p:extLst>
      <p:ext uri="{BB962C8B-B14F-4D97-AF65-F5344CB8AC3E}">
        <p14:creationId xmlns:p14="http://schemas.microsoft.com/office/powerpoint/2010/main" val="36815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Auditoría de Entornos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 fontScale="92500" lnSpcReduction="20000"/>
          </a:bodyPr>
          <a:lstStyle/>
          <a:p>
            <a:r>
              <a:rPr lang="es-ES" dirty="0" err="1"/>
              <a:t>PowerShell</a:t>
            </a:r>
            <a:r>
              <a:rPr lang="es-ES" dirty="0"/>
              <a:t> facilita el auditado </a:t>
            </a:r>
            <a:r>
              <a:rPr lang="es-ES" dirty="0" smtClean="0"/>
              <a:t>de </a:t>
            </a:r>
            <a:r>
              <a:rPr lang="es-ES" dirty="0"/>
              <a:t>una Granja completa de SharePoint </a:t>
            </a:r>
            <a:r>
              <a:rPr lang="es-ES" dirty="0" smtClean="0"/>
              <a:t>a través de:</a:t>
            </a:r>
            <a:endParaRPr lang="es-ES" dirty="0"/>
          </a:p>
          <a:p>
            <a:pPr lvl="1"/>
            <a:r>
              <a:rPr lang="es-ES" dirty="0"/>
              <a:t>Obtener información detallada de los distintos niveles que conforman la arquitectura lógica de SharePoint: </a:t>
            </a:r>
            <a:r>
              <a:rPr lang="es-ES" b="1" dirty="0"/>
              <a:t>Granja </a:t>
            </a:r>
            <a:r>
              <a:rPr lang="es-ES" dirty="0"/>
              <a:t>Aplicación Web </a:t>
            </a:r>
            <a:r>
              <a:rPr lang="es-ES" b="1" dirty="0"/>
              <a:t>Colección de Sitios </a:t>
            </a:r>
            <a:r>
              <a:rPr lang="es-ES" dirty="0"/>
              <a:t>Sitio </a:t>
            </a:r>
            <a:r>
              <a:rPr lang="es-ES" b="1" dirty="0"/>
              <a:t>Lista / Biblioteca </a:t>
            </a:r>
            <a:r>
              <a:rPr lang="es-ES" dirty="0"/>
              <a:t>Carpeta </a:t>
            </a:r>
            <a:r>
              <a:rPr lang="es-ES" b="1" dirty="0"/>
              <a:t>Elemento de Lista / Documento</a:t>
            </a:r>
          </a:p>
          <a:p>
            <a:pPr lvl="1"/>
            <a:r>
              <a:rPr lang="es-ES" dirty="0"/>
              <a:t>Obtener información relativa al tamaño de </a:t>
            </a:r>
            <a:r>
              <a:rPr lang="es-ES" dirty="0" err="1"/>
              <a:t>BDs</a:t>
            </a:r>
            <a:r>
              <a:rPr lang="es-ES" dirty="0"/>
              <a:t> de Contenidos, Colecciones de Sitios y Sitios</a:t>
            </a:r>
          </a:p>
          <a:p>
            <a:pPr lvl="1"/>
            <a:r>
              <a:rPr lang="es-ES" dirty="0"/>
              <a:t>Acceder a la información de seguridad en los distintos niveles de la arquitectura lógica:</a:t>
            </a:r>
          </a:p>
          <a:p>
            <a:pPr lvl="2"/>
            <a:r>
              <a:rPr lang="es-ES" dirty="0"/>
              <a:t>Tipos de autenticación utilizadas</a:t>
            </a:r>
          </a:p>
          <a:p>
            <a:pPr lvl="2"/>
            <a:r>
              <a:rPr lang="es-ES" dirty="0"/>
              <a:t>Grupos de SharePoint y usuarios de SharePoint para Colecciones de Sitios y Sitios</a:t>
            </a:r>
          </a:p>
          <a:p>
            <a:pPr lvl="2"/>
            <a:r>
              <a:rPr lang="es-ES" dirty="0"/>
              <a:t>Niveles de Permisos</a:t>
            </a:r>
          </a:p>
          <a:p>
            <a:pPr lvl="1"/>
            <a:r>
              <a:rPr lang="es-ES" dirty="0"/>
              <a:t>Enumerar las personalizaciones desplegadas en la granja a través de un inventario de soluciones .WSP y de Características instaladas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5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Auditoría de Entornos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smtClean="0"/>
              <a:t>Ejemplo 1 - </a:t>
            </a:r>
            <a:r>
              <a:rPr lang="es-ES" dirty="0"/>
              <a:t>Como obtener el tamaño de las </a:t>
            </a:r>
            <a:r>
              <a:rPr lang="es-ES" dirty="0" err="1"/>
              <a:t>BDs</a:t>
            </a:r>
            <a:r>
              <a:rPr lang="es-ES" dirty="0"/>
              <a:t> de Contenidos de una granja: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>
            <a:off x="1175884" y="2784862"/>
            <a:ext cx="10736368" cy="32932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spWebApps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Get-SPWebApplication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-</a:t>
            </a:r>
            <a:r>
              <a:rPr lang="es-ES" sz="1600" dirty="0" err="1">
                <a:solidFill>
                  <a:srgbClr val="0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IncludeCentralAdministration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</a:t>
            </a:r>
            <a:r>
              <a:rPr lang="es-ES" sz="1600" dirty="0" err="1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foreach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spWebApps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{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600" dirty="0">
                <a:solidFill>
                  <a:srgbClr val="0064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#$</a:t>
            </a:r>
            <a:r>
              <a:rPr lang="es-ES" sz="1600" dirty="0" err="1">
                <a:solidFill>
                  <a:srgbClr val="0064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spWebApp.Name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ContentDatabases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</a:t>
            </a:r>
            <a:r>
              <a:rPr lang="es-ES" sz="1600" dirty="0" err="1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foreach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00008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in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{    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ContentDBsize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[</a:t>
            </a:r>
            <a:r>
              <a:rPr lang="es-ES" sz="1600" dirty="0" err="1">
                <a:solidFill>
                  <a:srgbClr val="008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Math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]::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Round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((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600" dirty="0" err="1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disksizerequired</a:t>
            </a:r>
            <a:r>
              <a:rPr lang="es-ES" sz="1600" dirty="0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/</a:t>
            </a:r>
            <a:r>
              <a:rPr lang="es-ES" sz="1600" dirty="0" smtClean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1GB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,</a:t>
            </a:r>
            <a:r>
              <a:rPr lang="es-ES" sz="1600" dirty="0">
                <a:solidFill>
                  <a:srgbClr val="80008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2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)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ContentDBInfo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=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spWebApp</a:t>
            </a:r>
            <a:r>
              <a:rPr lang="es-ES" sz="1600" dirty="0" err="1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DisplayName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","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</a:t>
            </a:r>
            <a:r>
              <a:rPr lang="es-ES" sz="1600" dirty="0" err="1" smtClean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.</a:t>
            </a:r>
            <a:r>
              <a:rPr lang="es-ES" sz="1600" dirty="0" err="1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Name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","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ContentDBsize</a:t>
            </a:r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A9A9A9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+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r>
              <a:rPr lang="es-ES" sz="1600" dirty="0">
                <a:solidFill>
                  <a:srgbClr val="8B0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" GB"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</a:t>
            </a:r>
            <a:endParaRPr lang="es-ES" sz="16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    </a:t>
            </a:r>
            <a:r>
              <a:rPr lang="es-ES" sz="1600" dirty="0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$</a:t>
            </a:r>
            <a:r>
              <a:rPr lang="es-ES" sz="1600" dirty="0" err="1" smtClean="0">
                <a:solidFill>
                  <a:srgbClr val="FF45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ContentDBInfo</a:t>
            </a:r>
            <a:endParaRPr lang="es-E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    } </a:t>
            </a:r>
            <a:endParaRPr lang="es-ES" sz="1600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1600" dirty="0" smtClean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        </a:t>
            </a:r>
            <a:r>
              <a:rPr lang="es-ES" sz="1600" dirty="0">
                <a:latin typeface="Lucida Console" panose="020B0609040504020204" pitchFamily="49" charset="0"/>
                <a:ea typeface="Times New Roman" panose="02020603050405020304" pitchFamily="18" charset="0"/>
                <a:cs typeface="Lucida Console" panose="020B0609040504020204" pitchFamily="49" charset="0"/>
              </a:rPr>
              <a:t>} </a:t>
            </a:r>
            <a:endParaRPr lang="es-E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Auditoría de Entornos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smtClean="0"/>
              <a:t>Ejemplo 2 – Extraer todos los .WSP de una Granja:</a:t>
            </a:r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>
          <a:xfrm>
            <a:off x="1045770" y="2586879"/>
            <a:ext cx="10691117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ScriptDir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latin typeface="Lucida Console" panose="020B0609040504020204" pitchFamily="49" charset="0"/>
              </a:rPr>
              <a:t>= </a:t>
            </a:r>
            <a:r>
              <a:rPr lang="es-ES" dirty="0">
                <a:solidFill>
                  <a:srgbClr val="0000FF"/>
                </a:solidFill>
                <a:latin typeface="Lucida Console" panose="020B0609040504020204" pitchFamily="49" charset="0"/>
              </a:rPr>
              <a:t>Split-</a:t>
            </a:r>
            <a:r>
              <a:rPr lang="es-E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Path</a:t>
            </a:r>
            <a:r>
              <a:rPr lang="es-ES" dirty="0">
                <a:latin typeface="Lucida Console" panose="020B0609040504020204" pitchFamily="49" charset="0"/>
              </a:rPr>
              <a:t> -</a:t>
            </a:r>
            <a:r>
              <a:rPr lang="es-ES" dirty="0" err="1">
                <a:latin typeface="Lucida Console" panose="020B0609040504020204" pitchFamily="49" charset="0"/>
              </a:rPr>
              <a:t>parent</a:t>
            </a:r>
            <a:r>
              <a:rPr lang="es-ES" dirty="0"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MyInvocation</a:t>
            </a:r>
            <a:r>
              <a:rPr lang="es-ES" dirty="0" err="1">
                <a:latin typeface="Lucida Console" panose="020B0609040504020204" pitchFamily="49" charset="0"/>
              </a:rPr>
              <a:t>.MyCommand.Path</a:t>
            </a:r>
            <a:endParaRPr lang="es-ES" dirty="0">
              <a:latin typeface="Lucida Console" panose="020B0609040504020204" pitchFamily="49" charset="0"/>
            </a:endParaRPr>
          </a:p>
          <a:p>
            <a:r>
              <a:rPr lang="es-E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Get-SPSolution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</a:p>
          <a:p>
            <a:r>
              <a:rPr lang="es-ES" dirty="0" err="1" smtClean="0">
                <a:solidFill>
                  <a:srgbClr val="00008B"/>
                </a:solidFill>
                <a:latin typeface="Lucida Console" panose="020B0609040504020204" pitchFamily="49" charset="0"/>
              </a:rPr>
              <a:t>foreach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00008B"/>
                </a:solidFill>
                <a:latin typeface="Lucida Console" panose="020B0609040504020204" pitchFamily="49" charset="0"/>
              </a:rPr>
              <a:t>in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spSolutions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</a:p>
          <a:p>
            <a:r>
              <a:rPr lang="es-E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{             </a:t>
            </a:r>
            <a:endParaRPr lang="es-E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s-ES" dirty="0" err="1" smtClean="0">
                <a:solidFill>
                  <a:srgbClr val="0000FF"/>
                </a:solidFill>
                <a:latin typeface="Lucida Console" panose="020B0609040504020204" pitchFamily="49" charset="0"/>
              </a:rPr>
              <a:t>Write</a:t>
            </a:r>
            <a:r>
              <a:rPr lang="es-ES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-Host</a:t>
            </a:r>
            <a:r>
              <a:rPr lang="es-E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8B0000"/>
                </a:solidFill>
                <a:latin typeface="Lucida Console" panose="020B0609040504020204" pitchFamily="49" charset="0"/>
              </a:rPr>
              <a:t>"Extrayendo la solución 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dirty="0">
                <a:solidFill>
                  <a:srgbClr val="8B0000"/>
                </a:solidFill>
                <a:latin typeface="Lucida Console" panose="020B0609040504020204" pitchFamily="49" charset="0"/>
              </a:rPr>
              <a:t>"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000080"/>
                </a:solidFill>
                <a:latin typeface="Lucida Console" panose="020B0609040504020204" pitchFamily="49" charset="0"/>
              </a:rPr>
              <a:t>-</a:t>
            </a:r>
            <a:r>
              <a:rPr lang="es-ES" dirty="0" err="1">
                <a:solidFill>
                  <a:srgbClr val="000080"/>
                </a:solidFill>
                <a:latin typeface="Lucida Console" panose="020B0609040504020204" pitchFamily="49" charset="0"/>
              </a:rPr>
              <a:t>ForegroundColor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 smtClean="0">
                <a:solidFill>
                  <a:srgbClr val="8A2BE2"/>
                </a:solidFill>
                <a:latin typeface="Lucida Console" panose="020B0609040504020204" pitchFamily="49" charset="0"/>
              </a:rPr>
              <a:t>Green</a:t>
            </a:r>
            <a:endParaRPr lang="es-E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1"/>
            <a:r>
              <a:rPr lang="es-E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s-ES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SolutionFile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</a:p>
          <a:p>
            <a:pPr lvl="1"/>
            <a:r>
              <a:rPr lang="es-ES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spSolutionFile</a:t>
            </a:r>
            <a:r>
              <a:rPr lang="es-E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SaveAs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ScriptDir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s-E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8B0000"/>
                </a:solidFill>
                <a:latin typeface="Lucida Console" panose="020B0609040504020204" pitchFamily="49" charset="0"/>
              </a:rPr>
              <a:t>"\"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A9A9A9"/>
                </a:solidFill>
                <a:latin typeface="Lucida Console" panose="020B0609040504020204" pitchFamily="49" charset="0"/>
              </a:rPr>
              <a:t>+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s-ES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spSolution</a:t>
            </a:r>
            <a:r>
              <a:rPr lang="es-ES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DisplayName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s-E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} 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519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</a:t>
            </a:r>
            <a:r>
              <a:rPr lang="es-PE" dirty="0" err="1" smtClean="0">
                <a:solidFill>
                  <a:schemeClr val="bg1"/>
                </a:solidFill>
              </a:rPr>
              <a:t>Troubleshooting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err="1"/>
              <a:t>PowerShell</a:t>
            </a:r>
            <a:r>
              <a:rPr lang="es-ES" dirty="0"/>
              <a:t> facilita la realización de </a:t>
            </a:r>
            <a:r>
              <a:rPr lang="es-ES" dirty="0" err="1"/>
              <a:t>Troubleshooting</a:t>
            </a:r>
            <a:r>
              <a:rPr lang="es-ES" dirty="0"/>
              <a:t> de ambientes SharePoint ya que permite:</a:t>
            </a:r>
          </a:p>
          <a:p>
            <a:pPr lvl="1" algn="just"/>
            <a:r>
              <a:rPr lang="es-ES" dirty="0"/>
              <a:t>Interactuar con los </a:t>
            </a:r>
            <a:r>
              <a:rPr lang="es-ES" dirty="0" err="1"/>
              <a:t>Logs</a:t>
            </a:r>
            <a:r>
              <a:rPr lang="es-ES" dirty="0"/>
              <a:t> de SharePoint a través de </a:t>
            </a:r>
            <a:r>
              <a:rPr lang="es-ES" dirty="0" err="1"/>
              <a:t>cmdlets</a:t>
            </a:r>
            <a:r>
              <a:rPr lang="es-ES" dirty="0"/>
              <a:t> específicos (</a:t>
            </a:r>
            <a:r>
              <a:rPr lang="es-ES" dirty="0" err="1"/>
              <a:t>Get-SPLogEvent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b="11326"/>
          <a:stretch/>
        </p:blipFill>
        <p:spPr>
          <a:xfrm>
            <a:off x="3148800" y="3214021"/>
            <a:ext cx="8924014" cy="2610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296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</a:t>
            </a:r>
            <a:r>
              <a:rPr lang="es-PE" dirty="0" err="1" smtClean="0">
                <a:solidFill>
                  <a:schemeClr val="bg1"/>
                </a:solidFill>
              </a:rPr>
              <a:t>Troubleshooting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 smtClean="0"/>
              <a:t>Ejemplo 1 – Habilitar el panel del desarrollador:</a:t>
            </a:r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/>
          <p:cNvSpPr txBox="1"/>
          <p:nvPr/>
        </p:nvSpPr>
        <p:spPr>
          <a:xfrm>
            <a:off x="1093418" y="2346517"/>
            <a:ext cx="10781256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5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5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svc</a:t>
            </a:r>
            <a:r>
              <a:rPr lang="es-ES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s-ES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Microsoft.SharePoint.Administration.SPWebService</a:t>
            </a:r>
            <a:r>
              <a:rPr lang="es-ES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s-E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ContentService</a:t>
            </a:r>
            <a:r>
              <a:rPr lang="es-E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s-ES" sz="15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=</a:t>
            </a:r>
            <a:r>
              <a:rPr lang="es-E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500" dirty="0" err="1" smtClean="0">
                <a:solidFill>
                  <a:srgbClr val="FF4500"/>
                </a:solidFill>
                <a:latin typeface="Lucida Console" panose="020B0609040504020204" pitchFamily="49" charset="0"/>
              </a:rPr>
              <a:t>svc</a:t>
            </a:r>
            <a:r>
              <a:rPr lang="es-ES" sz="1500" dirty="0" err="1" smtClean="0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5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DeveloperDashboardSettings</a:t>
            </a:r>
            <a:r>
              <a:rPr lang="es-E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s-ES" sz="1500" dirty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5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DisplayLevel</a:t>
            </a:r>
            <a:r>
              <a:rPr lang="es-ES" sz="1500" dirty="0">
                <a:solidFill>
                  <a:srgbClr val="A9A9A9"/>
                </a:solidFill>
                <a:latin typeface="Lucida Console" panose="020B0609040504020204" pitchFamily="49" charset="0"/>
              </a:rPr>
              <a:t>=[</a:t>
            </a:r>
            <a:r>
              <a:rPr lang="es-ES" sz="1500" dirty="0" err="1">
                <a:solidFill>
                  <a:srgbClr val="008080"/>
                </a:solidFill>
                <a:latin typeface="Lucida Console" panose="020B0609040504020204" pitchFamily="49" charset="0"/>
              </a:rPr>
              <a:t>Microsoft.SharePoint.Administration.SPDeveloperDashboardLevel</a:t>
            </a:r>
            <a:r>
              <a:rPr lang="es-ES" sz="1500" dirty="0" smtClean="0">
                <a:solidFill>
                  <a:srgbClr val="A9A9A9"/>
                </a:solidFill>
                <a:latin typeface="Lucida Console" panose="020B0609040504020204" pitchFamily="49" charset="0"/>
              </a:rPr>
              <a:t>]::</a:t>
            </a:r>
            <a:r>
              <a:rPr lang="es-ES" sz="15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On</a:t>
            </a:r>
            <a:endParaRPr lang="es-ES" sz="15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s-ES" sz="1500" dirty="0" smtClean="0">
                <a:solidFill>
                  <a:srgbClr val="FF4500"/>
                </a:solidFill>
                <a:latin typeface="Lucida Console" panose="020B0609040504020204" pitchFamily="49" charset="0"/>
              </a:rPr>
              <a:t>$</a:t>
            </a:r>
            <a:r>
              <a:rPr lang="es-ES" sz="1500" dirty="0" err="1">
                <a:solidFill>
                  <a:srgbClr val="FF4500"/>
                </a:solidFill>
                <a:latin typeface="Lucida Console" panose="020B0609040504020204" pitchFamily="49" charset="0"/>
              </a:rPr>
              <a:t>ddsetting</a:t>
            </a:r>
            <a:r>
              <a:rPr lang="es-ES" sz="1500" dirty="0" err="1">
                <a:solidFill>
                  <a:srgbClr val="A9A9A9"/>
                </a:solidFill>
                <a:latin typeface="Lucida Console" panose="020B0609040504020204" pitchFamily="49" charset="0"/>
              </a:rPr>
              <a:t>.</a:t>
            </a:r>
            <a:r>
              <a:rPr lang="es-E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Update</a:t>
            </a:r>
            <a:r>
              <a:rPr lang="es-E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()    </a:t>
            </a:r>
          </a:p>
        </p:txBody>
      </p:sp>
    </p:spTree>
    <p:extLst>
      <p:ext uri="{BB962C8B-B14F-4D97-AF65-F5344CB8AC3E}">
        <p14:creationId xmlns:p14="http://schemas.microsoft.com/office/powerpoint/2010/main" val="98492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391309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1750" y="1118425"/>
            <a:ext cx="8988425" cy="2387600"/>
          </a:xfrm>
        </p:spPr>
        <p:txBody>
          <a:bodyPr>
            <a:noAutofit/>
          </a:bodyPr>
          <a:lstStyle/>
          <a:p>
            <a:pPr algn="l"/>
            <a:r>
              <a:rPr lang="es-ES" sz="4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</a:t>
            </a:r>
            <a:r>
              <a:rPr lang="es-ES" sz="4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SharePoint </a:t>
            </a:r>
            <a:r>
              <a:rPr lang="es-E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OnPremises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Online, la herramienta compartida por Desarrolladores e IT </a:t>
            </a:r>
            <a:r>
              <a:rPr lang="es-E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PROs</a:t>
            </a:r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s-PE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91751" y="4002978"/>
            <a:ext cx="8988425" cy="1655762"/>
          </a:xfrm>
        </p:spPr>
        <p:txBody>
          <a:bodyPr>
            <a:normAutofit/>
          </a:bodyPr>
          <a:lstStyle/>
          <a:p>
            <a:pPr algn="l"/>
            <a:endParaRPr lang="es-PE" sz="3600" dirty="0"/>
          </a:p>
        </p:txBody>
      </p:sp>
      <p:pic>
        <p:nvPicPr>
          <p:cNvPr id="1026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06" y="5905689"/>
            <a:ext cx="2675884" cy="81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3200168" y="5811567"/>
            <a:ext cx="957160" cy="90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5803" r="8909" b="57686"/>
          <a:stretch/>
        </p:blipFill>
        <p:spPr>
          <a:xfrm>
            <a:off x="8630939" y="4332338"/>
            <a:ext cx="3128513" cy="2030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766" y="1464057"/>
            <a:ext cx="1142857" cy="109206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068" y="2668229"/>
            <a:ext cx="1307266" cy="88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Despliegue de Soluciones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/>
              <a:t>Engloba aspectos como:</a:t>
            </a:r>
          </a:p>
          <a:p>
            <a:pPr lvl="1"/>
            <a:r>
              <a:rPr lang="es-ES" dirty="0"/>
              <a:t>Instalar y desplegar una solución de SharePoint (.WSP)</a:t>
            </a:r>
          </a:p>
          <a:p>
            <a:pPr lvl="1"/>
            <a:r>
              <a:rPr lang="es-ES" dirty="0"/>
              <a:t>Activar / Desactivar características</a:t>
            </a:r>
          </a:p>
          <a:p>
            <a:pPr lvl="1"/>
            <a:r>
              <a:rPr lang="es-ES" dirty="0"/>
              <a:t>Para / Re-iniciar el servicio del temporizador</a:t>
            </a:r>
          </a:p>
          <a:p>
            <a:pPr lvl="1"/>
            <a:r>
              <a:rPr lang="es-ES" dirty="0"/>
              <a:t>Aplicar las personalizaciones de aspecto de forma recursiva en una Colección de Sitios </a:t>
            </a:r>
            <a:r>
              <a:rPr lang="es-ES" dirty="0" smtClean="0"/>
              <a:t>Completa</a:t>
            </a:r>
            <a:endParaRPr lang="es-ES" dirty="0"/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Despliegue de Soluciones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/>
              <a:t>Instalar / Activar / Desactivar / Desactivar </a:t>
            </a:r>
            <a:r>
              <a:rPr lang="es-ES" dirty="0" smtClean="0"/>
              <a:t>Características:</a:t>
            </a:r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3"/>
          <p:cNvSpPr txBox="1"/>
          <p:nvPr/>
        </p:nvSpPr>
        <p:spPr>
          <a:xfrm>
            <a:off x="950934" y="2367737"/>
            <a:ext cx="10886162" cy="27084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700" b="1" dirty="0"/>
              <a:t>--</a:t>
            </a:r>
            <a:r>
              <a:rPr lang="en-US" sz="1700" b="1" dirty="0" err="1"/>
              <a:t>Instalar</a:t>
            </a:r>
            <a:r>
              <a:rPr lang="en-US" sz="1700" b="1" dirty="0"/>
              <a:t> </a:t>
            </a:r>
            <a:r>
              <a:rPr lang="en-US" sz="1700" b="1" dirty="0" err="1"/>
              <a:t>característica</a:t>
            </a:r>
            <a:endParaRPr lang="en-US" sz="1700" b="1" dirty="0"/>
          </a:p>
          <a:p>
            <a:r>
              <a:rPr lang="en-US" sz="1700" dirty="0"/>
              <a:t>Install-</a:t>
            </a:r>
            <a:r>
              <a:rPr lang="en-US" sz="1700" dirty="0" err="1"/>
              <a:t>SPFeature</a:t>
            </a:r>
            <a:r>
              <a:rPr lang="en-US" sz="1700" dirty="0"/>
              <a:t> -path "</a:t>
            </a:r>
            <a:r>
              <a:rPr lang="en-US" sz="1700" dirty="0" err="1"/>
              <a:t>SPCustomActionsFeature_SPCustomActionFeature</a:t>
            </a:r>
            <a:r>
              <a:rPr lang="en-US" sz="1700" dirty="0"/>
              <a:t>" -force</a:t>
            </a:r>
          </a:p>
          <a:p>
            <a:r>
              <a:rPr lang="en-US" sz="1700" b="1" dirty="0"/>
              <a:t>--</a:t>
            </a:r>
            <a:r>
              <a:rPr lang="en-US" sz="1700" b="1" dirty="0" err="1"/>
              <a:t>Activar</a:t>
            </a:r>
            <a:r>
              <a:rPr lang="en-US" sz="1700" b="1" dirty="0"/>
              <a:t> </a:t>
            </a:r>
            <a:r>
              <a:rPr lang="en-US" sz="1700" b="1" dirty="0" err="1"/>
              <a:t>característica</a:t>
            </a:r>
            <a:endParaRPr lang="en-US" sz="1700" b="1" dirty="0"/>
          </a:p>
          <a:p>
            <a:r>
              <a:rPr lang="en-US" sz="1700" dirty="0"/>
              <a:t> Enable-</a:t>
            </a:r>
            <a:r>
              <a:rPr lang="en-US" sz="1700" dirty="0" err="1"/>
              <a:t>SPFeature</a:t>
            </a:r>
            <a:r>
              <a:rPr lang="en-US" sz="1700" dirty="0"/>
              <a:t> –identity "</a:t>
            </a:r>
            <a:r>
              <a:rPr lang="en-US" sz="1700" dirty="0" err="1"/>
              <a:t>SPCustomActionsFeature_SPCustomActionFeature</a:t>
            </a:r>
            <a:r>
              <a:rPr lang="en-US" sz="1700" dirty="0"/>
              <a:t>" -</a:t>
            </a:r>
            <a:r>
              <a:rPr lang="en-US" sz="1700" dirty="0" err="1"/>
              <a:t>Url</a:t>
            </a:r>
            <a:r>
              <a:rPr lang="en-US" sz="1700" dirty="0"/>
              <a:t> http://sagitario/</a:t>
            </a:r>
          </a:p>
          <a:p>
            <a:r>
              <a:rPr lang="en-US" sz="1700" b="1" dirty="0"/>
              <a:t>--</a:t>
            </a:r>
            <a:r>
              <a:rPr lang="en-US" sz="1700" b="1" dirty="0" err="1"/>
              <a:t>Desativar</a:t>
            </a:r>
            <a:r>
              <a:rPr lang="en-US" sz="1700" b="1" dirty="0"/>
              <a:t> </a:t>
            </a:r>
            <a:r>
              <a:rPr lang="en-US" sz="1700" b="1" dirty="0" err="1"/>
              <a:t>característica</a:t>
            </a:r>
            <a:endParaRPr lang="en-US" sz="1700" b="1" dirty="0"/>
          </a:p>
          <a:p>
            <a:r>
              <a:rPr lang="en-US" sz="1700" dirty="0"/>
              <a:t>Disable-</a:t>
            </a:r>
            <a:r>
              <a:rPr lang="en-US" sz="1700" dirty="0" err="1"/>
              <a:t>SPFeature</a:t>
            </a:r>
            <a:r>
              <a:rPr lang="en-US" sz="1700" dirty="0"/>
              <a:t> –identity "</a:t>
            </a:r>
            <a:r>
              <a:rPr lang="en-US" sz="1700" dirty="0" err="1"/>
              <a:t>SPCustomActionsFeature_SPCustomActionFeature</a:t>
            </a:r>
            <a:r>
              <a:rPr lang="en-US" sz="1700" dirty="0"/>
              <a:t>" -</a:t>
            </a:r>
            <a:r>
              <a:rPr lang="en-US" sz="1700" dirty="0" err="1"/>
              <a:t>Url</a:t>
            </a:r>
            <a:r>
              <a:rPr lang="en-US" sz="1700" dirty="0"/>
              <a:t> http://sagitario/</a:t>
            </a:r>
          </a:p>
          <a:p>
            <a:r>
              <a:rPr lang="en-US" sz="1700" b="1" dirty="0"/>
              <a:t>--</a:t>
            </a:r>
            <a:r>
              <a:rPr lang="en-US" sz="1700" b="1" dirty="0" err="1"/>
              <a:t>Desinstalar</a:t>
            </a:r>
            <a:r>
              <a:rPr lang="en-US" sz="1700" b="1" dirty="0"/>
              <a:t> </a:t>
            </a:r>
            <a:r>
              <a:rPr lang="en-US" sz="1700" b="1" dirty="0" err="1"/>
              <a:t>característica</a:t>
            </a:r>
            <a:endParaRPr lang="en-US" sz="1700" b="1" dirty="0"/>
          </a:p>
          <a:p>
            <a:r>
              <a:rPr lang="en-US" sz="1700" dirty="0"/>
              <a:t>Uninstall-</a:t>
            </a:r>
            <a:r>
              <a:rPr lang="en-US" sz="1700" dirty="0" err="1"/>
              <a:t>SPFeature</a:t>
            </a:r>
            <a:r>
              <a:rPr lang="en-US" sz="1700" dirty="0"/>
              <a:t> "</a:t>
            </a:r>
            <a:r>
              <a:rPr lang="en-US" sz="1700" dirty="0" err="1"/>
              <a:t>SPCustomActionsFeature_SPCustomActionFeature</a:t>
            </a:r>
            <a:r>
              <a:rPr lang="en-US" sz="1700" dirty="0"/>
              <a:t>" </a:t>
            </a:r>
          </a:p>
          <a:p>
            <a:r>
              <a:rPr lang="en-US" sz="1700" b="1" dirty="0"/>
              <a:t>--</a:t>
            </a:r>
            <a:r>
              <a:rPr lang="en-US" sz="1700" b="1" dirty="0" err="1"/>
              <a:t>Listado</a:t>
            </a:r>
            <a:r>
              <a:rPr lang="en-US" sz="1700" b="1" dirty="0"/>
              <a:t> de </a:t>
            </a:r>
            <a:r>
              <a:rPr lang="en-US" sz="1700" b="1" dirty="0" err="1"/>
              <a:t>características</a:t>
            </a:r>
            <a:r>
              <a:rPr lang="en-US" sz="1700" b="1" dirty="0"/>
              <a:t> </a:t>
            </a:r>
            <a:r>
              <a:rPr lang="en-US" sz="1700" b="1" dirty="0" err="1"/>
              <a:t>instaladas</a:t>
            </a:r>
            <a:endParaRPr lang="en-US" sz="1700" b="1" dirty="0"/>
          </a:p>
          <a:p>
            <a:r>
              <a:rPr lang="en-US" sz="1700" dirty="0"/>
              <a:t>Get-</a:t>
            </a:r>
            <a:r>
              <a:rPr lang="en-US" sz="1700" dirty="0" err="1"/>
              <a:t>SPSite</a:t>
            </a:r>
            <a:r>
              <a:rPr lang="en-US" sz="1700" dirty="0"/>
              <a:t> http://sagitario | Get-</a:t>
            </a:r>
            <a:r>
              <a:rPr lang="en-US" sz="1700" dirty="0" err="1"/>
              <a:t>SPWeb</a:t>
            </a:r>
            <a:r>
              <a:rPr lang="en-US" sz="1700" dirty="0"/>
              <a:t> –Limit ALL |%{ Get-</a:t>
            </a:r>
            <a:r>
              <a:rPr lang="en-US" sz="1700" dirty="0" err="1"/>
              <a:t>SPFeature</a:t>
            </a:r>
            <a:r>
              <a:rPr lang="en-US" sz="1700" dirty="0"/>
              <a:t> –Web $_ } | Select </a:t>
            </a:r>
            <a:r>
              <a:rPr lang="en-US" sz="1700" dirty="0" err="1"/>
              <a:t>DisplayName,ID</a:t>
            </a:r>
            <a:r>
              <a:rPr lang="en-US" sz="1700" dirty="0"/>
              <a:t> -Unique</a:t>
            </a:r>
          </a:p>
        </p:txBody>
      </p:sp>
    </p:spTree>
    <p:extLst>
      <p:ext uri="{BB962C8B-B14F-4D97-AF65-F5344CB8AC3E}">
        <p14:creationId xmlns:p14="http://schemas.microsoft.com/office/powerpoint/2010/main" val="269790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Escenarios de Uso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 – Despliegue de Soluciones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dirty="0"/>
              <a:t>Añadir / Borrar / Instalar / Desinstalar Soluciones: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61698"/>
              </p:ext>
            </p:extLst>
          </p:nvPr>
        </p:nvGraphicFramePr>
        <p:xfrm>
          <a:off x="1563502" y="2451073"/>
          <a:ext cx="9064996" cy="3352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56544">
                  <a:extLst>
                    <a:ext uri="{9D8B030D-6E8A-4147-A177-3AD203B41FA5}">
                      <a16:colId xmlns:a16="http://schemas.microsoft.com/office/drawing/2014/main" val="253733973"/>
                    </a:ext>
                  </a:extLst>
                </a:gridCol>
                <a:gridCol w="6608452">
                  <a:extLst>
                    <a:ext uri="{9D8B030D-6E8A-4147-A177-3AD203B41FA5}">
                      <a16:colId xmlns:a16="http://schemas.microsoft.com/office/drawing/2014/main" val="2866988049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>
                          <a:effectLst/>
                        </a:rPr>
                        <a:t>Comando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just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>
                          <a:effectLst/>
                        </a:rPr>
                        <a:t>Descripción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9967213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Add-SPSolution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smtClean="0">
                          <a:effectLst/>
                        </a:rPr>
                        <a:t>Añadir </a:t>
                      </a:r>
                      <a:r>
                        <a:rPr lang="es-ES" sz="2000" dirty="0">
                          <a:effectLst/>
                        </a:rPr>
                        <a:t>una solución al almacén de soluciones de SharePoint:</a:t>
                      </a:r>
                      <a:endParaRPr lang="en-US" sz="2000" dirty="0">
                        <a:effectLst/>
                      </a:endParaRPr>
                    </a:p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2000" dirty="0">
                          <a:effectLst/>
                        </a:rPr>
                        <a:t>Add-</a:t>
                      </a:r>
                      <a:r>
                        <a:rPr lang="en-US" sz="2000" dirty="0" err="1">
                          <a:effectLst/>
                        </a:rPr>
                        <a:t>SPSolution</a:t>
                      </a:r>
                      <a:r>
                        <a:rPr lang="en-US" sz="2000" dirty="0">
                          <a:effectLst/>
                        </a:rPr>
                        <a:t> –</a:t>
                      </a:r>
                      <a:r>
                        <a:rPr lang="en-US" sz="2000" dirty="0" err="1">
                          <a:effectLst/>
                        </a:rPr>
                        <a:t>LiteralPath</a:t>
                      </a:r>
                      <a:r>
                        <a:rPr lang="en-US" sz="2000" dirty="0">
                          <a:effectLst/>
                        </a:rPr>
                        <a:t> &lt;</a:t>
                      </a:r>
                      <a:r>
                        <a:rPr lang="en-US" sz="2000" dirty="0" err="1">
                          <a:effectLst/>
                        </a:rPr>
                        <a:t>Path_Solucion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1134353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>
                          <a:effectLst/>
                        </a:rPr>
                        <a:t>Get-SPSolution</a:t>
                      </a: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_tradnl" sz="2000" dirty="0" smtClean="0">
                          <a:effectLst/>
                        </a:rPr>
                        <a:t>Visualizar solución:</a:t>
                      </a:r>
                      <a:endParaRPr lang="en-US" sz="2000" dirty="0">
                        <a:effectLst/>
                      </a:endParaRPr>
                    </a:p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2000" dirty="0">
                          <a:effectLst/>
                        </a:rPr>
                        <a:t>Get-</a:t>
                      </a:r>
                      <a:r>
                        <a:rPr lang="en-US" sz="2000" dirty="0" err="1">
                          <a:effectLst/>
                        </a:rPr>
                        <a:t>SPSolution</a:t>
                      </a:r>
                      <a:r>
                        <a:rPr lang="en-US" sz="2000" dirty="0">
                          <a:effectLst/>
                        </a:rPr>
                        <a:t> –Identity &lt;</a:t>
                      </a:r>
                      <a:r>
                        <a:rPr lang="en-US" sz="2000" dirty="0" err="1">
                          <a:effectLst/>
                        </a:rPr>
                        <a:t>Nombre_Solucion</a:t>
                      </a:r>
                      <a:r>
                        <a:rPr lang="en-US" sz="20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326361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n-US" sz="2000" dirty="0">
                          <a:effectLst/>
                        </a:rPr>
                        <a:t>Remove-</a:t>
                      </a:r>
                      <a:r>
                        <a:rPr lang="en-US" sz="2000" dirty="0" err="1">
                          <a:effectLst/>
                        </a:rPr>
                        <a:t>SPSolution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>
                          <a:effectLst/>
                        </a:rPr>
                        <a:t>Elimina la solución de la granja:</a:t>
                      </a:r>
                      <a:endParaRPr lang="en-US" sz="2000" dirty="0">
                        <a:effectLst/>
                      </a:endParaRPr>
                    </a:p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Remove-SPSolution</a:t>
                      </a:r>
                      <a:r>
                        <a:rPr lang="es-ES" sz="2000" dirty="0">
                          <a:effectLst/>
                        </a:rPr>
                        <a:t> –</a:t>
                      </a:r>
                      <a:r>
                        <a:rPr lang="es-ES" sz="2000" dirty="0" err="1">
                          <a:effectLst/>
                        </a:rPr>
                        <a:t>Identity</a:t>
                      </a:r>
                      <a:r>
                        <a:rPr lang="es-ES" sz="2000" dirty="0">
                          <a:effectLst/>
                        </a:rPr>
                        <a:t> &lt;</a:t>
                      </a:r>
                      <a:r>
                        <a:rPr lang="es-ES" sz="2000" dirty="0" err="1">
                          <a:effectLst/>
                        </a:rPr>
                        <a:t>Nombre_Solucion</a:t>
                      </a:r>
                      <a:r>
                        <a:rPr lang="es-ES" sz="20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0596073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>
                          <a:effectLst/>
                        </a:rPr>
                        <a:t>Install-SPSolution</a:t>
                      </a:r>
                      <a:endParaRPr lang="en-US" sz="20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smtClean="0">
                          <a:effectLst/>
                        </a:rPr>
                        <a:t>Instalar solución:</a:t>
                      </a:r>
                      <a:endParaRPr lang="en-US" sz="2000" dirty="0">
                        <a:effectLst/>
                      </a:endParaRPr>
                    </a:p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Install-SPSolution</a:t>
                      </a:r>
                      <a:r>
                        <a:rPr lang="es-ES" sz="2000" dirty="0">
                          <a:effectLst/>
                        </a:rPr>
                        <a:t> –</a:t>
                      </a:r>
                      <a:r>
                        <a:rPr lang="es-ES" sz="2000" dirty="0" err="1">
                          <a:effectLst/>
                        </a:rPr>
                        <a:t>Identity</a:t>
                      </a:r>
                      <a:r>
                        <a:rPr lang="es-ES" sz="2000" dirty="0">
                          <a:effectLst/>
                        </a:rPr>
                        <a:t> &lt;</a:t>
                      </a:r>
                      <a:r>
                        <a:rPr lang="es-ES" sz="2000" dirty="0" err="1">
                          <a:effectLst/>
                        </a:rPr>
                        <a:t>Nombre_Solucion</a:t>
                      </a:r>
                      <a:r>
                        <a:rPr lang="es-ES" sz="20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29703889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Uninstall-SPSolution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smtClean="0">
                          <a:effectLst/>
                        </a:rPr>
                        <a:t>Desinstalar solución:</a:t>
                      </a:r>
                      <a:endParaRPr lang="en-US" sz="2000" dirty="0">
                        <a:effectLst/>
                      </a:endParaRPr>
                    </a:p>
                    <a:p>
                      <a:pPr indent="180340" algn="l">
                        <a:spcAft>
                          <a:spcPts val="0"/>
                        </a:spcAft>
                        <a:tabLst>
                          <a:tab pos="180340" algn="l"/>
                        </a:tabLst>
                      </a:pPr>
                      <a:r>
                        <a:rPr lang="es-ES" sz="2000" dirty="0" err="1">
                          <a:effectLst/>
                        </a:rPr>
                        <a:t>Uninstall-SPSolution</a:t>
                      </a:r>
                      <a:r>
                        <a:rPr lang="es-ES" sz="2000" dirty="0">
                          <a:effectLst/>
                        </a:rPr>
                        <a:t> –</a:t>
                      </a:r>
                      <a:r>
                        <a:rPr lang="es-ES" sz="2000" dirty="0" err="1">
                          <a:effectLst/>
                        </a:rPr>
                        <a:t>Identity</a:t>
                      </a:r>
                      <a:r>
                        <a:rPr lang="es-ES" sz="2000" dirty="0">
                          <a:effectLst/>
                        </a:rPr>
                        <a:t> &lt;</a:t>
                      </a:r>
                      <a:r>
                        <a:rPr lang="es-ES" sz="2000" dirty="0" err="1">
                          <a:effectLst/>
                        </a:rPr>
                        <a:t>Nombre_Solucion</a:t>
                      </a:r>
                      <a:r>
                        <a:rPr lang="es-ES" sz="2000" dirty="0">
                          <a:effectLst/>
                        </a:rPr>
                        <a:t>&gt;</a:t>
                      </a:r>
                      <a:endParaRPr lang="en-US" sz="20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8610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27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4589463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623047" y="1593010"/>
            <a:ext cx="8445797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 smtClean="0">
                <a:solidFill>
                  <a:schemeClr val="bg1"/>
                </a:solidFill>
              </a:rPr>
              <a:t/>
            </a:r>
            <a:br>
              <a:rPr lang="es-PE" b="1" dirty="0" smtClean="0">
                <a:solidFill>
                  <a:schemeClr val="bg1"/>
                </a:solidFill>
              </a:rPr>
            </a:br>
            <a:r>
              <a:rPr lang="es-PE" b="1" dirty="0">
                <a:solidFill>
                  <a:schemeClr val="bg1"/>
                </a:solidFill>
              </a:rPr>
              <a:t/>
            </a:r>
            <a:br>
              <a:rPr lang="es-PE" b="1" dirty="0">
                <a:solidFill>
                  <a:schemeClr val="bg1"/>
                </a:solidFill>
              </a:rPr>
            </a:br>
            <a:r>
              <a:rPr lang="es-ES" b="1" dirty="0" smtClean="0">
                <a:solidFill>
                  <a:schemeClr val="bg1"/>
                </a:solidFill>
              </a:rPr>
              <a:t>Escenarios </a:t>
            </a:r>
            <a:r>
              <a:rPr lang="es-ES" b="1" dirty="0">
                <a:solidFill>
                  <a:schemeClr val="bg1"/>
                </a:solidFill>
              </a:rPr>
              <a:t>de Uso de </a:t>
            </a:r>
            <a:r>
              <a:rPr lang="es-ES" b="1" dirty="0" err="1">
                <a:solidFill>
                  <a:schemeClr val="bg1"/>
                </a:solidFill>
              </a:rPr>
              <a:t>PowerShell</a:t>
            </a:r>
            <a:r>
              <a:rPr lang="es-ES" b="1" dirty="0">
                <a:solidFill>
                  <a:schemeClr val="bg1"/>
                </a:solidFill>
              </a:rPr>
              <a:t> para </a:t>
            </a:r>
            <a:r>
              <a:rPr lang="es-ES" b="1" dirty="0" smtClean="0">
                <a:solidFill>
                  <a:schemeClr val="bg1"/>
                </a:solidFill>
              </a:rPr>
              <a:t>SharePoint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11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4" t="3110" r="37212" b="1863"/>
          <a:stretch/>
        </p:blipFill>
        <p:spPr>
          <a:xfrm>
            <a:off x="264536" y="4691244"/>
            <a:ext cx="2171039" cy="2166756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4" y="595098"/>
            <a:ext cx="2470955" cy="2411842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123" y="5214168"/>
            <a:ext cx="1667753" cy="112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3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Conclusiones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dirty="0" err="1"/>
              <a:t>PowerShell</a:t>
            </a:r>
            <a:r>
              <a:rPr lang="es-ES" dirty="0"/>
              <a:t> en SharePoint puede ser utilizado para más tareas que administración y configuración:</a:t>
            </a:r>
          </a:p>
          <a:p>
            <a:pPr lvl="1" algn="just"/>
            <a:r>
              <a:rPr lang="es-ES" dirty="0"/>
              <a:t>Auditado </a:t>
            </a:r>
            <a:r>
              <a:rPr lang="es-ES" b="1" dirty="0" err="1"/>
              <a:t>Troubleshooting</a:t>
            </a:r>
            <a:r>
              <a:rPr lang="es-ES" b="1" dirty="0"/>
              <a:t> </a:t>
            </a:r>
            <a:r>
              <a:rPr lang="es-ES" dirty="0"/>
              <a:t>Uso de las </a:t>
            </a:r>
            <a:r>
              <a:rPr lang="es-ES" dirty="0" err="1"/>
              <a:t>APIs</a:t>
            </a:r>
            <a:r>
              <a:rPr lang="es-ES" dirty="0"/>
              <a:t> de SharePoint </a:t>
            </a:r>
            <a:r>
              <a:rPr lang="es-ES" b="1" dirty="0"/>
              <a:t>Despliegue de Soluciones</a:t>
            </a:r>
          </a:p>
          <a:p>
            <a:pPr algn="just"/>
            <a:r>
              <a:rPr lang="es-ES" dirty="0"/>
              <a:t>Podemos utilizar </a:t>
            </a:r>
            <a:r>
              <a:rPr lang="es-ES" dirty="0" err="1"/>
              <a:t>PowerShell</a:t>
            </a:r>
            <a:r>
              <a:rPr lang="es-ES" dirty="0"/>
              <a:t> desde distintos entornos de Trabajo:</a:t>
            </a:r>
          </a:p>
          <a:p>
            <a:pPr lvl="1" algn="just"/>
            <a:r>
              <a:rPr lang="es-ES" dirty="0"/>
              <a:t>Consola de Administración de SharePoint 2013 </a:t>
            </a:r>
            <a:r>
              <a:rPr lang="es-ES" b="1" dirty="0" err="1"/>
              <a:t>PowerShell</a:t>
            </a:r>
            <a:r>
              <a:rPr lang="es-ES" b="1" dirty="0"/>
              <a:t> ISE</a:t>
            </a:r>
            <a:r>
              <a:rPr lang="es-ES" dirty="0"/>
              <a:t> El propio Shell de </a:t>
            </a:r>
            <a:r>
              <a:rPr lang="es-ES" dirty="0" smtClean="0"/>
              <a:t>Windows </a:t>
            </a:r>
            <a:r>
              <a:rPr lang="es-ES" b="1" dirty="0" err="1" smtClean="0"/>
              <a:t>PowerShell</a:t>
            </a:r>
            <a:r>
              <a:rPr lang="es-ES" b="1" dirty="0" smtClean="0"/>
              <a:t> Web Access </a:t>
            </a:r>
            <a:r>
              <a:rPr lang="es-ES" dirty="0" smtClean="0"/>
              <a:t>Consola de Administración de SPO</a:t>
            </a:r>
            <a:endParaRPr lang="es-ES" dirty="0"/>
          </a:p>
          <a:p>
            <a:pPr algn="just"/>
            <a:r>
              <a:rPr lang="es-ES" dirty="0"/>
              <a:t>Para trabajar con SharePoint desde </a:t>
            </a:r>
            <a:r>
              <a:rPr lang="es-ES" dirty="0" err="1"/>
              <a:t>PowerShell</a:t>
            </a:r>
            <a:r>
              <a:rPr lang="es-ES" dirty="0"/>
              <a:t>, disponemos de más de 800 </a:t>
            </a:r>
            <a:r>
              <a:rPr lang="es-ES" dirty="0" err="1"/>
              <a:t>cmdlets</a:t>
            </a:r>
            <a:r>
              <a:rPr lang="es-ES" dirty="0"/>
              <a:t> </a:t>
            </a:r>
            <a:r>
              <a:rPr lang="es-ES" dirty="0" smtClean="0"/>
              <a:t>para </a:t>
            </a:r>
            <a:r>
              <a:rPr lang="es-ES" dirty="0" err="1" smtClean="0"/>
              <a:t>OnPremises</a:t>
            </a:r>
            <a:r>
              <a:rPr lang="es-ES" dirty="0" smtClean="0"/>
              <a:t> y de 40 para SharePoint Online</a:t>
            </a:r>
          </a:p>
          <a:p>
            <a:pPr lvl="1" algn="just"/>
            <a:r>
              <a:rPr lang="es-ES" dirty="0" smtClean="0"/>
              <a:t>..Y </a:t>
            </a:r>
            <a:r>
              <a:rPr lang="es-ES" dirty="0"/>
              <a:t>podemos crear nuestros propios </a:t>
            </a:r>
            <a:r>
              <a:rPr lang="es-ES" dirty="0" err="1"/>
              <a:t>cmdlets</a:t>
            </a:r>
            <a:endParaRPr lang="es-ES" dirty="0"/>
          </a:p>
          <a:p>
            <a:pPr algn="just"/>
            <a:r>
              <a:rPr lang="es-ES" dirty="0" err="1"/>
              <a:t>PowerShell</a:t>
            </a:r>
            <a:r>
              <a:rPr lang="es-ES" dirty="0"/>
              <a:t> no sólo es un Shell de comandos, sino que permite instanciar y trabajar con objetos de SharePoint</a:t>
            </a:r>
          </a:p>
          <a:p>
            <a:endParaRPr lang="es-PE" dirty="0" smtClean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0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-1"/>
            <a:ext cx="12192000" cy="4589463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b="1" dirty="0" smtClean="0">
                <a:solidFill>
                  <a:schemeClr val="bg1"/>
                </a:solidFill>
              </a:rPr>
              <a:t>Q &amp; A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 smtClean="0"/>
              <a:t/>
            </a:r>
            <a:br>
              <a:rPr lang="es-PE" dirty="0" smtClean="0"/>
            </a:br>
            <a:endParaRPr lang="es-PE" dirty="0"/>
          </a:p>
        </p:txBody>
      </p:sp>
      <p:pic>
        <p:nvPicPr>
          <p:cNvPr id="6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051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593976" y="981635"/>
            <a:ext cx="6598024" cy="492292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3238" y="2389526"/>
            <a:ext cx="4887066" cy="2187227"/>
          </a:xfrm>
        </p:spPr>
        <p:txBody>
          <a:bodyPr>
            <a:normAutofit/>
          </a:bodyPr>
          <a:lstStyle/>
          <a:p>
            <a:r>
              <a:rPr lang="es-CO" sz="3733" b="1" dirty="0" smtClean="0"/>
              <a:t>Juan Carlos González</a:t>
            </a:r>
            <a:br>
              <a:rPr lang="es-CO" sz="3733" b="1" dirty="0" smtClean="0"/>
            </a:br>
            <a:r>
              <a:rPr lang="es-CO" sz="2800" b="1" dirty="0" smtClean="0"/>
              <a:t>MVP de Office 365 | Cloud &amp; </a:t>
            </a:r>
            <a:r>
              <a:rPr lang="es-CO" sz="2800" b="1" dirty="0" err="1" smtClean="0"/>
              <a:t>Productivity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Advisor</a:t>
            </a:r>
            <a:r>
              <a:rPr lang="es-CO" sz="2800" b="1" dirty="0" smtClean="0"/>
              <a:t> en MVP CLUSTER</a:t>
            </a:r>
            <a:br>
              <a:rPr lang="es-CO" sz="2800" b="1" dirty="0" smtClean="0"/>
            </a:br>
            <a:endParaRPr lang="es-CO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79883" y="2387852"/>
            <a:ext cx="5269424" cy="21872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O" dirty="0" smtClean="0">
                <a:solidFill>
                  <a:schemeClr val="bg1"/>
                </a:solidFill>
              </a:rPr>
              <a:t>@jcgm1978</a:t>
            </a:r>
          </a:p>
          <a:p>
            <a:pPr>
              <a:lnSpc>
                <a:spcPct val="150000"/>
              </a:lnSpc>
            </a:pPr>
            <a:r>
              <a:rPr lang="es-CO" dirty="0" smtClean="0">
                <a:solidFill>
                  <a:schemeClr val="bg1"/>
                </a:solidFill>
                <a:hlinkClick r:id="rId3"/>
              </a:rPr>
              <a:t>jcgonzalezmartin1978@hotmail.com</a:t>
            </a:r>
            <a:endParaRPr lang="es-CO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nl.linkedin.com/in/juagon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s-ES" dirty="0" smtClean="0">
              <a:hlinkClick r:id="rId5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s-ES" dirty="0" smtClean="0">
                <a:hlinkClick r:id="rId5"/>
              </a:rPr>
              <a:t>https</a:t>
            </a:r>
            <a:r>
              <a:rPr lang="es-ES" dirty="0">
                <a:hlinkClick r:id="rId5"/>
              </a:rPr>
              <a:t>://jcgonzalezmartin.wordpress.com/</a:t>
            </a:r>
            <a:endParaRPr lang="es-ES" dirty="0"/>
          </a:p>
          <a:p>
            <a:pPr>
              <a:lnSpc>
                <a:spcPct val="150000"/>
              </a:lnSpc>
            </a:pP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01" y="2563242"/>
            <a:ext cx="438280" cy="4382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91" y="3127759"/>
            <a:ext cx="685643" cy="6856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26" y="3880594"/>
            <a:ext cx="455485" cy="4767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31" y="4522323"/>
            <a:ext cx="473798" cy="468382"/>
          </a:xfrm>
          <a:prstGeom prst="rect">
            <a:avLst/>
          </a:prstGeom>
        </p:spPr>
      </p:pic>
      <p:pic>
        <p:nvPicPr>
          <p:cNvPr id="15" name="Picture 2" descr="ShareCol201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37" y="6155911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6519597" y="6124867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" y="150294"/>
            <a:ext cx="1440787" cy="22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6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5593976" y="981635"/>
            <a:ext cx="6598024" cy="4922924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3238" y="2389526"/>
            <a:ext cx="4887066" cy="2187227"/>
          </a:xfrm>
        </p:spPr>
        <p:txBody>
          <a:bodyPr>
            <a:normAutofit/>
          </a:bodyPr>
          <a:lstStyle/>
          <a:p>
            <a:r>
              <a:rPr lang="es-CO" sz="3733" b="1" dirty="0" smtClean="0"/>
              <a:t>Juan Carlos González</a:t>
            </a:r>
            <a:br>
              <a:rPr lang="es-CO" sz="3733" b="1" dirty="0" smtClean="0"/>
            </a:br>
            <a:r>
              <a:rPr lang="es-CO" sz="2800" b="1" dirty="0" smtClean="0"/>
              <a:t>MVP de Office 365 | Cloud &amp; </a:t>
            </a:r>
            <a:r>
              <a:rPr lang="es-CO" sz="2800" b="1" dirty="0" err="1" smtClean="0"/>
              <a:t>Productivity</a:t>
            </a:r>
            <a:r>
              <a:rPr lang="es-CO" sz="2800" b="1" dirty="0" smtClean="0"/>
              <a:t> </a:t>
            </a:r>
            <a:r>
              <a:rPr lang="es-CO" sz="2800" b="1" dirty="0" err="1" smtClean="0"/>
              <a:t>Advisor</a:t>
            </a:r>
            <a:r>
              <a:rPr lang="es-CO" sz="2800" b="1" dirty="0" smtClean="0"/>
              <a:t> en MVP CLUSTER</a:t>
            </a:r>
            <a:br>
              <a:rPr lang="es-CO" sz="2800" b="1" dirty="0" smtClean="0"/>
            </a:br>
            <a:endParaRPr lang="es-CO" sz="2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79883" y="2387852"/>
            <a:ext cx="5269424" cy="21872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CO" dirty="0" smtClean="0">
                <a:solidFill>
                  <a:schemeClr val="bg1"/>
                </a:solidFill>
              </a:rPr>
              <a:t>@jcgm1978</a:t>
            </a:r>
          </a:p>
          <a:p>
            <a:pPr>
              <a:lnSpc>
                <a:spcPct val="150000"/>
              </a:lnSpc>
            </a:pPr>
            <a:r>
              <a:rPr lang="es-CO" dirty="0" smtClean="0">
                <a:solidFill>
                  <a:schemeClr val="bg1"/>
                </a:solidFill>
                <a:hlinkClick r:id="rId3"/>
              </a:rPr>
              <a:t>jcgonzalezmartin1978@hotmail.com</a:t>
            </a:r>
            <a:endParaRPr lang="es-CO" dirty="0" smtClean="0">
              <a:solidFill>
                <a:schemeClr val="bg1"/>
              </a:solidFill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https://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  <a:hlinkClick r:id="rId4"/>
              </a:rPr>
              <a:t>nl.linkedin.com/in/juagon</a:t>
            </a:r>
            <a:r>
              <a:rPr lang="en-US" dirty="0" smtClean="0">
                <a:solidFill>
                  <a:srgbClr val="333333"/>
                </a:solidFill>
                <a:latin typeface="Arial" panose="020B0604020202020204" pitchFamily="34" charset="0"/>
              </a:rPr>
              <a:t> </a:t>
            </a:r>
            <a:endParaRPr lang="es-ES" dirty="0" smtClean="0">
              <a:hlinkClick r:id="rId5"/>
            </a:endParaRPr>
          </a:p>
          <a:p>
            <a:pPr marL="0" lvl="1">
              <a:lnSpc>
                <a:spcPct val="150000"/>
              </a:lnSpc>
              <a:spcBef>
                <a:spcPts val="1000"/>
              </a:spcBef>
            </a:pPr>
            <a:r>
              <a:rPr lang="es-ES" dirty="0" smtClean="0">
                <a:hlinkClick r:id="rId5"/>
              </a:rPr>
              <a:t>https</a:t>
            </a:r>
            <a:r>
              <a:rPr lang="es-ES" dirty="0">
                <a:hlinkClick r:id="rId5"/>
              </a:rPr>
              <a:t>://jcgonzalezmartin.wordpress.com/</a:t>
            </a:r>
            <a:endParaRPr lang="es-ES" dirty="0"/>
          </a:p>
          <a:p>
            <a:pPr>
              <a:lnSpc>
                <a:spcPct val="150000"/>
              </a:lnSpc>
            </a:pPr>
            <a:endParaRPr lang="es-CO" dirty="0">
              <a:solidFill>
                <a:schemeClr val="bg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01" y="2563242"/>
            <a:ext cx="438280" cy="43828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491" y="3127759"/>
            <a:ext cx="685643" cy="685643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26" y="3880594"/>
            <a:ext cx="455485" cy="47678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931" y="4522323"/>
            <a:ext cx="473798" cy="468382"/>
          </a:xfrm>
          <a:prstGeom prst="rect">
            <a:avLst/>
          </a:prstGeom>
        </p:spPr>
      </p:pic>
      <p:pic>
        <p:nvPicPr>
          <p:cNvPr id="15" name="Picture 2" descr="ShareCol2015.pn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9437" y="6155911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6519597" y="6124867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61" y="150294"/>
            <a:ext cx="1440787" cy="228124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2805" y="4234932"/>
            <a:ext cx="2426418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4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solidFill>
                  <a:schemeClr val="bg1"/>
                </a:solidFill>
              </a:rPr>
              <a:t>Sobre mí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Marcador de contenido 1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MVP de </a:t>
            </a:r>
            <a:r>
              <a:rPr lang="es-ES" dirty="0" smtClean="0"/>
              <a:t>Office 365</a:t>
            </a:r>
            <a:endParaRPr lang="es-ES" dirty="0"/>
          </a:p>
          <a:p>
            <a:r>
              <a:rPr lang="es-ES" dirty="0"/>
              <a:t>Cloud &amp; </a:t>
            </a:r>
            <a:r>
              <a:rPr lang="es-ES" dirty="0" err="1"/>
              <a:t>Productivity</a:t>
            </a:r>
            <a:r>
              <a:rPr lang="es-ES" dirty="0"/>
              <a:t> </a:t>
            </a:r>
            <a:r>
              <a:rPr lang="es-ES" dirty="0" err="1"/>
              <a:t>Advisor</a:t>
            </a:r>
            <a:r>
              <a:rPr lang="es-ES" dirty="0"/>
              <a:t> en MVP CLUSTER</a:t>
            </a:r>
          </a:p>
          <a:p>
            <a:r>
              <a:rPr lang="es-ES" dirty="0"/>
              <a:t>Coordinador de SUGES, </a:t>
            </a:r>
            <a:r>
              <a:rPr lang="es-ES" dirty="0" smtClean="0"/>
              <a:t>Comunidad de O365 </a:t>
            </a:r>
            <a:r>
              <a:rPr lang="es-ES" dirty="0"/>
              <a:t>y Nuberos.NET</a:t>
            </a:r>
          </a:p>
          <a:p>
            <a:r>
              <a:rPr lang="es-ES" dirty="0"/>
              <a:t>Co-Director de CompartiMOSS (</a:t>
            </a:r>
            <a:r>
              <a:rPr lang="es-ES" dirty="0">
                <a:hlinkClick r:id="rId2"/>
              </a:rPr>
              <a:t>www.compartimoss.com</a:t>
            </a:r>
            <a:r>
              <a:rPr lang="es-ES" dirty="0"/>
              <a:t>) </a:t>
            </a:r>
          </a:p>
          <a:p>
            <a:r>
              <a:rPr lang="es-ES" dirty="0"/>
              <a:t>Dónde encontrarme:</a:t>
            </a:r>
          </a:p>
          <a:p>
            <a:pPr lvl="1"/>
            <a:r>
              <a:rPr lang="es-ES" dirty="0"/>
              <a:t>Twitter: @jcgm1978</a:t>
            </a:r>
          </a:p>
          <a:p>
            <a:pPr lvl="1"/>
            <a:r>
              <a:rPr lang="es-ES" dirty="0"/>
              <a:t>Blog: </a:t>
            </a:r>
            <a:r>
              <a:rPr lang="es-ES" dirty="0">
                <a:hlinkClick r:id="rId3"/>
              </a:rPr>
              <a:t>https://jcgonzalezmartin.wordpress.com/</a:t>
            </a:r>
            <a:endParaRPr lang="es-ES" dirty="0"/>
          </a:p>
          <a:p>
            <a:pPr lvl="1"/>
            <a:r>
              <a:rPr lang="es-ES" dirty="0"/>
              <a:t>Web de MVP CLUSTER: </a:t>
            </a:r>
            <a:r>
              <a:rPr lang="es-ES" dirty="0">
                <a:hlinkClick r:id="rId4"/>
              </a:rPr>
              <a:t>www.mvpcluster.com</a:t>
            </a:r>
            <a:r>
              <a:rPr lang="es-ES" dirty="0"/>
              <a:t> </a:t>
            </a:r>
          </a:p>
          <a:p>
            <a:pPr lvl="1"/>
            <a:r>
              <a:rPr lang="es-ES" dirty="0"/>
              <a:t>E-Mails de contacto: </a:t>
            </a:r>
          </a:p>
          <a:p>
            <a:pPr lvl="2"/>
            <a:r>
              <a:rPr lang="es-ES" dirty="0">
                <a:hlinkClick r:id="rId5"/>
              </a:rPr>
              <a:t>juancarlos.gonzalez@fiveshareit.es</a:t>
            </a:r>
            <a:r>
              <a:rPr lang="es-ES" dirty="0"/>
              <a:t> </a:t>
            </a:r>
          </a:p>
          <a:p>
            <a:pPr lvl="2"/>
            <a:r>
              <a:rPr lang="es-ES" dirty="0">
                <a:hlinkClick r:id="rId6"/>
              </a:rPr>
              <a:t>jcgonzalezmartin1978@hotmail.com</a:t>
            </a:r>
            <a:r>
              <a:rPr lang="es-ES" dirty="0"/>
              <a:t> </a:t>
            </a:r>
          </a:p>
          <a:p>
            <a:endParaRPr lang="en-US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77" y="4413315"/>
            <a:ext cx="2627889" cy="1005089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177" y="1824135"/>
            <a:ext cx="2142472" cy="2142472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161" y="4328203"/>
            <a:ext cx="1560490" cy="1560490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819" y="1861805"/>
            <a:ext cx="1440787" cy="22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Agenda</a:t>
            </a:r>
            <a:endParaRPr lang="es-PE" dirty="0">
              <a:solidFill>
                <a:schemeClr val="bg1"/>
              </a:solidFill>
            </a:endParaRPr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4"/>
          <p:cNvSpPr/>
          <p:nvPr/>
        </p:nvSpPr>
        <p:spPr bwMode="auto">
          <a:xfrm>
            <a:off x="2502759" y="2048598"/>
            <a:ext cx="1800000" cy="1800000"/>
          </a:xfrm>
          <a:prstGeom prst="rect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Entornos de </a:t>
            </a: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Trabajo 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5"/>
          <p:cNvSpPr/>
          <p:nvPr/>
        </p:nvSpPr>
        <p:spPr bwMode="auto">
          <a:xfrm>
            <a:off x="5788494" y="3955941"/>
            <a:ext cx="1800000" cy="1800000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Uso de las </a:t>
            </a:r>
            <a:r>
              <a:rPr kumimoji="0" lang="es-CR" sz="2400" b="1" i="0" u="none" strike="noStrike" kern="1200" cap="none" spc="-10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desde PS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Rectangle 16"/>
          <p:cNvSpPr/>
          <p:nvPr/>
        </p:nvSpPr>
        <p:spPr bwMode="auto">
          <a:xfrm>
            <a:off x="4408111" y="2048598"/>
            <a:ext cx="3180383" cy="1800000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Comandos </a:t>
            </a:r>
            <a:r>
              <a:rPr kumimoji="0" lang="es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PowerShell</a:t>
            </a:r>
            <a:r>
              <a:rPr kumimoji="0" lang="es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x defecto</a:t>
            </a:r>
            <a:endParaRPr kumimoji="0" lang="es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Rectangle 5"/>
          <p:cNvSpPr/>
          <p:nvPr/>
        </p:nvSpPr>
        <p:spPr bwMode="auto">
          <a:xfrm>
            <a:off x="2502759" y="3955941"/>
            <a:ext cx="3180382" cy="1800000"/>
          </a:xfrm>
          <a:prstGeom prst="rect">
            <a:avLst/>
          </a:prstGeom>
          <a:solidFill>
            <a:srgbClr val="00B0F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099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Escenarios de Uso de </a:t>
            </a:r>
            <a:r>
              <a:rPr kumimoji="0" lang="es-CR" sz="2400" b="1" i="0" u="none" strike="noStrike" kern="0" cap="none" spc="-100" normalizeH="0" baseline="0" noProof="0" dirty="0" err="1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PowerShell</a:t>
            </a:r>
            <a:endParaRPr kumimoji="0" lang="es-CR" sz="2400" b="1" i="0" u="none" strike="noStrike" kern="0" cap="none" spc="-10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Rectangle 14"/>
          <p:cNvSpPr/>
          <p:nvPr/>
        </p:nvSpPr>
        <p:spPr bwMode="auto">
          <a:xfrm>
            <a:off x="7693846" y="2055813"/>
            <a:ext cx="1800000" cy="370012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="vert270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09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CR" sz="2400" b="1" i="0" u="none" strike="noStrike" kern="1200" cap="none" spc="-100" normalizeH="0" baseline="0" noProof="0" dirty="0" smtClean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CONCLUSIONES</a:t>
            </a:r>
            <a:endParaRPr kumimoji="0" lang="es-CR" sz="2400" b="1" i="0" u="none" strike="noStrike" kern="1200" cap="none" spc="-10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5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Posibilidades de </a:t>
            </a:r>
            <a:r>
              <a:rPr lang="es-PE" dirty="0" err="1" smtClean="0">
                <a:solidFill>
                  <a:schemeClr val="bg1"/>
                </a:solidFill>
              </a:rPr>
              <a:t>PowerShell</a:t>
            </a:r>
            <a:r>
              <a:rPr lang="es-PE" dirty="0" smtClean="0">
                <a:solidFill>
                  <a:schemeClr val="bg1"/>
                </a:solidFill>
              </a:rPr>
              <a:t> para SharePoint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/>
          <a:lstStyle/>
          <a:p>
            <a:r>
              <a:rPr lang="es-PE" dirty="0" smtClean="0"/>
              <a:t>¿Qué se puede hacer? </a:t>
            </a:r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4"/>
          <p:cNvSpPr/>
          <p:nvPr/>
        </p:nvSpPr>
        <p:spPr bwMode="auto">
          <a:xfrm>
            <a:off x="4422877" y="2142741"/>
            <a:ext cx="1800000" cy="1440000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CR" b="1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Configuración</a:t>
            </a:r>
            <a:endParaRPr lang="es-CR" b="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17"/>
          <p:cNvSpPr/>
          <p:nvPr/>
        </p:nvSpPr>
        <p:spPr bwMode="auto">
          <a:xfrm>
            <a:off x="4422877" y="3712677"/>
            <a:ext cx="1800000" cy="14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US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Copias de Seguridad</a:t>
            </a:r>
            <a:endParaRPr lang="es-US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7"/>
          <p:cNvSpPr/>
          <p:nvPr/>
        </p:nvSpPr>
        <p:spPr bwMode="auto">
          <a:xfrm>
            <a:off x="4422877" y="5282613"/>
            <a:ext cx="7235720" cy="860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US" sz="20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Las posibilidades que brinda </a:t>
            </a:r>
            <a:r>
              <a:rPr lang="es-US" sz="2000" b="1" dirty="0" err="1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PowerShell</a:t>
            </a:r>
            <a:r>
              <a:rPr lang="es-US" sz="2000" b="1" dirty="0" smtClean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interactuar con SharePoint son ilimitadas</a:t>
            </a:r>
          </a:p>
        </p:txBody>
      </p:sp>
      <p:sp>
        <p:nvSpPr>
          <p:cNvPr id="13" name="Rectangle 14"/>
          <p:cNvSpPr/>
          <p:nvPr/>
        </p:nvSpPr>
        <p:spPr bwMode="auto">
          <a:xfrm>
            <a:off x="6390148" y="2142741"/>
            <a:ext cx="1800000" cy="1440000"/>
          </a:xfrm>
          <a:prstGeom prst="rect">
            <a:avLst/>
          </a:prstGeom>
          <a:solidFill>
            <a:srgbClr val="92D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Administración de Plataforma</a:t>
            </a:r>
          </a:p>
        </p:txBody>
      </p:sp>
      <p:sp>
        <p:nvSpPr>
          <p:cNvPr id="14" name="Rectangle 17"/>
          <p:cNvSpPr/>
          <p:nvPr/>
        </p:nvSpPr>
        <p:spPr bwMode="auto">
          <a:xfrm>
            <a:off x="6390148" y="3712677"/>
            <a:ext cx="1800000" cy="1440000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Uso de las </a:t>
            </a:r>
            <a:r>
              <a:rPr lang="es-US" b="1" dirty="0" err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APIs</a:t>
            </a:r>
            <a:r>
              <a:rPr lang="es-US" b="1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Cliente y Servidor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7"/>
          <p:cNvSpPr/>
          <p:nvPr/>
        </p:nvSpPr>
        <p:spPr bwMode="auto">
          <a:xfrm>
            <a:off x="8332991" y="2142741"/>
            <a:ext cx="1800000" cy="1440000"/>
          </a:xfrm>
          <a:prstGeom prst="rect">
            <a:avLst/>
          </a:prstGeom>
          <a:solidFill>
            <a:srgbClr val="7030A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CR" b="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Auditoría de Entornos</a:t>
            </a: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 17"/>
          <p:cNvSpPr/>
          <p:nvPr/>
        </p:nvSpPr>
        <p:spPr bwMode="auto">
          <a:xfrm>
            <a:off x="8332991" y="3712677"/>
            <a:ext cx="1800000" cy="144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US" sz="1700" b="1" dirty="0" err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Troubleshooting</a:t>
            </a:r>
            <a:endParaRPr lang="es-US" sz="17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s-US" b="1" dirty="0" smtClean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Explosión 1 2"/>
          <p:cNvSpPr/>
          <p:nvPr/>
        </p:nvSpPr>
        <p:spPr>
          <a:xfrm>
            <a:off x="990599" y="2287901"/>
            <a:ext cx="3279880" cy="1149679"/>
          </a:xfrm>
          <a:prstGeom prst="irregularSeal1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De todo </a:t>
            </a:r>
            <a:r>
              <a:rPr lang="es-ES" sz="2000" b="1" dirty="0" smtClean="0">
                <a:sym typeface="Wingdings" panose="05000000000000000000" pitchFamily="2" charset="2"/>
              </a:rPr>
              <a:t></a:t>
            </a:r>
            <a:endParaRPr lang="en-US" sz="2000" b="1" dirty="0"/>
          </a:p>
        </p:txBody>
      </p:sp>
      <p:sp>
        <p:nvSpPr>
          <p:cNvPr id="17" name="Rectangle 14"/>
          <p:cNvSpPr/>
          <p:nvPr/>
        </p:nvSpPr>
        <p:spPr bwMode="auto">
          <a:xfrm>
            <a:off x="10279391" y="2142741"/>
            <a:ext cx="1379206" cy="3009936"/>
          </a:xfrm>
          <a:prstGeom prst="rect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s-CR" b="1" spc="-1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…</a:t>
            </a:r>
            <a:endParaRPr lang="es-CR" b="1" spc="-1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114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DE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>
                <a:solidFill>
                  <a:schemeClr val="bg1"/>
                </a:solidFill>
              </a:rPr>
              <a:t>Entornos de Trabajo – SharePoint </a:t>
            </a:r>
            <a:r>
              <a:rPr lang="es-PE" dirty="0" err="1" smtClean="0">
                <a:solidFill>
                  <a:schemeClr val="bg1"/>
                </a:solidFill>
              </a:rPr>
              <a:t>OnPremises</a:t>
            </a:r>
            <a:endParaRPr lang="es-PE" dirty="0">
              <a:solidFill>
                <a:schemeClr val="bg1"/>
              </a:solidFill>
            </a:endParaRP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2446"/>
          </a:xfrm>
        </p:spPr>
        <p:txBody>
          <a:bodyPr>
            <a:normAutofit/>
          </a:bodyPr>
          <a:lstStyle/>
          <a:p>
            <a:r>
              <a:rPr lang="es-ES" b="1" dirty="0" smtClean="0"/>
              <a:t>Consola </a:t>
            </a:r>
            <a:r>
              <a:rPr lang="es-ES" b="1" dirty="0"/>
              <a:t>de Administración de </a:t>
            </a:r>
            <a:r>
              <a:rPr lang="es-ES" b="1" dirty="0" smtClean="0"/>
              <a:t>SharePoint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Se </a:t>
            </a:r>
            <a:r>
              <a:rPr lang="es-ES" dirty="0"/>
              <a:t>instala por defecto </a:t>
            </a:r>
            <a:r>
              <a:rPr lang="es-ES" dirty="0" smtClean="0"/>
              <a:t>e incorpora </a:t>
            </a:r>
            <a:r>
              <a:rPr lang="es-ES" dirty="0"/>
              <a:t>todos los comandos </a:t>
            </a:r>
            <a:r>
              <a:rPr lang="es-ES" dirty="0" err="1"/>
              <a:t>PowerShell</a:t>
            </a:r>
            <a:r>
              <a:rPr lang="es-ES" dirty="0"/>
              <a:t> disponibles por </a:t>
            </a:r>
            <a:r>
              <a:rPr lang="es-ES" dirty="0" smtClean="0"/>
              <a:t>defecto</a:t>
            </a:r>
            <a:endParaRPr lang="es-ES" dirty="0"/>
          </a:p>
          <a:p>
            <a:pPr lvl="1"/>
            <a:endParaRPr lang="es-PE" dirty="0"/>
          </a:p>
        </p:txBody>
      </p:sp>
      <p:pic>
        <p:nvPicPr>
          <p:cNvPr id="10" name="Picture 2" descr="ShareCol201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214" y="6208007"/>
            <a:ext cx="1766774" cy="535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s://fbcdn-sphotos-a-a.akamaihd.net/hphotos-ak-xpa1/v/t1.0-9/10262057_265786966934615_5110974159506233809_n.png?oh=723456ef90e379950d12f3d4c390437c&amp;oe=562DACAB&amp;__gda__=1445265427_1db42a2b487f8b30155f8053366718f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7" b="10518"/>
          <a:stretch/>
        </p:blipFill>
        <p:spPr bwMode="auto">
          <a:xfrm>
            <a:off x="7084374" y="6176963"/>
            <a:ext cx="631972" cy="59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417" y="2703250"/>
            <a:ext cx="7449913" cy="34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1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S Lima v2.pptx" id="{5A84DAF9-5C02-4585-9743-4764768F1F7D}" vid="{FA954F9F-C0E4-4471-8F2A-60EDC2F5E99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SPS Lima</Template>
  <TotalTime>933</TotalTime>
  <Words>2292</Words>
  <Application>Microsoft Office PowerPoint</Application>
  <PresentationFormat>Panorámica</PresentationFormat>
  <Paragraphs>425</Paragraphs>
  <Slides>46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5" baseType="lpstr">
      <vt:lpstr>Arial</vt:lpstr>
      <vt:lpstr>Calibri</vt:lpstr>
      <vt:lpstr>Calibri Light</vt:lpstr>
      <vt:lpstr>Lucida Console</vt:lpstr>
      <vt:lpstr>Segoe</vt:lpstr>
      <vt:lpstr>Segoe UI</vt:lpstr>
      <vt:lpstr>Times New Roman</vt:lpstr>
      <vt:lpstr>Wingdings</vt:lpstr>
      <vt:lpstr>Tema de Office</vt:lpstr>
      <vt:lpstr>SharePoint Saturday Day Lima 2015</vt:lpstr>
      <vt:lpstr>Auspiciadores</vt:lpstr>
      <vt:lpstr>Agradecimiento especial</vt:lpstr>
      <vt:lpstr>PowerShell para SharePoint OnPremises y Online, la herramienta compartida por Desarrolladores e IT PROs </vt:lpstr>
      <vt:lpstr>Juan Carlos González MVP de Office 365 | Cloud &amp; Productivity Advisor en MVP CLUSTER </vt:lpstr>
      <vt:lpstr>Sobre mí</vt:lpstr>
      <vt:lpstr>Agenda</vt:lpstr>
      <vt:lpstr>Posibilidades de PowerShell para SharePoint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OnPremises</vt:lpstr>
      <vt:lpstr>Entornos de Trabajo – SharePoint Online</vt:lpstr>
      <vt:lpstr>        Entornos de trabajo de PowerShell para SharePoint OnPremises y Online</vt:lpstr>
      <vt:lpstr>Comandos PowerShell por defecto</vt:lpstr>
      <vt:lpstr>Comandos PowerShell por defecto</vt:lpstr>
      <vt:lpstr>Comandos PowerShell por defecto</vt:lpstr>
      <vt:lpstr>Comandos PowerShell por defecto</vt:lpstr>
      <vt:lpstr>Comandos PowerShell por defecto</vt:lpstr>
      <vt:lpstr>Comandos PowerShell por defecto</vt:lpstr>
      <vt:lpstr>        Comandos PowerShell x Defecto para SharePoint OnPremises y Online</vt:lpstr>
      <vt:lpstr>Uso de las APIs de SharePoint en PowerShell</vt:lpstr>
      <vt:lpstr>Uso de las APIs de SharePoint en PowerShell</vt:lpstr>
      <vt:lpstr>Uso de las APIs de SharePoint en PowerShell</vt:lpstr>
      <vt:lpstr>Uso de las APIs de SharePoint en PowerShell</vt:lpstr>
      <vt:lpstr>Uso de las APIs de SharePoint en PowerShell</vt:lpstr>
      <vt:lpstr>        Uso de las APIs de SharePoint desde PowerShell </vt:lpstr>
      <vt:lpstr>Escenarios de Uso de PowerShell para SharePoint</vt:lpstr>
      <vt:lpstr>Escenarios de Uso de PowerShell para SharePoint – Instalación y Configuración</vt:lpstr>
      <vt:lpstr>Escenarios de Uso de PowerShell para SharePoint – Instalación y Configuración</vt:lpstr>
      <vt:lpstr>Escenarios de Uso de PowerShell para SharePoint – Administración</vt:lpstr>
      <vt:lpstr>Escenarios de Uso de PowerShell para SharePoint – Administración</vt:lpstr>
      <vt:lpstr>Escenarios de Uso de PowerShell para SharePoint – Migración entre versiones</vt:lpstr>
      <vt:lpstr>Escenarios de Uso de PowerShell para SharePoint – Migración entre versiones</vt:lpstr>
      <vt:lpstr>Escenarios de Uso de PowerShell para SharePoint – Auditoría de Entornos</vt:lpstr>
      <vt:lpstr>Escenarios de Uso de PowerShell para SharePoint – Auditoría de Entornos</vt:lpstr>
      <vt:lpstr>Escenarios de Uso de PowerShell para SharePoint – Auditoría de Entornos</vt:lpstr>
      <vt:lpstr>Escenarios de Uso de PowerShell para SharePoint – Troubleshooting</vt:lpstr>
      <vt:lpstr>Escenarios de Uso de PowerShell para SharePoint – Troubleshooting</vt:lpstr>
      <vt:lpstr>Escenarios de Uso de PowerShell para SharePoint – Despliegue de Soluciones</vt:lpstr>
      <vt:lpstr>Escenarios de Uso de PowerShell para SharePoint – Despliegue de Soluciones</vt:lpstr>
      <vt:lpstr>Escenarios de Uso de PowerShell para SharePoint – Despliegue de Soluciones</vt:lpstr>
      <vt:lpstr>          Escenarios de Uso de PowerShell para SharePoint</vt:lpstr>
      <vt:lpstr>Conclusiones</vt:lpstr>
      <vt:lpstr>Q &amp; A</vt:lpstr>
      <vt:lpstr>Juan Carlos González MVP de Office 365 | Cloud &amp; Productivity Advisor en MVP CLUSTER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Saturday Day Lima 2015</dc:title>
  <dc:creator>Juan Carlos González Martín</dc:creator>
  <cp:lastModifiedBy>Juan Carlos González Martín</cp:lastModifiedBy>
  <cp:revision>30</cp:revision>
  <dcterms:created xsi:type="dcterms:W3CDTF">2015-08-19T10:44:32Z</dcterms:created>
  <dcterms:modified xsi:type="dcterms:W3CDTF">2015-08-22T09:17:36Z</dcterms:modified>
</cp:coreProperties>
</file>