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60" r:id="rId6"/>
    <p:sldId id="258" r:id="rId7"/>
    <p:sldId id="263" r:id="rId8"/>
    <p:sldId id="261" r:id="rId9"/>
    <p:sldId id="264" r:id="rId10"/>
    <p:sldId id="266" r:id="rId11"/>
    <p:sldId id="285" r:id="rId12"/>
    <p:sldId id="267" r:id="rId13"/>
    <p:sldId id="286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  <p:sldId id="283" r:id="rId25"/>
    <p:sldId id="284" r:id="rId26"/>
    <p:sldId id="280" r:id="rId27"/>
    <p:sldId id="279" r:id="rId28"/>
    <p:sldId id="281" r:id="rId29"/>
    <p:sldId id="282" r:id="rId30"/>
    <p:sldId id="259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3620"/>
    <a:srgbClr val="EC3C01"/>
    <a:srgbClr val="535353"/>
    <a:srgbClr val="0096FF"/>
    <a:srgbClr val="252525"/>
    <a:srgbClr val="FFFFFF"/>
    <a:srgbClr val="ECE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81830" autoAdjust="0"/>
  </p:normalViewPr>
  <p:slideViewPr>
    <p:cSldViewPr snapToGrid="0" snapToObjects="1">
      <p:cViewPr varScale="1">
        <p:scale>
          <a:sx n="69" d="100"/>
          <a:sy n="69" d="100"/>
        </p:scale>
        <p:origin x="1128" y="3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69939-5D11-944D-A95D-A2EC3A5CD4CF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6BCAC-FD49-1C44-8DA3-711638C7FC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3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/>
              <a:t>Facilita centralizar la gestión de todo el contenido del sitio y extenderlo horizontal y verticalmente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26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7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6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/>
              <a:t>Facilita centralizar la gestión de todo el contenido del sitio y extenderlo horizontal y verticalmente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3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PE" dirty="0"/>
              <a:t>Por primera vez, SharePoint cuenta con una experiencia móvil moderna: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83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5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59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756"/>
            <a:ext cx="9144000" cy="32857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05" y="6558680"/>
            <a:ext cx="857793" cy="258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05" y="6406280"/>
            <a:ext cx="857793" cy="258724"/>
          </a:xfrm>
          <a:prstGeom prst="rect">
            <a:avLst/>
          </a:prstGeom>
        </p:spPr>
      </p:pic>
      <p:sp>
        <p:nvSpPr>
          <p:cNvPr id="13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64273" y="1131215"/>
            <a:ext cx="8322524" cy="113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4000" baseline="0">
                <a:solidFill>
                  <a:srgbClr val="25252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GB" dirty="0"/>
              <a:t>Session Title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706246" y="3408654"/>
            <a:ext cx="7872760" cy="4161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buNone/>
              <a:defRPr sz="28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06246" y="3828394"/>
            <a:ext cx="7872760" cy="3004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buNone/>
              <a:defRPr sz="16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0" y="4869656"/>
            <a:ext cx="2440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WWW.COLLAB365.EVENTS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82" y="54890"/>
            <a:ext cx="1762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ltGray">
          <a:xfrm>
            <a:off x="7868" y="4822160"/>
            <a:ext cx="9144000" cy="331749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1874"/>
            <a:ext cx="7079736" cy="851355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Your Name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167596"/>
            <a:ext cx="5924212" cy="5115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3200" baseline="0">
                <a:solidFill>
                  <a:srgbClr val="25252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/>
              <a:t>Company Name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608998" y="1142601"/>
            <a:ext cx="2286000" cy="3524323"/>
          </a:xfrm>
          <a:prstGeom prst="rect">
            <a:avLst/>
          </a:prstGeom>
          <a:solidFill>
            <a:srgbClr val="EC3C01"/>
          </a:solidFill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608998" y="1142601"/>
            <a:ext cx="2286000" cy="1714500"/>
          </a:xfrm>
          <a:prstGeom prst="rect">
            <a:avLst/>
          </a:prstGeom>
          <a:solidFill>
            <a:srgbClr val="BC3620"/>
          </a:solidFill>
        </p:spPr>
        <p:txBody>
          <a:bodyPr vert="horz" anchor="ctr"/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GB" dirty="0"/>
              <a:t>Insert Your Picture here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08998" y="3221418"/>
            <a:ext cx="2286000" cy="1445507"/>
          </a:xfrm>
          <a:prstGeom prst="rect">
            <a:avLst/>
          </a:prstGeom>
          <a:solidFill>
            <a:srgbClr val="BC3620"/>
          </a:solidFill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GB" dirty="0"/>
              <a:t>Email : </a:t>
            </a:r>
          </a:p>
          <a:p>
            <a:pPr lvl="0"/>
            <a:r>
              <a:rPr lang="en-GB" dirty="0"/>
              <a:t>Twitter:</a:t>
            </a:r>
          </a:p>
          <a:p>
            <a:pPr lvl="0"/>
            <a:r>
              <a:rPr lang="en-GB" dirty="0"/>
              <a:t>Linked : </a:t>
            </a:r>
          </a:p>
          <a:p>
            <a:pPr lvl="0"/>
            <a:r>
              <a:rPr lang="en-GB" dirty="0"/>
              <a:t>Facebook :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 bwMode="ltGray">
          <a:xfrm>
            <a:off x="0" y="246"/>
            <a:ext cx="9144000" cy="34289"/>
          </a:xfrm>
          <a:prstGeom prst="rect">
            <a:avLst/>
          </a:prstGeom>
          <a:solidFill>
            <a:srgbClr val="EC3C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783526"/>
            <a:ext cx="5924211" cy="288339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400" baseline="0">
                <a:solidFill>
                  <a:srgbClr val="25252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GB" dirty="0"/>
              <a:t>Please enter a brief BIO about yourself here.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8998" y="2888460"/>
            <a:ext cx="2286000" cy="316812"/>
          </a:xfrm>
          <a:prstGeom prst="rect">
            <a:avLst/>
          </a:prstGeom>
          <a:solidFill>
            <a:srgbClr val="BC3620"/>
          </a:solidFill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GB" dirty="0"/>
              <a:t>Contact Details :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05" y="6406280"/>
            <a:ext cx="857793" cy="2587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05" y="6558680"/>
            <a:ext cx="857793" cy="2587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805" y="6711080"/>
            <a:ext cx="857793" cy="258724"/>
          </a:xfrm>
          <a:prstGeom prst="rect">
            <a:avLst/>
          </a:prstGeom>
        </p:spPr>
      </p:pic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364273" y="484051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WWW.COLLAB365.EVENTS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244" y="4862670"/>
            <a:ext cx="813107" cy="3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2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0" y="4811751"/>
            <a:ext cx="9144000" cy="331749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0" y="246"/>
            <a:ext cx="9144000" cy="34289"/>
          </a:xfrm>
          <a:prstGeom prst="rect">
            <a:avLst/>
          </a:prstGeom>
          <a:solidFill>
            <a:srgbClr val="EC3C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05" y="6406280"/>
            <a:ext cx="857793" cy="258724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64273" y="484051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WWW.COLLAB365.EVENTS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244" y="4862670"/>
            <a:ext cx="813107" cy="30766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98" y="34535"/>
            <a:ext cx="460935" cy="7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s for watching">
    <p:bg>
      <p:bgPr>
        <a:solidFill>
          <a:srgbClr val="BC36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70877"/>
            <a:ext cx="8229600" cy="858937"/>
          </a:xfrm>
          <a:prstGeom prst="rect">
            <a:avLst/>
          </a:prstGeom>
          <a:solidFill>
            <a:srgbClr val="BC3620"/>
          </a:solidFill>
        </p:spPr>
        <p:txBody>
          <a:bodyPr/>
          <a:lstStyle>
            <a:lvl1pPr algn="ctr">
              <a:defRPr sz="440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Thanks for watching!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ltGray">
          <a:xfrm>
            <a:off x="0" y="4811751"/>
            <a:ext cx="9144000" cy="331749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364273" y="484051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WWW.COLLAB365.EVENTS</a:t>
            </a:r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0" y="246"/>
            <a:ext cx="9144000" cy="34289"/>
          </a:xfrm>
          <a:prstGeom prst="rect">
            <a:avLst/>
          </a:prstGeom>
          <a:solidFill>
            <a:srgbClr val="EC3C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2387003"/>
            <a:ext cx="8229600" cy="858937"/>
          </a:xfrm>
          <a:prstGeom prst="rect">
            <a:avLst/>
          </a:prstGeom>
          <a:solidFill>
            <a:srgbClr val="BC3620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Stay tuned for more great sessions 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244" y="4862670"/>
            <a:ext cx="813107" cy="30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3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092C-333E-5242-B782-48D22F2D09A3}" type="datetimeFigureOut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dirty="0">
                <a:ea typeface="Times New Roman"/>
              </a:rPr>
              <a:t>SP</a:t>
            </a:r>
            <a:r>
              <a:rPr lang="en-US" sz="1800" b="1" dirty="0">
                <a:solidFill>
                  <a:srgbClr val="00B0F0"/>
                </a:solidFill>
                <a:ea typeface="Times New Roman"/>
              </a:rPr>
              <a:t>BIZ</a:t>
            </a:r>
            <a:r>
              <a:rPr lang="en-US" sz="1800" dirty="0">
                <a:ea typeface="Times New Roman"/>
              </a:rPr>
              <a:t> 2015</a:t>
            </a:r>
            <a:endParaRPr lang="en-US" dirty="0"/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1690688" y="-53340"/>
            <a:ext cx="5762625" cy="266367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b="1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latin typeface="Calibri"/>
                <a:ea typeface="Times New Roman"/>
              </a:rPr>
              <a:t> </a:t>
            </a:r>
            <a:r>
              <a:rPr lang="en-US" sz="2400" dirty="0"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Online Conference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June 17</a:t>
            </a:r>
            <a:r>
              <a:rPr lang="en-US" sz="2000" b="1" baseline="30000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th</a:t>
            </a: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 and 18</a:t>
            </a:r>
            <a:r>
              <a:rPr lang="en-US" sz="2000" b="1" baseline="30000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th</a:t>
            </a: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 2015</a:t>
            </a:r>
            <a:endParaRPr lang="en-GB" sz="1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622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4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www.compartimoss.com/" TargetMode="External"/><Relationship Id="rId7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cgonzalezmartin1978@Hotmail.com" TargetMode="External"/><Relationship Id="rId5" Type="http://schemas.openxmlformats.org/officeDocument/2006/relationships/hyperlink" Target="http://www.mvpcluster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jcgonzalezmartin.wordpress.com/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n-us/article/Switch-the-default-experience-for-lists-or-document-libraries-from-new-or-classic-66dac24b-4177-4775-bf50-3d267318caa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ffice.com/2016/05/04/the-future-of-sharepoin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s.office.com/2016/06/07/modern-document-libraries-in-sharepoint" TargetMode="External"/><Relationship Id="rId5" Type="http://schemas.openxmlformats.org/officeDocument/2006/relationships/hyperlink" Target="http://www.compartimoss.com/revistas/numero-28/un-primer-vistazo-a-la-nueva-experiencia-de-usuario-de-bibliotecas-de-documentos-en-sharepoint-online" TargetMode="External"/><Relationship Id="rId4" Type="http://schemas.openxmlformats.org/officeDocument/2006/relationships/hyperlink" Target="https://support.office.com/es-es/article/%c2%bfQu%c3%a9-es-un-sitio-de-grupo-75545757-36c3-46a7-beed-0aaa74f0401e?ui=es-ES&amp;rs=es-ES&amp;ad=E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artimoss.com/revistas/numero-29/nueva-experiencia-de-usuario-en-listas-en-sp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s.office.com/2016/06/21/your-intranet-in-your-pocket-the-sharepoint-mobile-app-for-ios-is-now-available/" TargetMode="External"/><Relationship Id="rId5" Type="http://schemas.openxmlformats.org/officeDocument/2006/relationships/hyperlink" Target="https://support.office.com/en-us/article/The-SharePoint-Site-Contents-page-ba495c1e-00f4-475d-97c7-b518d546566b?ui=en-US&amp;rs=en-US&amp;ad=US" TargetMode="External"/><Relationship Id="rId4" Type="http://schemas.openxmlformats.org/officeDocument/2006/relationships/hyperlink" Target="https://blogs.office.com/2016/07/25/modern-sharepoint-lists-are-here-including-integration-with-microsoft-flow-and-powerapps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Nuevas formas de colaborar en Sitios de SPO, Grupos de Office 365 y OneDrive for Business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Juan Carlos González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64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La colaboración se reinventa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Arial"/>
              <a:buChar char="•"/>
            </a:pPr>
            <a:r>
              <a:rPr lang="es-ES" sz="2200" b="1" dirty="0"/>
              <a:t>Bibliotecas de documentos y listas modernas – </a:t>
            </a:r>
            <a:r>
              <a:rPr lang="es-ES" sz="2200" b="1" dirty="0" err="1"/>
              <a:t>Algun@s</a:t>
            </a:r>
            <a:r>
              <a:rPr lang="es-ES" sz="2200" b="1" dirty="0"/>
              <a:t> problemas / Limitaciones </a:t>
            </a:r>
            <a:r>
              <a:rPr lang="es-ES" sz="2200" b="1" dirty="0" err="1"/>
              <a:t>conocid@s</a:t>
            </a:r>
            <a:endParaRPr lang="es-ES" sz="2200" dirty="0"/>
          </a:p>
          <a:p>
            <a:endParaRPr lang="en-US" sz="1800" dirty="0"/>
          </a:p>
        </p:txBody>
      </p:sp>
      <p:sp>
        <p:nvSpPr>
          <p:cNvPr id="20" name="Rectángulo 19"/>
          <p:cNvSpPr/>
          <p:nvPr/>
        </p:nvSpPr>
        <p:spPr>
          <a:xfrm>
            <a:off x="1610678" y="3387918"/>
            <a:ext cx="1440000" cy="136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Disponer de un mecanismo para forzar la </a:t>
            </a:r>
            <a:r>
              <a:rPr lang="es-ES" sz="1400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metadata</a:t>
            </a:r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611271" y="1926051"/>
            <a:ext cx="1440000" cy="136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Vistas agrupadas limitadas</a:t>
            </a: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204716" y="3387918"/>
            <a:ext cx="1440000" cy="136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No se pueden personalizar</a:t>
            </a: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204716" y="1926051"/>
            <a:ext cx="1440000" cy="136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400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Custom</a:t>
            </a:r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400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Actions</a:t>
            </a:r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con bloques de scripts no soportadas</a:t>
            </a: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4798684" y="3387918"/>
            <a:ext cx="1440000" cy="136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Navegación de Publishing parcialmente soportada</a:t>
            </a: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798161" y="1926051"/>
            <a:ext cx="1440000" cy="136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No se soporta la navegación x metadatos</a:t>
            </a: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6391606" y="3387918"/>
            <a:ext cx="1440000" cy="136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¿Conocéis más?</a:t>
            </a: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6391606" y="1926051"/>
            <a:ext cx="1440000" cy="136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El # de acciones de la barra de acciones es menor</a:t>
            </a: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61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¿Y qué pasa con los Grupos de Office 365 y ODFB?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Arial"/>
              <a:buChar char="•"/>
            </a:pPr>
            <a:r>
              <a:rPr lang="es-ES" sz="2200" b="1" dirty="0"/>
              <a:t>Misma experiencia, misma forma de colaborar:</a:t>
            </a:r>
            <a:endParaRPr lang="es-ES" sz="2200" dirty="0"/>
          </a:p>
          <a:p>
            <a:endParaRPr lang="en-US" sz="18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2" y="1645245"/>
            <a:ext cx="6121793" cy="3009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637" y="1661871"/>
            <a:ext cx="6330621" cy="3115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5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3"/>
          </p:nvPr>
        </p:nvSpPr>
        <p:spPr>
          <a:xfrm>
            <a:off x="364273" y="996044"/>
            <a:ext cx="7475713" cy="1134596"/>
          </a:xfrm>
        </p:spPr>
        <p:txBody>
          <a:bodyPr>
            <a:noAutofit/>
          </a:bodyPr>
          <a:lstStyle/>
          <a:p>
            <a:r>
              <a:rPr lang="es-PE" b="1" dirty="0"/>
              <a:t>Una experiencia de usuario única para gobernarlas a todas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3110" r="37212" b="1863"/>
          <a:stretch/>
        </p:blipFill>
        <p:spPr>
          <a:xfrm>
            <a:off x="0" y="2155260"/>
            <a:ext cx="1997658" cy="19937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3" y="878486"/>
            <a:ext cx="1359017" cy="13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7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Otras innovaciones / Novedades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Arial"/>
              <a:buChar char="•"/>
            </a:pPr>
            <a:r>
              <a:rPr lang="es-ES" sz="2200" b="1" dirty="0"/>
              <a:t>Nueva página de Contenidos del sitio:</a:t>
            </a:r>
          </a:p>
          <a:p>
            <a:pPr marL="742950" lvl="2" indent="-342900" algn="just"/>
            <a:r>
              <a:rPr lang="es-PE" sz="2000" dirty="0"/>
              <a:t>Facilita centralizar la gestión de todo el contenido del sitio y extenderlo horizontal y verticalmente</a:t>
            </a:r>
          </a:p>
          <a:p>
            <a:pPr marL="342900" lvl="1" indent="-342900" algn="just">
              <a:buFont typeface="Arial"/>
              <a:buChar char="•"/>
            </a:pPr>
            <a:endParaRPr lang="es-ES" sz="2200" dirty="0"/>
          </a:p>
          <a:p>
            <a:endParaRPr lang="en-US" sz="1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88" y="2400473"/>
            <a:ext cx="4898229" cy="219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6011065" y="1975893"/>
            <a:ext cx="1440000" cy="136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600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Powered</a:t>
            </a:r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600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600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Office </a:t>
            </a:r>
            <a:r>
              <a:rPr lang="es-ES" sz="1600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011065" y="3435635"/>
            <a:ext cx="1440000" cy="136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Seguimiento de las visitas del Sitio</a:t>
            </a: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566024" y="1975893"/>
            <a:ext cx="1440000" cy="136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Administrar el Sitio, las Listas y Bibliotecas</a:t>
            </a: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566024" y="3435635"/>
            <a:ext cx="1440000" cy="136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Sugerencias de como sacar un partido máximo al sitio</a:t>
            </a: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5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Otras innovaciones / Novedades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Arial"/>
              <a:buChar char="•"/>
            </a:pPr>
            <a:r>
              <a:rPr lang="es-ES" sz="2200" b="1" dirty="0"/>
              <a:t>Nueva UI en la papelera de reciclaje:</a:t>
            </a:r>
          </a:p>
          <a:p>
            <a:pPr marL="342900" lvl="1" indent="-342900" algn="just">
              <a:buFont typeface="Arial"/>
              <a:buChar char="•"/>
            </a:pPr>
            <a:endParaRPr lang="es-ES" sz="2200" dirty="0"/>
          </a:p>
          <a:p>
            <a:endParaRPr lang="en-US" sz="18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65" y="1720595"/>
            <a:ext cx="6682013" cy="2874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017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3"/>
          </p:nvPr>
        </p:nvSpPr>
        <p:spPr>
          <a:xfrm>
            <a:off x="364273" y="996044"/>
            <a:ext cx="7475713" cy="1134596"/>
          </a:xfrm>
        </p:spPr>
        <p:txBody>
          <a:bodyPr>
            <a:noAutofit/>
          </a:bodyPr>
          <a:lstStyle/>
          <a:p>
            <a:r>
              <a:rPr lang="es-PE" b="1" dirty="0"/>
              <a:t>Nueva página de Contenidos del sitio y Papelera de reciclaje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3110" r="37212" b="1863"/>
          <a:stretch/>
        </p:blipFill>
        <p:spPr>
          <a:xfrm>
            <a:off x="0" y="2155260"/>
            <a:ext cx="1997658" cy="19937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3" y="878486"/>
            <a:ext cx="1359017" cy="13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SharePoint en tu bolsillo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Arial"/>
              <a:buChar char="•"/>
            </a:pPr>
            <a:r>
              <a:rPr lang="es-ES" sz="2200" b="1" dirty="0"/>
              <a:t>Por primera vez, SharePoint cuenta con una experiencia móvil moderna:</a:t>
            </a:r>
          </a:p>
          <a:p>
            <a:pPr marL="342900" lvl="1" indent="-342900" algn="just">
              <a:buFont typeface="Arial"/>
              <a:buChar char="•"/>
            </a:pPr>
            <a:endParaRPr lang="es-ES" sz="2200" dirty="0"/>
          </a:p>
          <a:p>
            <a:endParaRPr lang="en-US" sz="1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7" y="1953734"/>
            <a:ext cx="1523606" cy="2708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838" y="1953734"/>
            <a:ext cx="1522799" cy="270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002" y="1953734"/>
            <a:ext cx="1522800" cy="270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3334" y="1953734"/>
            <a:ext cx="1522799" cy="270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167" y="1953734"/>
            <a:ext cx="1522801" cy="270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3"/>
          </p:nvPr>
        </p:nvSpPr>
        <p:spPr>
          <a:xfrm>
            <a:off x="364273" y="996044"/>
            <a:ext cx="7475713" cy="1134596"/>
          </a:xfrm>
        </p:spPr>
        <p:txBody>
          <a:bodyPr>
            <a:noAutofit/>
          </a:bodyPr>
          <a:lstStyle/>
          <a:p>
            <a:r>
              <a:rPr lang="es-PE" b="1" dirty="0"/>
              <a:t>App de Android para SharePoint Online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3110" r="37212" b="1863"/>
          <a:stretch/>
        </p:blipFill>
        <p:spPr>
          <a:xfrm>
            <a:off x="0" y="2155260"/>
            <a:ext cx="1997658" cy="19937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3" y="878486"/>
            <a:ext cx="1359017" cy="13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5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Últimas novedades (llegando o a punto de llegar a tu </a:t>
            </a:r>
            <a:r>
              <a:rPr lang="es-ES" sz="3600" dirty="0" err="1"/>
              <a:t>tenant</a:t>
            </a:r>
            <a:r>
              <a:rPr lang="es-ES" sz="3600" dirty="0"/>
              <a:t>)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Arial"/>
              <a:buChar char="•"/>
            </a:pPr>
            <a:r>
              <a:rPr lang="es-ES" sz="2200" b="1" dirty="0"/>
              <a:t>Varias innovaciones:</a:t>
            </a:r>
            <a:endParaRPr lang="es-ES" sz="2200" dirty="0"/>
          </a:p>
          <a:p>
            <a:endParaRPr lang="en-US" sz="1800" dirty="0"/>
          </a:p>
        </p:txBody>
      </p:sp>
      <p:sp>
        <p:nvSpPr>
          <p:cNvPr id="4" name="Rectángulo 3"/>
          <p:cNvSpPr/>
          <p:nvPr/>
        </p:nvSpPr>
        <p:spPr>
          <a:xfrm>
            <a:off x="1487044" y="1709507"/>
            <a:ext cx="1440000" cy="136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Modern Team </a:t>
            </a:r>
            <a:r>
              <a:rPr lang="es-ES" sz="1600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Sites</a:t>
            </a:r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486451" y="3214429"/>
            <a:ext cx="1440000" cy="136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Nueva Home Page</a:t>
            </a: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71321" y="1709507"/>
            <a:ext cx="1440000" cy="136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Mayor integración con Grupos</a:t>
            </a: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071321" y="3214429"/>
            <a:ext cx="1440000" cy="136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Nuevo tipo de páginas de publicación</a:t>
            </a: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655598" y="1709507"/>
            <a:ext cx="1440000" cy="136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Nuevas </a:t>
            </a:r>
            <a:r>
              <a:rPr lang="es-ES" sz="1600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WebParts</a:t>
            </a:r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(basadas en el nuevo SP Framework) </a:t>
            </a: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655598" y="3214429"/>
            <a:ext cx="1440000" cy="136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Mobile </a:t>
            </a:r>
            <a:r>
              <a:rPr lang="es-ES" sz="1600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Friendly</a:t>
            </a:r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239875" y="1709507"/>
            <a:ext cx="1440000" cy="136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algn="ctr"/>
            <a:r>
              <a:rPr lang="es-ES" sz="1600" b="1" dirty="0">
                <a:solidFill>
                  <a:prstClr val="white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Aumento en los límites: de 1 TB a 25 TB por Colección de Sitios</a:t>
            </a: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239875" y="3214429"/>
            <a:ext cx="1440000" cy="136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3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Últimas novedades (llegando o a punto de llegar a tu </a:t>
            </a:r>
            <a:r>
              <a:rPr lang="es-ES" sz="3600" dirty="0" err="1"/>
              <a:t>tenant</a:t>
            </a:r>
            <a:r>
              <a:rPr lang="es-ES" sz="3600" dirty="0"/>
              <a:t>)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Arial"/>
              <a:buChar char="•"/>
            </a:pPr>
            <a:r>
              <a:rPr lang="es-ES" sz="2200" b="1" dirty="0"/>
              <a:t>Nueva SharePoint Home page:</a:t>
            </a:r>
            <a:endParaRPr lang="es-ES" sz="2200" dirty="0"/>
          </a:p>
          <a:p>
            <a:endParaRPr lang="en-US" sz="1800" dirty="0"/>
          </a:p>
        </p:txBody>
      </p:sp>
      <p:sp>
        <p:nvSpPr>
          <p:cNvPr id="6" name="AutoShape 4" descr="https://blogs.office.com/wp-content/uploads/2016/08/New-capabilities-in-SharePoint-Online-team-sites-including-integration-with-Office-365-Groups-1.gif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7" y="1578644"/>
            <a:ext cx="5031463" cy="2880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034" y="2050996"/>
            <a:ext cx="2175626" cy="2680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ángulo 10"/>
          <p:cNvSpPr/>
          <p:nvPr/>
        </p:nvSpPr>
        <p:spPr>
          <a:xfrm>
            <a:off x="5790579" y="1578644"/>
            <a:ext cx="1440000" cy="136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Quick Links</a:t>
            </a: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790579" y="3083566"/>
            <a:ext cx="1440000" cy="136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Basada en las nuevas páginas de publicación</a:t>
            </a: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347364" y="1578644"/>
            <a:ext cx="1440000" cy="136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Actividad reciente en el Sitio</a:t>
            </a: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347364" y="3083566"/>
            <a:ext cx="1440000" cy="136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6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Personalizable</a:t>
            </a: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6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8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Juan Carlos González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CompartiMOSS</a:t>
            </a:r>
          </a:p>
        </p:txBody>
      </p:sp>
      <p:pic>
        <p:nvPicPr>
          <p:cNvPr id="9" name="Marcador de posición de imagen 8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351" b="1351"/>
          <a:stretch>
            <a:fillRect/>
          </a:stretch>
        </p:blipFill>
        <p:spPr>
          <a:xfrm>
            <a:off x="6608763" y="1143000"/>
            <a:ext cx="2286000" cy="2286000"/>
          </a:xfrm>
        </p:spPr>
      </p:pic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6608998" y="3749699"/>
            <a:ext cx="2286000" cy="937216"/>
          </a:xfrm>
        </p:spPr>
        <p:txBody>
          <a:bodyPr/>
          <a:lstStyle/>
          <a:p>
            <a:r>
              <a:rPr lang="en-GB" sz="900" dirty="0"/>
              <a:t>Email : jcgonzalezmartin1978@Hotmail.com</a:t>
            </a:r>
          </a:p>
          <a:p>
            <a:r>
              <a:rPr lang="en-GB" sz="900" dirty="0"/>
              <a:t>Twitter :  jcgm1978</a:t>
            </a:r>
          </a:p>
          <a:p>
            <a:r>
              <a:rPr lang="en-GB" sz="900" dirty="0"/>
              <a:t>Facebook : </a:t>
            </a:r>
          </a:p>
          <a:p>
            <a:r>
              <a:rPr lang="en-GB" sz="900" dirty="0"/>
              <a:t>LinkedIn : </a:t>
            </a:r>
            <a:r>
              <a:rPr lang="en-US" sz="900" dirty="0"/>
              <a:t>https://nl.linkedin.com/in/juagon </a:t>
            </a:r>
            <a:endParaRPr lang="en-GB" sz="9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MVP de Office Servers &amp;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Cloud &amp; Productivity </a:t>
            </a:r>
            <a:r>
              <a:rPr lang="es-ES" sz="1400" b="1" dirty="0" err="1"/>
              <a:t>Advisor</a:t>
            </a: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Coordinador de SUGES, Comunidad de O365 y Nuberos.NET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Co-Director de CompartiMOSS (</a:t>
            </a:r>
            <a:r>
              <a:rPr lang="es-ES" sz="1400" dirty="0">
                <a:hlinkClick r:id="rId3"/>
              </a:rPr>
              <a:t>www.compartimoss.com</a:t>
            </a:r>
            <a:r>
              <a:rPr lang="es-ES" sz="14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Dónde encontrarme:</a:t>
            </a:r>
          </a:p>
          <a:p>
            <a:pPr lvl="1"/>
            <a:r>
              <a:rPr lang="es-ES" sz="1400" dirty="0"/>
              <a:t>Twitter: @jcgm1978</a:t>
            </a:r>
          </a:p>
          <a:p>
            <a:pPr lvl="1"/>
            <a:r>
              <a:rPr lang="es-ES" sz="1400" dirty="0"/>
              <a:t>Blog: </a:t>
            </a:r>
            <a:r>
              <a:rPr lang="es-ES" sz="1400" dirty="0">
                <a:hlinkClick r:id="rId4"/>
              </a:rPr>
              <a:t>https://jcgonzalezmartin.wordpress.com/</a:t>
            </a:r>
            <a:endParaRPr lang="es-ES" sz="1400" dirty="0"/>
          </a:p>
          <a:p>
            <a:pPr lvl="1"/>
            <a:r>
              <a:rPr lang="es-ES" sz="1400" dirty="0"/>
              <a:t>Web de CompartiMOSS: </a:t>
            </a:r>
            <a:r>
              <a:rPr lang="es-ES" sz="1400" dirty="0">
                <a:hlinkClick r:id="rId5"/>
              </a:rPr>
              <a:t>www.compartimoss.com</a:t>
            </a:r>
            <a:r>
              <a:rPr lang="es-ES" sz="1400" dirty="0"/>
              <a:t> </a:t>
            </a:r>
          </a:p>
          <a:p>
            <a:pPr lvl="1"/>
            <a:r>
              <a:rPr lang="es-ES" sz="1400" dirty="0"/>
              <a:t>E-Mail de contacto: </a:t>
            </a:r>
          </a:p>
          <a:p>
            <a:pPr lvl="2"/>
            <a:r>
              <a:rPr lang="es-ES" sz="1400" dirty="0">
                <a:hlinkClick r:id="rId6"/>
              </a:rPr>
              <a:t>jcgonzalezmartin1978@hotmail.com</a:t>
            </a:r>
            <a:r>
              <a:rPr lang="es-ES" sz="1400" dirty="0"/>
              <a:t> </a:t>
            </a:r>
          </a:p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6608998" y="3446036"/>
            <a:ext cx="2286000" cy="31681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52" y="3350985"/>
            <a:ext cx="1632238" cy="62428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352" y="2494367"/>
            <a:ext cx="750370" cy="75037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47" y="1148682"/>
            <a:ext cx="658255" cy="1042237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0303" y="4105382"/>
            <a:ext cx="1009242" cy="63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7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Últimas novedades (llegando o a punto de llegar a tu </a:t>
            </a:r>
            <a:r>
              <a:rPr lang="es-ES" sz="3600" dirty="0" err="1"/>
              <a:t>tenant</a:t>
            </a:r>
            <a:r>
              <a:rPr lang="es-ES" sz="3600" dirty="0"/>
              <a:t>)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Arial"/>
              <a:buChar char="•"/>
            </a:pPr>
            <a:r>
              <a:rPr lang="es-ES" sz="2200" b="1" dirty="0"/>
              <a:t>Nueva página de publicación:</a:t>
            </a:r>
            <a:endParaRPr lang="es-ES" sz="2200" dirty="0"/>
          </a:p>
          <a:p>
            <a:endParaRPr lang="en-US" sz="1800" dirty="0"/>
          </a:p>
        </p:txBody>
      </p:sp>
      <p:sp>
        <p:nvSpPr>
          <p:cNvPr id="6" name="AutoShape 4" descr="https://blogs.office.com/wp-content/uploads/2016/08/New-capabilities-in-SharePoint-Online-team-sites-including-integration-with-Office-365-Groups-1.gif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641183"/>
            <a:ext cx="5276850" cy="3031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158" y="1778105"/>
            <a:ext cx="5141384" cy="2953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462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Últimas novedades (llegando o a punto de llegar a tu </a:t>
            </a:r>
            <a:r>
              <a:rPr lang="es-ES" sz="3600" dirty="0" err="1"/>
              <a:t>tenant</a:t>
            </a:r>
            <a:r>
              <a:rPr lang="es-ES" sz="3600" dirty="0"/>
              <a:t>)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Arial"/>
              <a:buChar char="•"/>
            </a:pPr>
            <a:r>
              <a:rPr lang="es-ES" sz="2200" b="1" dirty="0"/>
              <a:t>Mayor integración con Grupos:</a:t>
            </a:r>
          </a:p>
          <a:p>
            <a:pPr marL="742950" lvl="2" indent="-342900" algn="just"/>
            <a:r>
              <a:rPr lang="es-ES" sz="1800" dirty="0"/>
              <a:t>Cuando se crea un Grupo, adicionalmente a la creación de un Buzón de correo para el Grupo, un Calendario compartido o un Plan, se crea un Sitio de Grupo moderno:</a:t>
            </a:r>
          </a:p>
          <a:p>
            <a:pPr marL="1200150" lvl="3" indent="-342900" algn="just"/>
            <a:r>
              <a:rPr lang="es-ES" sz="1400" dirty="0"/>
              <a:t>Dispone de su página principal basada en el nuevo tipo de páginas de publicación</a:t>
            </a:r>
          </a:p>
          <a:p>
            <a:pPr marL="1200150" lvl="3" indent="-342900" algn="just"/>
            <a:r>
              <a:rPr lang="es-ES" sz="1400" dirty="0"/>
              <a:t>Se pueden añadir páginas adicionales</a:t>
            </a:r>
          </a:p>
          <a:p>
            <a:pPr marL="1200150" lvl="3" indent="-342900" algn="just"/>
            <a:r>
              <a:rPr lang="es-ES" sz="1400" dirty="0"/>
              <a:t>Se pueden añadir listas, bibliotecas y aplicaciones adicionales</a:t>
            </a:r>
          </a:p>
          <a:p>
            <a:pPr marL="742950" lvl="2" indent="-342900" algn="just"/>
            <a:r>
              <a:rPr lang="es-ES" sz="1800" dirty="0"/>
              <a:t>Cuando se crea un Sitio de Grupo, se puede elegir que se cree el Grupo correspondiente</a:t>
            </a:r>
          </a:p>
          <a:p>
            <a:endParaRPr lang="en-US" sz="1800" dirty="0"/>
          </a:p>
        </p:txBody>
      </p:sp>
      <p:sp>
        <p:nvSpPr>
          <p:cNvPr id="6" name="AutoShape 4" descr="https://blogs.office.com/wp-content/uploads/2016/08/New-capabilities-in-SharePoint-Online-team-sites-including-integration-with-Office-365-Groups-1.gif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174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3"/>
          </p:nvPr>
        </p:nvSpPr>
        <p:spPr>
          <a:xfrm>
            <a:off x="364273" y="996044"/>
            <a:ext cx="7475713" cy="1134596"/>
          </a:xfrm>
        </p:spPr>
        <p:txBody>
          <a:bodyPr>
            <a:noAutofit/>
          </a:bodyPr>
          <a:lstStyle/>
          <a:p>
            <a:r>
              <a:rPr lang="es-PE" b="1" dirty="0"/>
              <a:t>Nuevas páginas de publicación en SPO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3110" r="37212" b="1863"/>
          <a:stretch/>
        </p:blipFill>
        <p:spPr>
          <a:xfrm>
            <a:off x="0" y="2155260"/>
            <a:ext cx="1997658" cy="19937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3" y="878486"/>
            <a:ext cx="1359017" cy="13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79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¿Se puede deshabilitar la nueva experiencia?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6" name="AutoShape 4" descr="https://blogs.office.com/wp-content/uploads/2016/08/New-capabilities-in-SharePoint-Online-team-sites-including-integration-with-Office-365-Groups-1.gif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6" y="1326127"/>
            <a:ext cx="8526144" cy="1551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r="10239"/>
          <a:stretch/>
        </p:blipFill>
        <p:spPr>
          <a:xfrm>
            <a:off x="1916088" y="3003559"/>
            <a:ext cx="5616624" cy="1717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78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¿Se puede deshabilitar la nueva experiencia?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Arial"/>
              <a:buChar char="•"/>
            </a:pPr>
            <a:r>
              <a:rPr lang="es-ES" sz="2200" dirty="0"/>
              <a:t>Varias posibilidades:</a:t>
            </a:r>
          </a:p>
          <a:p>
            <a:pPr marL="742950" lvl="2" indent="-342900" algn="just"/>
            <a:r>
              <a:rPr lang="es-ES" sz="1800" dirty="0"/>
              <a:t>A nivel Biblioteca a biblioteca / lista a lista de modo que podamos tener la nueva experiencia en las bibliotecas y listas deseadas</a:t>
            </a:r>
          </a:p>
          <a:p>
            <a:pPr marL="742950" lvl="2" indent="-342900" algn="just"/>
            <a:r>
              <a:rPr lang="es-ES" sz="1800" dirty="0"/>
              <a:t>Globalmente en un sitio por medio de </a:t>
            </a:r>
            <a:r>
              <a:rPr lang="es-ES" sz="1800" dirty="0" err="1"/>
              <a:t>PowerShell</a:t>
            </a:r>
            <a:r>
              <a:rPr lang="es-ES" sz="1800" dirty="0"/>
              <a:t> / Modelo de Objetos en Cliente</a:t>
            </a:r>
          </a:p>
          <a:p>
            <a:pPr marL="1200150" lvl="3" indent="-342900" algn="just"/>
            <a:r>
              <a:rPr lang="es-ES" sz="1400" dirty="0">
                <a:hlinkClick r:id="rId3"/>
              </a:rPr>
              <a:t>https://support.office.com/en-us/article/Switch-the-default-experience-for-lists-or-document-libraries-from-new-or-classic-66dac24b-4177-4775-bf50-3d267318caa9</a:t>
            </a:r>
            <a:r>
              <a:rPr lang="es-ES" sz="1400" dirty="0"/>
              <a:t> </a:t>
            </a:r>
          </a:p>
          <a:p>
            <a:pPr marL="742950" lvl="2" indent="-342900" algn="just"/>
            <a:r>
              <a:rPr lang="es-ES" sz="1800" dirty="0"/>
              <a:t>De forma global a nivel de </a:t>
            </a:r>
            <a:r>
              <a:rPr lang="es-ES" sz="1800" dirty="0" err="1"/>
              <a:t>tenant</a:t>
            </a:r>
            <a:r>
              <a:rPr lang="es-ES" sz="1800" dirty="0"/>
              <a:t> de SPO</a:t>
            </a:r>
          </a:p>
          <a:p>
            <a:endParaRPr lang="en-US" sz="1800" dirty="0"/>
          </a:p>
        </p:txBody>
      </p:sp>
      <p:sp>
        <p:nvSpPr>
          <p:cNvPr id="6" name="AutoShape 4" descr="https://blogs.office.com/wp-content/uploads/2016/08/New-capabilities-in-SharePoint-Online-team-sites-including-integration-with-Office-365-Groups-1.gif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125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Referencias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Arial"/>
              <a:buChar char="•"/>
            </a:pPr>
            <a:r>
              <a:rPr lang="es-ES" sz="2200" dirty="0"/>
              <a:t>El futuro de SharePoint:</a:t>
            </a:r>
          </a:p>
          <a:p>
            <a:pPr marL="742950" lvl="2" indent="-342900" algn="just"/>
            <a:r>
              <a:rPr lang="es-ES" sz="1800" dirty="0">
                <a:hlinkClick r:id="rId3"/>
              </a:rPr>
              <a:t>https://blogs.office.com/2016/05/04/the-future-of-sharepoint/</a:t>
            </a:r>
            <a:r>
              <a:rPr lang="es-ES" sz="1800" dirty="0"/>
              <a:t>   </a:t>
            </a:r>
          </a:p>
          <a:p>
            <a:pPr marL="342900" lvl="1" indent="-342900" algn="just">
              <a:buFont typeface="Arial"/>
              <a:buChar char="•"/>
            </a:pPr>
            <a:r>
              <a:rPr lang="es-ES" sz="2200" dirty="0"/>
              <a:t>Modern Team </a:t>
            </a:r>
            <a:r>
              <a:rPr lang="es-ES" sz="2200" dirty="0" err="1"/>
              <a:t>Sites</a:t>
            </a:r>
            <a:r>
              <a:rPr lang="es-ES" sz="2200" dirty="0"/>
              <a:t>:</a:t>
            </a:r>
          </a:p>
          <a:p>
            <a:pPr marL="742950" lvl="2" indent="-342900" algn="just"/>
            <a:r>
              <a:rPr lang="es-ES" sz="1800" dirty="0">
                <a:hlinkClick r:id="rId4"/>
              </a:rPr>
              <a:t>https://support.office.com/es-es/article/%c2%bfQu%c3%a9-es-un-sitio-de-grupo-75545757-36c3-46a7-beed-0aaa74f0401e?ui=es-ES&amp;rs=es-ES&amp;ad=ES</a:t>
            </a:r>
            <a:r>
              <a:rPr lang="es-ES" sz="1800" dirty="0"/>
              <a:t>  </a:t>
            </a:r>
          </a:p>
          <a:p>
            <a:pPr marL="342900" lvl="1" indent="-342900" algn="just">
              <a:buFont typeface="Arial"/>
              <a:buChar char="•"/>
            </a:pPr>
            <a:r>
              <a:rPr lang="es-ES" sz="2200" dirty="0"/>
              <a:t>Nuevas bibliotecas de documentos: </a:t>
            </a:r>
          </a:p>
          <a:p>
            <a:pPr marL="742950" lvl="2" indent="-342900" algn="just"/>
            <a:r>
              <a:rPr lang="es-ES" sz="1800" dirty="0">
                <a:hlinkClick r:id="rId5"/>
              </a:rPr>
              <a:t>http://www.compartimoss.com/revistas/numero-28/un-primer-vistazo-a-la-nueva-experiencia-de-usuario-de-bibliotecas-de-documentos-en-sharepoint-online</a:t>
            </a:r>
            <a:r>
              <a:rPr lang="es-ES" sz="1800" dirty="0"/>
              <a:t> </a:t>
            </a:r>
          </a:p>
          <a:p>
            <a:pPr marL="742950" lvl="2" indent="-342900" algn="just"/>
            <a:r>
              <a:rPr lang="es-ES" sz="1800" dirty="0">
                <a:hlinkClick r:id="rId6"/>
              </a:rPr>
              <a:t>https://blogs.office.com/2016/06/07/modern-document-libraries-in-sharepoint</a:t>
            </a:r>
            <a:endParaRPr lang="en-US" sz="1800" dirty="0"/>
          </a:p>
        </p:txBody>
      </p:sp>
      <p:sp>
        <p:nvSpPr>
          <p:cNvPr id="6" name="AutoShape 4" descr="https://blogs.office.com/wp-content/uploads/2016/08/New-capabilities-in-SharePoint-Online-team-sites-including-integration-with-Office-365-Groups-1.gif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549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Referencias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Arial"/>
              <a:buChar char="•"/>
            </a:pPr>
            <a:r>
              <a:rPr lang="es-ES" sz="2200" dirty="0"/>
              <a:t>Nuevas listas:</a:t>
            </a:r>
          </a:p>
          <a:p>
            <a:pPr marL="742950" lvl="2" indent="-342900" algn="just"/>
            <a:r>
              <a:rPr lang="es-ES" sz="1800" dirty="0">
                <a:hlinkClick r:id="rId3"/>
              </a:rPr>
              <a:t>http://www.compartimoss.com/revistas/numero-29/nueva-experiencia-de-usuario-en-listas-en-spo</a:t>
            </a:r>
            <a:r>
              <a:rPr lang="es-ES" sz="1800" dirty="0"/>
              <a:t> </a:t>
            </a:r>
          </a:p>
          <a:p>
            <a:pPr marL="742950" lvl="2" indent="-342900" algn="just"/>
            <a:r>
              <a:rPr lang="es-ES" sz="1800" dirty="0">
                <a:hlinkClick r:id="rId4"/>
              </a:rPr>
              <a:t>https://blogs.office.com/2016/07/25/modern-sharepoint-lists-are-here-including-integration-with-microsoft-flow-and-powerapps/</a:t>
            </a:r>
            <a:r>
              <a:rPr lang="es-ES" sz="1800" dirty="0"/>
              <a:t>   </a:t>
            </a:r>
          </a:p>
          <a:p>
            <a:pPr marL="342900" lvl="1" indent="-342900" algn="just">
              <a:buFont typeface="Arial"/>
              <a:buChar char="•"/>
            </a:pPr>
            <a:r>
              <a:rPr lang="es-ES" sz="2200" dirty="0"/>
              <a:t>Nueva página de Contenidos del sitio:</a:t>
            </a:r>
          </a:p>
          <a:p>
            <a:pPr marL="742950" lvl="2" indent="-342900" algn="just"/>
            <a:r>
              <a:rPr lang="es-ES" sz="1800" dirty="0">
                <a:hlinkClick r:id="rId5"/>
              </a:rPr>
              <a:t>https://support.office.com/en-us/article/The-SharePoint-Site-Contents-page-ba495c1e-00f4-475d-97c7-b518d546566b?ui=en-US&amp;rs=en-US&amp;ad=US</a:t>
            </a:r>
            <a:r>
              <a:rPr lang="es-ES" sz="1800" dirty="0"/>
              <a:t> </a:t>
            </a:r>
          </a:p>
          <a:p>
            <a:pPr marL="342900" lvl="1" indent="-342900" algn="just">
              <a:buFont typeface="Arial"/>
              <a:buChar char="•"/>
            </a:pPr>
            <a:r>
              <a:rPr lang="fr-FR" sz="2200" dirty="0"/>
              <a:t>Tu Intranet en tu </a:t>
            </a:r>
            <a:r>
              <a:rPr lang="fr-FR" sz="2200" dirty="0" err="1"/>
              <a:t>bolsillo</a:t>
            </a:r>
            <a:r>
              <a:rPr lang="fr-FR" sz="2200" dirty="0"/>
              <a:t>:</a:t>
            </a:r>
          </a:p>
          <a:p>
            <a:pPr marL="742950" lvl="2" indent="-342900" algn="just"/>
            <a:r>
              <a:rPr lang="fr-FR" sz="1800" dirty="0">
                <a:hlinkClick r:id="rId6"/>
              </a:rPr>
              <a:t>https://blogs.office.com/2016/06/21/your-intranet-in-your-pocket-the-sharepoint-mobile-app-for-ios-is-now-available/</a:t>
            </a:r>
            <a:r>
              <a:rPr lang="fr-FR" sz="1800" dirty="0"/>
              <a:t> </a:t>
            </a:r>
          </a:p>
          <a:p>
            <a:pPr marL="742950" lvl="2" indent="-342900" algn="just"/>
            <a:r>
              <a:rPr lang="es-ES" sz="1800" dirty="0"/>
              <a:t> </a:t>
            </a:r>
          </a:p>
          <a:p>
            <a:pPr marL="342900" lvl="1" indent="-342900" algn="just">
              <a:buFont typeface="Arial"/>
              <a:buChar char="•"/>
            </a:pPr>
            <a:endParaRPr lang="es-ES" sz="2200" dirty="0"/>
          </a:p>
          <a:p>
            <a:endParaRPr lang="en-US" sz="1800" dirty="0"/>
          </a:p>
        </p:txBody>
      </p:sp>
      <p:sp>
        <p:nvSpPr>
          <p:cNvPr id="6" name="AutoShape 4" descr="https://blogs.office.com/wp-content/uploads/2016/08/New-capabilities-in-SharePoint-Online-team-sites-including-integration-with-Office-365-Groups-1.gif"/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57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05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SharePoint</a:t>
            </a:r>
            <a:r>
              <a:rPr lang="es-ES" dirty="0"/>
              <a:t> ha vuelto para quedarse…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279263" y="1856391"/>
            <a:ext cx="621665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“We are continuing to advance SharePoint, OneDrive and the entire Office 365 service in ways that make productivity even more collaborative, intelligent, mobile and trustworthy.”</a:t>
            </a:r>
            <a:br>
              <a:rPr lang="en-US" i="1" dirty="0"/>
            </a:br>
            <a:r>
              <a:rPr lang="en-US" i="1" dirty="0"/>
              <a:t>—Satya Nadella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70" y="1293440"/>
            <a:ext cx="2586796" cy="258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4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SharePoint</a:t>
            </a:r>
            <a:r>
              <a:rPr lang="es-ES" dirty="0"/>
              <a:t> ha vuelto para quedarse…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s-ES" sz="2200" b="1" dirty="0"/>
              <a:t>Ocupando un lugar destacado en Office 365</a:t>
            </a:r>
            <a:endParaRPr lang="es-ES" sz="2200" dirty="0"/>
          </a:p>
          <a:p>
            <a:endParaRPr lang="en-US" sz="1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19" y="1593479"/>
            <a:ext cx="2546635" cy="3069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151" y="1661940"/>
            <a:ext cx="6257891" cy="3083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7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3"/>
          </p:nvPr>
        </p:nvSpPr>
        <p:spPr>
          <a:xfrm>
            <a:off x="364273" y="1027852"/>
            <a:ext cx="7459810" cy="1134596"/>
          </a:xfrm>
        </p:spPr>
        <p:txBody>
          <a:bodyPr>
            <a:normAutofit lnSpcReduction="10000"/>
          </a:bodyPr>
          <a:lstStyle/>
          <a:p>
            <a:r>
              <a:rPr lang="es-PE" b="1" dirty="0"/>
              <a:t>Página de inicio para SharePoint Online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3" y="878486"/>
            <a:ext cx="1359017" cy="132650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3110" r="37212" b="1863"/>
          <a:stretch/>
        </p:blipFill>
        <p:spPr>
          <a:xfrm>
            <a:off x="0" y="2155260"/>
            <a:ext cx="1997658" cy="199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1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SharePoint</a:t>
            </a:r>
            <a:r>
              <a:rPr lang="es-ES" dirty="0"/>
              <a:t> ha vuelto para quedarse…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s-ES" sz="2200" b="1" dirty="0"/>
              <a:t>Nueva página de inicio:</a:t>
            </a:r>
            <a:endParaRPr lang="es-ES" sz="2200" dirty="0"/>
          </a:p>
          <a:p>
            <a:pPr lvl="1" algn="just"/>
            <a:r>
              <a:rPr lang="es-PE" sz="1800" dirty="0"/>
              <a:t>Hace </a:t>
            </a:r>
            <a:r>
              <a:rPr lang="es-PE" sz="1800" b="1" dirty="0"/>
              <a:t>uso del Office </a:t>
            </a:r>
            <a:r>
              <a:rPr lang="es-PE" sz="1800" b="1" dirty="0" err="1"/>
              <a:t>Graph</a:t>
            </a:r>
            <a:r>
              <a:rPr lang="es-PE" sz="1800" b="1" dirty="0"/>
              <a:t> </a:t>
            </a:r>
            <a:r>
              <a:rPr lang="es-PE" sz="1800" dirty="0"/>
              <a:t>para mostrar tanto los Sitios Frecuentes, como los Sitios que se están siguiendo y los sitios sugeridos</a:t>
            </a:r>
          </a:p>
          <a:p>
            <a:pPr lvl="1" algn="just"/>
            <a:r>
              <a:rPr lang="es-PE" sz="1800" b="1" dirty="0"/>
              <a:t>Experiencia de visualización </a:t>
            </a:r>
            <a:r>
              <a:rPr lang="es-PE" sz="1800" dirty="0"/>
              <a:t>de la actividad reciente de cada sitio similar a los “</a:t>
            </a:r>
            <a:r>
              <a:rPr lang="es-PE" sz="1800" dirty="0" err="1"/>
              <a:t>cards</a:t>
            </a:r>
            <a:r>
              <a:rPr lang="es-PE" sz="1800" dirty="0"/>
              <a:t>” de Delve</a:t>
            </a:r>
          </a:p>
          <a:p>
            <a:pPr lvl="1" algn="just"/>
            <a:r>
              <a:rPr lang="es-PE" sz="1800" b="1" dirty="0"/>
              <a:t>Búsqueda inteligente </a:t>
            </a:r>
            <a:r>
              <a:rPr lang="es-PE" sz="1800" dirty="0"/>
              <a:t>para localizar información</a:t>
            </a:r>
          </a:p>
          <a:p>
            <a:pPr lvl="1" algn="just"/>
            <a:r>
              <a:rPr lang="es-PE" sz="1800" b="1" dirty="0"/>
              <a:t>Menú de navegación dinámico </a:t>
            </a:r>
            <a:r>
              <a:rPr lang="es-PE" sz="1800" dirty="0"/>
              <a:t>basado en la información del Office </a:t>
            </a:r>
            <a:r>
              <a:rPr lang="es-PE" sz="1800" dirty="0" err="1"/>
              <a:t>Graph</a:t>
            </a:r>
            <a:r>
              <a:rPr lang="es-PE" sz="1800" dirty="0"/>
              <a:t> + una pequeña parte personalizable (sólo por Administradores Globales / SPO)</a:t>
            </a:r>
          </a:p>
          <a:p>
            <a:pPr lvl="1" algn="just"/>
            <a:r>
              <a:rPr lang="es-PE" sz="1800" b="1" dirty="0"/>
              <a:t>No es personalizable </a:t>
            </a:r>
            <a:r>
              <a:rPr lang="es-PE" sz="1800" dirty="0"/>
              <a:t>(por el momento)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228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La colaboración se reinventa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s-ES" sz="2200" b="1" dirty="0"/>
              <a:t>Bibliotecas de documentos y listas modernas:</a:t>
            </a:r>
            <a:endParaRPr lang="es-ES" sz="2200" dirty="0"/>
          </a:p>
          <a:p>
            <a:endParaRPr lang="en-US" sz="1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3" y="1585942"/>
            <a:ext cx="6335456" cy="3121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800" y="1735139"/>
            <a:ext cx="6342320" cy="3085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119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z="3600" dirty="0"/>
              <a:t>La colaboración se reinventa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Arial"/>
              <a:buChar char="•"/>
            </a:pPr>
            <a:r>
              <a:rPr lang="es-ES" sz="2200" b="1" dirty="0"/>
              <a:t>Bibliotecas de documentos y listas modernas – Algunas características:</a:t>
            </a:r>
            <a:endParaRPr lang="es-ES" sz="2200" dirty="0"/>
          </a:p>
          <a:p>
            <a:endParaRPr lang="en-US" sz="1800" dirty="0"/>
          </a:p>
        </p:txBody>
      </p:sp>
      <p:sp>
        <p:nvSpPr>
          <p:cNvPr id="10" name="Rectángulo 9"/>
          <p:cNvSpPr/>
          <p:nvPr/>
        </p:nvSpPr>
        <p:spPr>
          <a:xfrm>
            <a:off x="833896" y="1954480"/>
            <a:ext cx="1440000" cy="136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UX renovada, moderna y no personalizable (*)</a:t>
            </a: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33896" y="3404609"/>
            <a:ext cx="1440000" cy="136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Desaparece la </a:t>
            </a:r>
            <a:r>
              <a:rPr lang="es-ES" sz="1400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Ribbon</a:t>
            </a:r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2346246" y="1954480"/>
            <a:ext cx="1440000" cy="136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Panel de Detalle de Documento / Elemento</a:t>
            </a: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346246" y="3404609"/>
            <a:ext cx="1440000" cy="136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Archivos no se quedan en </a:t>
            </a:r>
            <a:r>
              <a:rPr lang="es-ES" sz="1400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CheckOut</a:t>
            </a:r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en Bibliotecas</a:t>
            </a: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870415" y="1954480"/>
            <a:ext cx="1440000" cy="136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Vistas modificables al vuelo</a:t>
            </a: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3870415" y="3404609"/>
            <a:ext cx="1440000" cy="136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Integración con </a:t>
            </a:r>
            <a:r>
              <a:rPr lang="es-ES" sz="1400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y </a:t>
            </a:r>
            <a:r>
              <a:rPr lang="es-ES" sz="1400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PowerApps</a:t>
            </a:r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(**)</a:t>
            </a: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5409348" y="1954480"/>
            <a:ext cx="1440000" cy="136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Nuevos menús de navegación</a:t>
            </a: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5409348" y="3404609"/>
            <a:ext cx="1440000" cy="136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sz="1400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Búsqueda inteligente </a:t>
            </a:r>
            <a:r>
              <a:rPr lang="es-ES" sz="1400" b="1" dirty="0" err="1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everywhere</a:t>
            </a:r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sz="1400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935822" y="1954480"/>
            <a:ext cx="1440000" cy="28181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" b="1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algn="ctr"/>
            <a:endParaRPr lang="es-ES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endParaRPr lang="es-ES" b="1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5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sz="quarter" idx="13"/>
          </p:nvPr>
        </p:nvSpPr>
        <p:spPr>
          <a:xfrm>
            <a:off x="364273" y="996044"/>
            <a:ext cx="7475713" cy="1134596"/>
          </a:xfrm>
        </p:spPr>
        <p:txBody>
          <a:bodyPr>
            <a:noAutofit/>
          </a:bodyPr>
          <a:lstStyle/>
          <a:p>
            <a:r>
              <a:rPr lang="es-PE" b="1" dirty="0"/>
              <a:t>Listas y Bibliotecas de documentos modernas</a:t>
            </a:r>
            <a:endParaRPr lang="es-E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3110" r="37212" b="1863"/>
          <a:stretch/>
        </p:blipFill>
        <p:spPr>
          <a:xfrm>
            <a:off x="0" y="2155260"/>
            <a:ext cx="1997658" cy="19937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3" y="878486"/>
            <a:ext cx="1359017" cy="132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5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28EF9A9397C04CAB126381B204A148" ma:contentTypeVersion="1" ma:contentTypeDescription="Create a new document." ma:contentTypeScope="" ma:versionID="130174a8cec20117da53577f56607f13">
  <xsd:schema xmlns:xsd="http://www.w3.org/2001/XMLSchema" xmlns:xs="http://www.w3.org/2001/XMLSchema" xmlns:p="http://schemas.microsoft.com/office/2006/metadata/properties" xmlns:ns2="http://schemas.microsoft.com/sharepoint/v4" targetNamespace="http://schemas.microsoft.com/office/2006/metadata/properties" ma:root="true" ma:fieldsID="23c11eee0d542004c4a7d729835418c6" ns2:_=""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7EEBF6-7C4C-4DB9-9CD7-CB25B64AFC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3DC5B1-009F-42B6-A358-3AED83A3EAE6}">
  <ds:schemaRefs>
    <ds:schemaRef ds:uri="http://purl.org/dc/elements/1.1/"/>
    <ds:schemaRef ds:uri="http://schemas.microsoft.com/office/2006/documentManagement/types"/>
    <ds:schemaRef ds:uri="http://schemas.microsoft.com/sharepoint/v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DAB6098-40A5-4F89-9EB4-E2583AA3EB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5332</TotalTime>
  <Words>895</Words>
  <Application>Microsoft Office PowerPoint</Application>
  <PresentationFormat>Presentación en pantalla (16:9)</PresentationFormat>
  <Paragraphs>194</Paragraphs>
  <Slides>27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Calibri</vt:lpstr>
      <vt:lpstr>Segoe UI</vt:lpstr>
      <vt:lpstr>Segoe UI Semilight</vt:lpstr>
      <vt:lpstr>Times New Roman</vt:lpstr>
      <vt:lpstr>Verdana</vt:lpstr>
      <vt:lpstr>Office Theme</vt:lpstr>
      <vt:lpstr>Presentación de PowerPoint</vt:lpstr>
      <vt:lpstr>Juan Carlos González</vt:lpstr>
      <vt:lpstr>SharePoint ha vuelto para quedarse…</vt:lpstr>
      <vt:lpstr>SharePoint ha vuelto para quedarse…</vt:lpstr>
      <vt:lpstr>Presentación de PowerPoint</vt:lpstr>
      <vt:lpstr>SharePoint ha vuelto para quedarse…</vt:lpstr>
      <vt:lpstr>La colaboración se reinventa</vt:lpstr>
      <vt:lpstr>La colaboración se reinventa</vt:lpstr>
      <vt:lpstr>Presentación de PowerPoint</vt:lpstr>
      <vt:lpstr>La colaboración se reinventa</vt:lpstr>
      <vt:lpstr>¿Y qué pasa con los Grupos de Office 365 y ODFB?</vt:lpstr>
      <vt:lpstr>Presentación de PowerPoint</vt:lpstr>
      <vt:lpstr>Otras innovaciones / Novedades</vt:lpstr>
      <vt:lpstr>Otras innovaciones / Novedades</vt:lpstr>
      <vt:lpstr>Presentación de PowerPoint</vt:lpstr>
      <vt:lpstr>SharePoint en tu bolsillo</vt:lpstr>
      <vt:lpstr>Presentación de PowerPoint</vt:lpstr>
      <vt:lpstr>Últimas novedades (llegando o a punto de llegar a tu tenant)</vt:lpstr>
      <vt:lpstr>Últimas novedades (llegando o a punto de llegar a tu tenant)</vt:lpstr>
      <vt:lpstr>Últimas novedades (llegando o a punto de llegar a tu tenant)</vt:lpstr>
      <vt:lpstr>Últimas novedades (llegando o a punto de llegar a tu tenant)</vt:lpstr>
      <vt:lpstr>Presentación de PowerPoint</vt:lpstr>
      <vt:lpstr>¿Se puede deshabilitar la nueva experiencia?</vt:lpstr>
      <vt:lpstr>¿Se puede deshabilitar la nueva experiencia?</vt:lpstr>
      <vt:lpstr>Referencias</vt:lpstr>
      <vt:lpstr>Referencias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Speakers Slide Deck PowerPoint</dc:title>
  <dc:creator>Fraser Beadle</dc:creator>
  <cp:lastModifiedBy>Juan Carlos González Martín</cp:lastModifiedBy>
  <cp:revision>159</cp:revision>
  <cp:lastPrinted>2015-03-26T17:38:44Z</cp:lastPrinted>
  <dcterms:created xsi:type="dcterms:W3CDTF">2015-03-24T16:43:11Z</dcterms:created>
  <dcterms:modified xsi:type="dcterms:W3CDTF">2016-09-15T10:58:30Z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0x0101005928EF9A9397C04CAB126381B204A148</vt:lpwstr>
  </property>
</Properties>
</file>