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52"/>
  </p:notesMasterIdLst>
  <p:handoutMasterIdLst>
    <p:handoutMasterId r:id="rId53"/>
  </p:handoutMasterIdLst>
  <p:sldIdLst>
    <p:sldId id="330" r:id="rId5"/>
    <p:sldId id="373" r:id="rId6"/>
    <p:sldId id="417" r:id="rId7"/>
    <p:sldId id="418" r:id="rId8"/>
    <p:sldId id="419" r:id="rId9"/>
    <p:sldId id="374" r:id="rId10"/>
    <p:sldId id="375" r:id="rId11"/>
    <p:sldId id="376" r:id="rId12"/>
    <p:sldId id="377" r:id="rId13"/>
    <p:sldId id="379" r:id="rId14"/>
    <p:sldId id="382" r:id="rId15"/>
    <p:sldId id="383" r:id="rId16"/>
    <p:sldId id="378" r:id="rId17"/>
    <p:sldId id="380" r:id="rId18"/>
    <p:sldId id="384" r:id="rId19"/>
    <p:sldId id="381" r:id="rId20"/>
    <p:sldId id="385" r:id="rId21"/>
    <p:sldId id="386" r:id="rId22"/>
    <p:sldId id="387" r:id="rId23"/>
    <p:sldId id="388" r:id="rId24"/>
    <p:sldId id="392" r:id="rId25"/>
    <p:sldId id="393" r:id="rId26"/>
    <p:sldId id="394" r:id="rId27"/>
    <p:sldId id="389" r:id="rId28"/>
    <p:sldId id="395" r:id="rId29"/>
    <p:sldId id="396" r:id="rId30"/>
    <p:sldId id="397" r:id="rId31"/>
    <p:sldId id="398" r:id="rId32"/>
    <p:sldId id="399" r:id="rId33"/>
    <p:sldId id="390"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391" r:id="rId48"/>
    <p:sldId id="413" r:id="rId49"/>
    <p:sldId id="415" r:id="rId50"/>
    <p:sldId id="416" r:id="rId5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24" userDrawn="1">
          <p15:clr>
            <a:srgbClr val="A4A3A4"/>
          </p15:clr>
        </p15:guide>
        <p15:guide id="12" pos="5636" userDrawn="1">
          <p15:clr>
            <a:srgbClr val="A4A3A4"/>
          </p15:clr>
        </p15:guide>
        <p15:guide id="13" pos="243" userDrawn="1">
          <p15:clr>
            <a:srgbClr val="A4A3A4"/>
          </p15:clr>
        </p15:guide>
        <p15:guide id="15" pos="447" userDrawn="1">
          <p15:clr>
            <a:srgbClr val="A4A3A4"/>
          </p15:clr>
        </p15:guide>
        <p15:guide id="16" pos="5279" userDrawn="1">
          <p15:clr>
            <a:srgbClr val="A4A3A4"/>
          </p15:clr>
        </p15:guide>
        <p15:guide id="17" pos="2880" userDrawn="1">
          <p15:clr>
            <a:srgbClr val="A4A3A4"/>
          </p15:clr>
        </p15:guide>
        <p15:guide id="18" pos="2268" userDrawn="1">
          <p15:clr>
            <a:srgbClr val="A4A3A4"/>
          </p15:clr>
        </p15:guide>
        <p15:guide id="21" orient="horz" pos="618" userDrawn="1">
          <p15:clr>
            <a:srgbClr val="A4A3A4"/>
          </p15:clr>
        </p15:guide>
        <p15:guide id="23" pos="4071" userDrawn="1">
          <p15:clr>
            <a:srgbClr val="A4A3A4"/>
          </p15:clr>
        </p15:guide>
        <p15:guide id="24" pos="55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071C0"/>
    <a:srgbClr val="D2421F"/>
    <a:srgbClr val="FF2700"/>
    <a:srgbClr val="0078D7"/>
    <a:srgbClr val="005E9E"/>
    <a:srgbClr val="FFFFFF"/>
    <a:srgbClr val="C8302D"/>
    <a:srgbClr val="DFDFD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5131" autoAdjust="0"/>
  </p:normalViewPr>
  <p:slideViewPr>
    <p:cSldViewPr snapToGrid="0">
      <p:cViewPr varScale="1">
        <p:scale>
          <a:sx n="48" d="100"/>
          <a:sy n="48" d="100"/>
        </p:scale>
        <p:origin x="1552" y="44"/>
      </p:cViewPr>
      <p:guideLst>
        <p:guide orient="horz" pos="1366"/>
        <p:guide orient="horz" pos="1275"/>
        <p:guide orient="horz" pos="2160"/>
        <p:guide orient="horz" pos="3861"/>
        <p:guide orient="horz" pos="3589"/>
        <p:guide pos="124"/>
        <p:guide pos="5636"/>
        <p:guide pos="243"/>
        <p:guide pos="447"/>
        <p:guide pos="5279"/>
        <p:guide pos="2880"/>
        <p:guide pos="2268"/>
        <p:guide orient="horz" pos="618"/>
        <p:guide pos="4071"/>
        <p:guide pos="5534"/>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Template</a:t>
            </a:r>
            <a:r>
              <a:rPr lang="en-GB" baseline="0" dirty="0" smtClean="0"/>
              <a:t> may not be modified </a:t>
            </a:r>
            <a:endParaRPr lang="en-GB" dirty="0" smtClean="0"/>
          </a:p>
          <a:p>
            <a:r>
              <a:rPr lang="en-GB" dirty="0" smtClean="0"/>
              <a:t>Twitter hashtag: #</a:t>
            </a:r>
            <a:r>
              <a:rPr lang="en-GB" dirty="0" err="1" smtClean="0"/>
              <a:t>spsbe</a:t>
            </a:r>
            <a:r>
              <a:rPr lang="en-GB" dirty="0" smtClean="0"/>
              <a:t> for all sessions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140599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16</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621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17</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231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19</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6833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20</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2693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21</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18033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22</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538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23</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5218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25</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727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26</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1135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27</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1334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So</a:t>
            </a:r>
            <a:r>
              <a:rPr lang="en-US" baseline="0" noProof="0" dirty="0" smtClean="0"/>
              <a:t> first of all, thanks to the organization and thanks to all the sponsors for making possible this fantastic event</a:t>
            </a:r>
            <a:endParaRPr lang="en-US" noProof="0" dirty="0"/>
          </a:p>
        </p:txBody>
      </p:sp>
      <p:sp>
        <p:nvSpPr>
          <p:cNvPr id="4" name="Slide Number Placeholder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630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28</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1191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29</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677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31</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6978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32</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431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33</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818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34</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7258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35</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67908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36</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10365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37</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9411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ES" sz="2200" dirty="0" smtClean="0"/>
          </a:p>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38</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468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Here</a:t>
            </a:r>
            <a:r>
              <a:rPr lang="es-ES" dirty="0" smtClean="0"/>
              <a:t> </a:t>
            </a:r>
            <a:r>
              <a:rPr lang="es-ES" dirty="0" err="1" smtClean="0"/>
              <a:t>you</a:t>
            </a:r>
            <a:r>
              <a:rPr lang="es-ES" dirty="0" smtClean="0"/>
              <a:t> can </a:t>
            </a:r>
            <a:r>
              <a:rPr lang="es-ES" dirty="0" err="1" smtClean="0"/>
              <a:t>see</a:t>
            </a:r>
            <a:r>
              <a:rPr lang="es-ES" dirty="0" smtClean="0"/>
              <a:t> </a:t>
            </a:r>
            <a:r>
              <a:rPr lang="es-ES" dirty="0" err="1" smtClean="0"/>
              <a:t>some</a:t>
            </a:r>
            <a:r>
              <a:rPr lang="es-ES" dirty="0" smtClean="0"/>
              <a:t> of </a:t>
            </a:r>
            <a:r>
              <a:rPr lang="es-ES" dirty="0" err="1" smtClean="0"/>
              <a:t>my</a:t>
            </a:r>
            <a:r>
              <a:rPr lang="es-ES" dirty="0" smtClean="0"/>
              <a:t> </a:t>
            </a:r>
            <a:r>
              <a:rPr lang="es-ES" dirty="0" err="1" smtClean="0"/>
              <a:t>community</a:t>
            </a:r>
            <a:r>
              <a:rPr lang="es-ES" dirty="0" smtClean="0"/>
              <a:t> </a:t>
            </a:r>
            <a:r>
              <a:rPr lang="es-ES" dirty="0" err="1" smtClean="0"/>
              <a:t>activities</a:t>
            </a:r>
            <a:r>
              <a:rPr lang="es-ES" dirty="0" smtClean="0"/>
              <a:t> and</a:t>
            </a:r>
            <a:r>
              <a:rPr lang="es-ES" baseline="0" dirty="0" smtClean="0"/>
              <a:t> </a:t>
            </a:r>
            <a:r>
              <a:rPr lang="es-ES" baseline="0" dirty="0" err="1" smtClean="0"/>
              <a:t>also</a:t>
            </a:r>
            <a:r>
              <a:rPr lang="es-ES" baseline="0" dirty="0" smtClean="0"/>
              <a:t> </a:t>
            </a:r>
            <a:r>
              <a:rPr lang="es-ES" baseline="0" dirty="0" err="1" smtClean="0"/>
              <a:t>some</a:t>
            </a:r>
            <a:r>
              <a:rPr lang="es-ES" baseline="0" dirty="0" smtClean="0"/>
              <a:t> of </a:t>
            </a:r>
            <a:r>
              <a:rPr lang="es-ES" baseline="0" dirty="0" err="1" smtClean="0"/>
              <a:t>my</a:t>
            </a:r>
            <a:r>
              <a:rPr lang="es-ES" baseline="0" dirty="0" smtClean="0"/>
              <a:t> </a:t>
            </a:r>
            <a:r>
              <a:rPr lang="es-ES" baseline="0" dirty="0" err="1" smtClean="0"/>
              <a:t>contact</a:t>
            </a:r>
            <a:r>
              <a:rPr lang="es-ES" baseline="0" dirty="0" smtClean="0"/>
              <a:t> </a:t>
            </a:r>
            <a:r>
              <a:rPr lang="es-ES" baseline="0" dirty="0" err="1" smtClean="0"/>
              <a:t>details</a:t>
            </a:r>
            <a:r>
              <a:rPr lang="es-ES" baseline="0" dirty="0" smtClean="0"/>
              <a:t> (</a:t>
            </a:r>
            <a:r>
              <a:rPr lang="es-ES" baseline="0" dirty="0" err="1" smtClean="0"/>
              <a:t>contact</a:t>
            </a:r>
            <a:r>
              <a:rPr lang="es-ES" baseline="0" dirty="0" smtClean="0"/>
              <a:t> e-mails, Twitter, </a:t>
            </a:r>
            <a:r>
              <a:rPr lang="es-ES" baseline="0" dirty="0" err="1" smtClean="0"/>
              <a:t>LinkedInd</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6</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13427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ES" sz="2200" dirty="0" smtClean="0"/>
          </a:p>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39</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4880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ES" sz="2200" dirty="0" smtClean="0"/>
          </a:p>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40</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0608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41</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3812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42</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65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43</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3364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endParaRPr lang="es-ES" sz="1800" dirty="0" smtClean="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45</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211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675416BA-65F7-274A-AD61-D0FA78F3AA6E}" type="slidenum">
              <a:rPr lang="en-US" smtClean="0"/>
              <a:pPr/>
              <a:t>46</a:t>
            </a:fld>
            <a:endParaRPr lang="en-US"/>
          </a:p>
        </p:txBody>
      </p:sp>
    </p:spTree>
    <p:extLst>
      <p:ext uri="{BB962C8B-B14F-4D97-AF65-F5344CB8AC3E}">
        <p14:creationId xmlns:p14="http://schemas.microsoft.com/office/powerpoint/2010/main" val="71686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7</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258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As I </a:t>
            </a:r>
            <a:r>
              <a:rPr lang="es-ES" dirty="0" err="1" smtClean="0"/>
              <a:t>like</a:t>
            </a:r>
            <a:r>
              <a:rPr lang="es-ES" baseline="0" dirty="0" smtClean="0"/>
              <a:t> to </a:t>
            </a:r>
            <a:r>
              <a:rPr lang="es-ES" baseline="0" dirty="0" err="1" smtClean="0"/>
              <a:t>say</a:t>
            </a:r>
            <a:r>
              <a:rPr lang="es-ES" baseline="0" dirty="0" smtClean="0"/>
              <a:t> </a:t>
            </a:r>
            <a:r>
              <a:rPr lang="es-ES" baseline="0" dirty="0" err="1" smtClean="0"/>
              <a:t>on</a:t>
            </a:r>
            <a:r>
              <a:rPr lang="es-ES" baseline="0" dirty="0" smtClean="0"/>
              <a:t> </a:t>
            </a:r>
            <a:r>
              <a:rPr lang="es-ES" baseline="0" dirty="0" err="1" smtClean="0"/>
              <a:t>my</a:t>
            </a:r>
            <a:r>
              <a:rPr lang="es-ES" baseline="0" dirty="0" smtClean="0"/>
              <a:t> trainings and </a:t>
            </a:r>
            <a:r>
              <a:rPr lang="es-ES" baseline="0" dirty="0" err="1" smtClean="0"/>
              <a:t>conferences</a:t>
            </a:r>
            <a:r>
              <a:rPr lang="es-ES" baseline="0" dirty="0" smtClean="0"/>
              <a:t>: </a:t>
            </a:r>
            <a:r>
              <a:rPr lang="es-ES" baseline="0" dirty="0" err="1" smtClean="0"/>
              <a:t>everything</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8</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3249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11</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391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12</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88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14</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5379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15</a:t>
            </a:fld>
            <a:endParaRPr lang="en-US" dirty="0"/>
          </a:p>
        </p:txBody>
      </p:sp>
      <p:sp>
        <p:nvSpPr>
          <p:cNvPr id="5" name="Marcador de encabezado 4"/>
          <p:cNvSpPr>
            <a:spLocks noGrp="1"/>
          </p:cNvSpPr>
          <p:nvPr>
            <p:ph type="hdr" sz="quarter" idx="11"/>
          </p:nvPr>
        </p:nvSpPr>
        <p:spPr/>
        <p:txBody>
          <a:bodyPr/>
          <a:lstStyle/>
          <a:p>
            <a:r>
              <a:rPr lang="en-US" smtClean="0"/>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99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ext Placeholder 4"/>
          <p:cNvSpPr>
            <a:spLocks noGrp="1"/>
          </p:cNvSpPr>
          <p:nvPr>
            <p:ph type="body" sz="quarter" idx="12" hasCustomPrompt="1"/>
          </p:nvPr>
        </p:nvSpPr>
        <p:spPr>
          <a:xfrm>
            <a:off x="389436" y="4114857"/>
            <a:ext cx="8363938"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217990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9" name="Imagen 8"/>
          <p:cNvPicPr>
            <a:picLocks noChangeAspect="1"/>
          </p:cNvPicPr>
          <p:nvPr userDrawn="1"/>
        </p:nvPicPr>
        <p:blipFill>
          <a:blip r:embed="rId2"/>
          <a:stretch>
            <a:fillRect/>
          </a:stretch>
        </p:blipFill>
        <p:spPr>
          <a:xfrm>
            <a:off x="8166032" y="6444441"/>
            <a:ext cx="977968" cy="412352"/>
          </a:xfrm>
          <a:prstGeom prst="rect">
            <a:avLst/>
          </a:prstGeom>
        </p:spPr>
      </p:pic>
    </p:spTree>
    <p:extLst>
      <p:ext uri="{BB962C8B-B14F-4D97-AF65-F5344CB8AC3E}">
        <p14:creationId xmlns:p14="http://schemas.microsoft.com/office/powerpoint/2010/main" val="556840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solidFill>
                  <a:schemeClr val="accent1"/>
                </a:solidFill>
              </a:defRPr>
            </a:lvl1pPr>
          </a:lstStyle>
          <a:p>
            <a:r>
              <a:rPr lang="en-US" noProof="0" dirty="0" smtClean="0"/>
              <a:t>Click to edit Master title style</a:t>
            </a:r>
            <a:endParaRPr lang="en-US" noProof="0" dirty="0"/>
          </a:p>
        </p:txBody>
      </p:sp>
      <p:sp>
        <p:nvSpPr>
          <p:cNvPr id="5" name="Text Placeholder 4"/>
          <p:cNvSpPr>
            <a:spLocks noGrp="1"/>
          </p:cNvSpPr>
          <p:nvPr>
            <p:ph type="body" sz="quarter" idx="10"/>
          </p:nvPr>
        </p:nvSpPr>
        <p:spPr>
          <a:xfrm>
            <a:off x="389436" y="1447799"/>
            <a:ext cx="8363938" cy="4182980"/>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9" name="Imagen 8"/>
          <p:cNvPicPr>
            <a:picLocks noChangeAspect="1"/>
          </p:cNvPicPr>
          <p:nvPr userDrawn="1"/>
        </p:nvPicPr>
        <p:blipFill>
          <a:blip r:embed="rId2"/>
          <a:stretch>
            <a:fillRect/>
          </a:stretch>
        </p:blipFill>
        <p:spPr>
          <a:xfrm>
            <a:off x="8166032" y="6444441"/>
            <a:ext cx="977968" cy="412352"/>
          </a:xfrm>
          <a:prstGeom prst="rect">
            <a:avLst/>
          </a:prstGeom>
        </p:spPr>
      </p:pic>
      <p:pic>
        <p:nvPicPr>
          <p:cNvPr id="10" name="Imagen 9"/>
          <p:cNvPicPr>
            <a:picLocks noChangeAspect="1"/>
          </p:cNvPicPr>
          <p:nvPr userDrawn="1"/>
        </p:nvPicPr>
        <p:blipFill rotWithShape="1">
          <a:blip r:embed="rId3">
            <a:extLst>
              <a:ext uri="{28A0092B-C50C-407E-A947-70E740481C1C}">
                <a14:useLocalDpi xmlns:a14="http://schemas.microsoft.com/office/drawing/2010/main" val="0"/>
              </a:ext>
            </a:extLst>
          </a:blip>
          <a:srcRect t="20477"/>
          <a:stretch/>
        </p:blipFill>
        <p:spPr>
          <a:xfrm>
            <a:off x="31626" y="5905978"/>
            <a:ext cx="677120" cy="538463"/>
          </a:xfrm>
          <a:prstGeom prst="rect">
            <a:avLst/>
          </a:prstGeom>
        </p:spPr>
      </p:pic>
      <p:pic>
        <p:nvPicPr>
          <p:cNvPr id="11" name="Imagen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54190" y="228600"/>
            <a:ext cx="460935" cy="729814"/>
          </a:xfrm>
          <a:prstGeom prst="rect">
            <a:avLst/>
          </a:prstGeom>
        </p:spPr>
      </p:pic>
    </p:spTree>
    <p:extLst>
      <p:ext uri="{BB962C8B-B14F-4D97-AF65-F5344CB8AC3E}">
        <p14:creationId xmlns:p14="http://schemas.microsoft.com/office/powerpoint/2010/main" val="553196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solidFill>
                  <a:schemeClr val="accent1"/>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solidFill>
                  <a:schemeClr val="accent1"/>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Imagen 7"/>
          <p:cNvPicPr>
            <a:picLocks noChangeAspect="1"/>
          </p:cNvPicPr>
          <p:nvPr userDrawn="1"/>
        </p:nvPicPr>
        <p:blipFill>
          <a:blip r:embed="rId2"/>
          <a:stretch>
            <a:fillRect/>
          </a:stretch>
        </p:blipFill>
        <p:spPr>
          <a:xfrm>
            <a:off x="8166032" y="6444441"/>
            <a:ext cx="977968" cy="412352"/>
          </a:xfrm>
          <a:prstGeom prst="rect">
            <a:avLst/>
          </a:prstGeom>
        </p:spPr>
      </p:pic>
      <p:pic>
        <p:nvPicPr>
          <p:cNvPr id="10" name="Imagen 9"/>
          <p:cNvPicPr>
            <a:picLocks noChangeAspect="1"/>
          </p:cNvPicPr>
          <p:nvPr userDrawn="1"/>
        </p:nvPicPr>
        <p:blipFill rotWithShape="1">
          <a:blip r:embed="rId3">
            <a:extLst>
              <a:ext uri="{28A0092B-C50C-407E-A947-70E740481C1C}">
                <a14:useLocalDpi xmlns:a14="http://schemas.microsoft.com/office/drawing/2010/main" val="0"/>
              </a:ext>
            </a:extLst>
          </a:blip>
          <a:srcRect t="20477"/>
          <a:stretch/>
        </p:blipFill>
        <p:spPr>
          <a:xfrm>
            <a:off x="31626" y="5905978"/>
            <a:ext cx="677120" cy="538463"/>
          </a:xfrm>
          <a:prstGeom prst="rect">
            <a:avLst/>
          </a:prstGeom>
        </p:spPr>
      </p:pic>
      <p:pic>
        <p:nvPicPr>
          <p:cNvPr id="11" name="Imagen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54190" y="228600"/>
            <a:ext cx="460935" cy="729814"/>
          </a:xfrm>
          <a:prstGeom prst="rect">
            <a:avLst/>
          </a:prstGeom>
        </p:spPr>
      </p:pic>
    </p:spTree>
    <p:extLst>
      <p:ext uri="{BB962C8B-B14F-4D97-AF65-F5344CB8AC3E}">
        <p14:creationId xmlns:p14="http://schemas.microsoft.com/office/powerpoint/2010/main" val="156782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Imagen 7"/>
          <p:cNvPicPr>
            <a:picLocks noChangeAspect="1"/>
          </p:cNvPicPr>
          <p:nvPr userDrawn="1"/>
        </p:nvPicPr>
        <p:blipFill>
          <a:blip r:embed="rId2"/>
          <a:stretch>
            <a:fillRect/>
          </a:stretch>
        </p:blipFill>
        <p:spPr>
          <a:xfrm>
            <a:off x="8166032" y="6444441"/>
            <a:ext cx="977968" cy="412352"/>
          </a:xfrm>
          <a:prstGeom prst="rect">
            <a:avLst/>
          </a:prstGeom>
        </p:spPr>
      </p:pic>
      <p:pic>
        <p:nvPicPr>
          <p:cNvPr id="10" name="Imagen 9"/>
          <p:cNvPicPr>
            <a:picLocks noChangeAspect="1"/>
          </p:cNvPicPr>
          <p:nvPr userDrawn="1"/>
        </p:nvPicPr>
        <p:blipFill rotWithShape="1">
          <a:blip r:embed="rId3">
            <a:extLst>
              <a:ext uri="{28A0092B-C50C-407E-A947-70E740481C1C}">
                <a14:useLocalDpi xmlns:a14="http://schemas.microsoft.com/office/drawing/2010/main" val="0"/>
              </a:ext>
            </a:extLst>
          </a:blip>
          <a:srcRect t="20477"/>
          <a:stretch/>
        </p:blipFill>
        <p:spPr>
          <a:xfrm>
            <a:off x="31626" y="5905978"/>
            <a:ext cx="677120" cy="538463"/>
          </a:xfrm>
          <a:prstGeom prst="rect">
            <a:avLst/>
          </a:prstGeom>
        </p:spPr>
      </p:pic>
      <p:pic>
        <p:nvPicPr>
          <p:cNvPr id="11" name="Imagen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54190" y="228600"/>
            <a:ext cx="460935" cy="729814"/>
          </a:xfrm>
          <a:prstGeom prst="rect">
            <a:avLst/>
          </a:prstGeom>
        </p:spPr>
      </p:pic>
    </p:spTree>
    <p:extLst>
      <p:ext uri="{BB962C8B-B14F-4D97-AF65-F5344CB8AC3E}">
        <p14:creationId xmlns:p14="http://schemas.microsoft.com/office/powerpoint/2010/main" val="266684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4709672" y="1447801"/>
            <a:ext cx="4047274" cy="1763816"/>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Imagen 7"/>
          <p:cNvPicPr>
            <a:picLocks noChangeAspect="1"/>
          </p:cNvPicPr>
          <p:nvPr userDrawn="1"/>
        </p:nvPicPr>
        <p:blipFill>
          <a:blip r:embed="rId2"/>
          <a:stretch>
            <a:fillRect/>
          </a:stretch>
        </p:blipFill>
        <p:spPr>
          <a:xfrm>
            <a:off x="8166032" y="6444441"/>
            <a:ext cx="977968" cy="412352"/>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t="20477"/>
          <a:stretch/>
        </p:blipFill>
        <p:spPr>
          <a:xfrm>
            <a:off x="31626" y="5905978"/>
            <a:ext cx="677120" cy="538463"/>
          </a:xfrm>
          <a:prstGeom prst="rect">
            <a:avLst/>
          </a:prstGeom>
        </p:spPr>
      </p:pic>
      <p:pic>
        <p:nvPicPr>
          <p:cNvPr id="10" name="Imagen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54190" y="228600"/>
            <a:ext cx="460935" cy="729814"/>
          </a:xfrm>
          <a:prstGeom prst="rect">
            <a:avLst/>
          </a:prstGeom>
        </p:spPr>
      </p:pic>
    </p:spTree>
    <p:extLst>
      <p:ext uri="{BB962C8B-B14F-4D97-AF65-F5344CB8AC3E}">
        <p14:creationId xmlns:p14="http://schemas.microsoft.com/office/powerpoint/2010/main" val="42936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6" name="Rectangle 8"/>
          <p:cNvSpPr/>
          <p:nvPr userDrawn="1"/>
        </p:nvSpPr>
        <p:spPr bwMode="ltGray">
          <a:xfrm>
            <a:off x="0" y="6444442"/>
            <a:ext cx="9144000" cy="412352"/>
          </a:xfrm>
          <a:prstGeom prst="rect">
            <a:avLst/>
          </a:prstGeom>
          <a:solidFill>
            <a:srgbClr val="0071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Imagen 6"/>
          <p:cNvPicPr>
            <a:picLocks noChangeAspect="1"/>
          </p:cNvPicPr>
          <p:nvPr userDrawn="1"/>
        </p:nvPicPr>
        <p:blipFill>
          <a:blip r:embed="rId2"/>
          <a:stretch>
            <a:fillRect/>
          </a:stretch>
        </p:blipFill>
        <p:spPr>
          <a:xfrm>
            <a:off x="8166032" y="6444441"/>
            <a:ext cx="977968" cy="412352"/>
          </a:xfrm>
          <a:prstGeom prst="rect">
            <a:avLst/>
          </a:prstGeom>
        </p:spPr>
      </p:pic>
    </p:spTree>
    <p:extLst>
      <p:ext uri="{BB962C8B-B14F-4D97-AF65-F5344CB8AC3E}">
        <p14:creationId xmlns:p14="http://schemas.microsoft.com/office/powerpoint/2010/main" val="331113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338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2034394"/>
            <a:ext cx="8366320"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086" r:id="rId3"/>
    <p:sldLayoutId id="2147484090" r:id="rId4"/>
    <p:sldLayoutId id="2147484091" r:id="rId5"/>
    <p:sldLayoutId id="2147484089" r:id="rId6"/>
    <p:sldLayoutId id="2147484092" r:id="rId7"/>
    <p:sldLayoutId id="2147484093" r:id="rId8"/>
    <p:sldLayoutId id="2147484161" r:id="rId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1"/>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visualstudiogallery.msdn.microsoft.com/c9eb3ba8-0c59-4944-9a62-6eee3729459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jp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s-es/library/ff607950(v=office.15).aspx"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et.microsoft.com/es-es/library/FP161380.aspx"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jpeg"/><Relationship Id="rId4" Type="http://schemas.openxmlformats.org/officeDocument/2006/relationships/image" Target="../media/image25.jpe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autospinstaller.codeplex.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1.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OfficeDev/PnP-Provisioning-Schema/wiki"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github.com/jcgonzalezmartin/jcgonzalez"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hyperlink" Target="https://nl.linkedin.com/in/juagon" TargetMode="External"/><Relationship Id="rId7" Type="http://schemas.openxmlformats.org/officeDocument/2006/relationships/hyperlink" Target="http://www.mvpcluster.com/" TargetMode="External"/><Relationship Id="rId12" Type="http://schemas.openxmlformats.org/officeDocument/2006/relationships/image" Target="../media/image32.jpg"/><Relationship Id="rId2" Type="http://schemas.openxmlformats.org/officeDocument/2006/relationships/hyperlink" Target="http://www.compartimoss.com/" TargetMode="External"/><Relationship Id="rId1" Type="http://schemas.openxmlformats.org/officeDocument/2006/relationships/slideLayout" Target="../slideLayouts/slideLayout2.xml"/><Relationship Id="rId6" Type="http://schemas.openxmlformats.org/officeDocument/2006/relationships/hyperlink" Target="https://jcgonzalezmartin.wordpress.com/" TargetMode="External"/><Relationship Id="rId11" Type="http://schemas.openxmlformats.org/officeDocument/2006/relationships/image" Target="../media/image3.png"/><Relationship Id="rId5" Type="http://schemas.openxmlformats.org/officeDocument/2006/relationships/hyperlink" Target="mailto:juancarlos.gonzalez@fiveshareit.es" TargetMode="External"/><Relationship Id="rId10" Type="http://schemas.openxmlformats.org/officeDocument/2006/relationships/image" Target="../media/image31.png"/><Relationship Id="rId4" Type="http://schemas.openxmlformats.org/officeDocument/2006/relationships/hyperlink" Target="mailto:jcgonzalezmartin1978@Hotmail.com" TargetMode="Externa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hyperlink" Target="http://www.mvpcluster.com/" TargetMode="External"/><Relationship Id="rId13" Type="http://schemas.openxmlformats.org/officeDocument/2006/relationships/image" Target="../media/image32.jpg"/><Relationship Id="rId3" Type="http://schemas.openxmlformats.org/officeDocument/2006/relationships/hyperlink" Target="http://www.compartimoss.com/" TargetMode="External"/><Relationship Id="rId7" Type="http://schemas.openxmlformats.org/officeDocument/2006/relationships/hyperlink" Target="https://jcgonzalezmartin.wordpress.com/" TargetMode="External"/><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juancarlos.gonzalez@fiveshareit.es" TargetMode="External"/><Relationship Id="rId11" Type="http://schemas.openxmlformats.org/officeDocument/2006/relationships/image" Target="../media/image31.png"/><Relationship Id="rId5" Type="http://schemas.openxmlformats.org/officeDocument/2006/relationships/hyperlink" Target="mailto:jcgonzalezmartin1978@Hotmail.com" TargetMode="External"/><Relationship Id="rId10" Type="http://schemas.openxmlformats.org/officeDocument/2006/relationships/image" Target="../media/image2.png"/><Relationship Id="rId4" Type="http://schemas.openxmlformats.org/officeDocument/2006/relationships/hyperlink" Target="https://nl.linkedin.com/in/juagon" TargetMode="External"/><Relationship Id="rId9"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46" r="9299"/>
          <a:stretch/>
        </p:blipFill>
        <p:spPr>
          <a:xfrm>
            <a:off x="0" y="0"/>
            <a:ext cx="9171709" cy="6858000"/>
          </a:xfrm>
          <a:prstGeom prst="rect">
            <a:avLst/>
          </a:prstGeom>
        </p:spPr>
      </p:pic>
      <p:sp>
        <p:nvSpPr>
          <p:cNvPr id="6" name="Title 16"/>
          <p:cNvSpPr>
            <a:spLocks noGrp="1"/>
          </p:cNvSpPr>
          <p:nvPr>
            <p:ph type="title" idx="4294967295"/>
          </p:nvPr>
        </p:nvSpPr>
        <p:spPr>
          <a:xfrm>
            <a:off x="0" y="2379663"/>
            <a:ext cx="6462713" cy="1220787"/>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dirty="0" smtClean="0">
                <a:solidFill>
                  <a:srgbClr val="333333"/>
                </a:solidFill>
              </a:rPr>
              <a:t>How to do everything with PowerShell</a:t>
            </a:r>
            <a:endParaRPr lang="en-US" sz="2800" dirty="0">
              <a:solidFill>
                <a:srgbClr val="333333"/>
              </a:solidFill>
              <a:ea typeface="+mj-ea"/>
            </a:endParaRPr>
          </a:p>
        </p:txBody>
      </p:sp>
      <p:sp>
        <p:nvSpPr>
          <p:cNvPr id="10" name="Text Placeholder 9"/>
          <p:cNvSpPr>
            <a:spLocks noGrp="1"/>
          </p:cNvSpPr>
          <p:nvPr>
            <p:ph type="body" sz="quarter" idx="4294967295"/>
          </p:nvPr>
        </p:nvSpPr>
        <p:spPr>
          <a:xfrm>
            <a:off x="0" y="3600450"/>
            <a:ext cx="4862513" cy="1193800"/>
          </a:xfrm>
          <a:solidFill>
            <a:schemeClr val="bg1">
              <a:lumMod val="95000"/>
              <a:alpha val="90000"/>
            </a:schemeClr>
          </a:solidFill>
          <a:ln>
            <a:noFill/>
          </a:ln>
        </p:spPr>
        <p:txBody>
          <a:bodyPr anchor="ctr">
            <a:normAutofit/>
          </a:bodyPr>
          <a:lstStyle/>
          <a:p>
            <a:pPr marL="180000" indent="0">
              <a:buNone/>
            </a:pPr>
            <a:r>
              <a:rPr lang="en-US" sz="2000" b="1" dirty="0" smtClean="0"/>
              <a:t>Juan Carlos González</a:t>
            </a:r>
          </a:p>
          <a:p>
            <a:pPr marL="180000" indent="0">
              <a:buNone/>
            </a:pPr>
            <a:r>
              <a:rPr lang="en-US" sz="2000" dirty="0" smtClean="0"/>
              <a:t>September </a:t>
            </a:r>
            <a:r>
              <a:rPr lang="en-US" sz="2000" dirty="0"/>
              <a:t>26</a:t>
            </a:r>
            <a:r>
              <a:rPr lang="en-US" sz="2000" baseline="30000" dirty="0"/>
              <a:t>th</a:t>
            </a:r>
            <a:r>
              <a:rPr lang="en-US" sz="2000" dirty="0"/>
              <a:t>, 2015</a:t>
            </a:r>
          </a:p>
        </p:txBody>
      </p:sp>
      <p:sp>
        <p:nvSpPr>
          <p:cNvPr id="14" name="Text Placeholder 9"/>
          <p:cNvSpPr txBox="1">
            <a:spLocks/>
          </p:cNvSpPr>
          <p:nvPr/>
        </p:nvSpPr>
        <p:spPr>
          <a:xfrm>
            <a:off x="6463206" y="2379118"/>
            <a:ext cx="2680795"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1028" name="Picture 4" descr="http://www.matthiaseinig.de/wp-content/2013/11/SPSStockholm.png"/>
          <p:cNvPicPr>
            <a:picLocks noChangeAspect="1" noChangeArrowheads="1"/>
          </p:cNvPicPr>
          <p:nvPr/>
        </p:nvPicPr>
        <p:blipFill rotWithShape="1">
          <a:blip r:embed="rId4">
            <a:extLst>
              <a:ext uri="{28A0092B-C50C-407E-A947-70E740481C1C}">
                <a14:useLocalDpi xmlns:a14="http://schemas.microsoft.com/office/drawing/2010/main" val="0"/>
              </a:ext>
            </a:extLst>
          </a:blip>
          <a:srcRect b="20499"/>
          <a:stretch/>
        </p:blipFill>
        <p:spPr bwMode="auto">
          <a:xfrm>
            <a:off x="6463206" y="2378505"/>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5205" y="2870673"/>
            <a:ext cx="1382351" cy="415627"/>
          </a:xfrm>
          <a:prstGeom prst="rect">
            <a:avLst/>
          </a:prstGeom>
          <a:noFill/>
        </p:spPr>
        <p:txBody>
          <a:bodyPr wrap="square" lIns="0" tIns="0" rIns="0" bIns="0" rtlCol="0">
            <a:spAutoFit/>
          </a:bodyPr>
          <a:lstStyle/>
          <a:p>
            <a:r>
              <a:rPr lang="ca-ES" sz="2701" b="1" spc="-53" dirty="0">
                <a:solidFill>
                  <a:schemeClr val="bg1"/>
                </a:solidFill>
                <a:latin typeface="+mj-lt"/>
              </a:rPr>
              <a:t>Barcelona</a:t>
            </a:r>
            <a:endParaRPr lang="es-ES" b="1" spc="-53" dirty="0">
              <a:solidFill>
                <a:schemeClr val="bg1"/>
              </a:solidFill>
              <a:latin typeface="+mj-lt"/>
            </a:endParaRPr>
          </a:p>
        </p:txBody>
      </p:sp>
    </p:spTree>
    <p:extLst>
      <p:ext uri="{BB962C8B-B14F-4D97-AF65-F5344CB8AC3E}">
        <p14:creationId xmlns:p14="http://schemas.microsoft.com/office/powerpoint/2010/main" val="50453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PowerShell Development Environments</a:t>
            </a:r>
            <a:endParaRPr lang="en-US" dirty="0"/>
          </a:p>
        </p:txBody>
      </p:sp>
      <p:sp>
        <p:nvSpPr>
          <p:cNvPr id="3" name="Marcador de texto 2"/>
          <p:cNvSpPr>
            <a:spLocks noGrp="1"/>
          </p:cNvSpPr>
          <p:nvPr>
            <p:ph type="body" sz="quarter" idx="10"/>
          </p:nvPr>
        </p:nvSpPr>
        <p:spPr/>
        <p:txBody>
          <a:bodyPr/>
          <a:lstStyle/>
          <a:p>
            <a:pPr algn="just"/>
            <a:r>
              <a:rPr lang="es-ES" b="1" dirty="0" smtClean="0"/>
              <a:t>SharePoint </a:t>
            </a:r>
            <a:r>
              <a:rPr lang="es-ES" b="1" dirty="0" err="1" smtClean="0"/>
              <a:t>OnPremises</a:t>
            </a:r>
            <a:r>
              <a:rPr lang="es-ES" b="1" dirty="0" smtClean="0"/>
              <a:t> – </a:t>
            </a:r>
            <a:r>
              <a:rPr lang="es-ES" b="1" dirty="0" err="1" smtClean="0"/>
              <a:t>PowerShell</a:t>
            </a:r>
            <a:r>
              <a:rPr lang="es-ES" b="1" dirty="0" smtClean="0"/>
              <a:t> Web Access:</a:t>
            </a:r>
          </a:p>
        </p:txBody>
      </p:sp>
      <p:pic>
        <p:nvPicPr>
          <p:cNvPr id="4" name="Imagen 3"/>
          <p:cNvPicPr/>
          <p:nvPr/>
        </p:nvPicPr>
        <p:blipFill rotWithShape="1">
          <a:blip r:embed="rId2"/>
          <a:srcRect r="17907" b="4074"/>
          <a:stretch/>
        </p:blipFill>
        <p:spPr>
          <a:xfrm>
            <a:off x="962294" y="1938226"/>
            <a:ext cx="7492593" cy="4396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147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PowerShell Development Environments</a:t>
            </a:r>
            <a:endParaRPr lang="en-US" dirty="0"/>
          </a:p>
        </p:txBody>
      </p:sp>
      <p:sp>
        <p:nvSpPr>
          <p:cNvPr id="3" name="Marcador de texto 2"/>
          <p:cNvSpPr>
            <a:spLocks noGrp="1"/>
          </p:cNvSpPr>
          <p:nvPr>
            <p:ph type="body" sz="quarter" idx="10"/>
          </p:nvPr>
        </p:nvSpPr>
        <p:spPr/>
        <p:txBody>
          <a:bodyPr/>
          <a:lstStyle/>
          <a:p>
            <a:pPr algn="just"/>
            <a:r>
              <a:rPr lang="es-ES" b="1" dirty="0"/>
              <a:t>SharePoint </a:t>
            </a:r>
            <a:r>
              <a:rPr lang="es-ES" b="1" dirty="0" err="1"/>
              <a:t>OnPremises</a:t>
            </a:r>
            <a:r>
              <a:rPr lang="es-ES" b="1" dirty="0"/>
              <a:t> – </a:t>
            </a:r>
            <a:r>
              <a:rPr lang="es-ES" b="1" dirty="0" err="1"/>
              <a:t>PowerShell</a:t>
            </a:r>
            <a:r>
              <a:rPr lang="es-ES" b="1" dirty="0"/>
              <a:t> Web Access:</a:t>
            </a:r>
          </a:p>
          <a:p>
            <a:pPr lvl="1" algn="just"/>
            <a:r>
              <a:rPr lang="en-US" dirty="0" smtClean="0"/>
              <a:t>It provides a way to execute PowerShell cmdlets in the </a:t>
            </a:r>
            <a:r>
              <a:rPr lang="es-ES" dirty="0" smtClean="0"/>
              <a:t>Browser</a:t>
            </a:r>
          </a:p>
          <a:p>
            <a:pPr lvl="1" algn="just"/>
            <a:r>
              <a:rPr lang="en-US" dirty="0" smtClean="0"/>
              <a:t>In order to use it you have to:</a:t>
            </a:r>
          </a:p>
          <a:p>
            <a:pPr lvl="2" algn="just"/>
            <a:r>
              <a:rPr lang="en-US" dirty="0" smtClean="0"/>
              <a:t>Enable PowerShell Web Access feature at the WFE(s) level</a:t>
            </a:r>
          </a:p>
          <a:p>
            <a:pPr lvl="2" algn="just"/>
            <a:r>
              <a:rPr lang="en-US" dirty="0" smtClean="0"/>
              <a:t>Install/Enable PowerShell Web Access components using PowerShell</a:t>
            </a:r>
          </a:p>
          <a:p>
            <a:pPr lvl="2" algn="just"/>
            <a:r>
              <a:rPr lang="en-US" dirty="0" smtClean="0"/>
              <a:t>Configure Default IIS Web Site on every SharePoint WFE(s) you want to use PowerShell Web Access</a:t>
            </a:r>
          </a:p>
        </p:txBody>
      </p:sp>
      <p:graphicFrame>
        <p:nvGraphicFramePr>
          <p:cNvPr id="6" name="Tabla 5"/>
          <p:cNvGraphicFramePr>
            <a:graphicFrameLocks noGrp="1"/>
          </p:cNvGraphicFramePr>
          <p:nvPr>
            <p:extLst>
              <p:ext uri="{D42A27DB-BD31-4B8C-83A1-F6EECF244321}">
                <p14:modId xmlns:p14="http://schemas.microsoft.com/office/powerpoint/2010/main" val="1255019054"/>
              </p:ext>
            </p:extLst>
          </p:nvPr>
        </p:nvGraphicFramePr>
        <p:xfrm>
          <a:off x="864697" y="3934731"/>
          <a:ext cx="7888677" cy="883920"/>
        </p:xfrm>
        <a:graphic>
          <a:graphicData uri="http://schemas.openxmlformats.org/drawingml/2006/table">
            <a:tbl>
              <a:tblPr firstRow="1" firstCol="1" bandRow="1"/>
              <a:tblGrid>
                <a:gridCol w="7888677">
                  <a:extLst>
                    <a:ext uri="{9D8B030D-6E8A-4147-A177-3AD203B41FA5}">
                      <a16:colId xmlns:a16="http://schemas.microsoft.com/office/drawing/2014/main" val="2831863061"/>
                    </a:ext>
                  </a:extLst>
                </a:gridCol>
              </a:tblGrid>
              <a:tr h="0">
                <a:tc>
                  <a:txBody>
                    <a:bodyPr/>
                    <a:lstStyle/>
                    <a:p>
                      <a:pPr algn="just">
                        <a:spcAft>
                          <a:spcPts val="1200"/>
                        </a:spcAft>
                      </a:pPr>
                      <a:r>
                        <a:rPr lang="es-E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Install-PswaWebApplication</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a:effectLst/>
                          <a:latin typeface="Calibri" panose="020F0502020204030204" pitchFamily="34" charset="0"/>
                          <a:ea typeface="Times New Roman" panose="02020603050405020304" pitchFamily="18" charset="0"/>
                          <a:cs typeface="Times New Roman" panose="02020603050405020304" pitchFamily="18" charset="0"/>
                        </a:rPr>
                        <a:t>–</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UseTestCertificate</a:t>
                      </a:r>
                      <a:endParaRPr lang="es-ES" sz="16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200"/>
                        </a:spcAft>
                      </a:pP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Add-PswaAuthorizationRule</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UserName</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[Dominio]\[Usuario]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ComputerName</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NombreComputador</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ConfigurationName</a:t>
                      </a:r>
                      <a:r>
                        <a:rPr lang="es-ES" sz="16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smtClean="0">
                          <a:effectLst/>
                          <a:latin typeface="Calibri" panose="020F0502020204030204" pitchFamily="34" charset="0"/>
                          <a:ea typeface="Times New Roman" panose="02020603050405020304" pitchFamily="18" charset="0"/>
                          <a:cs typeface="Times New Roman" panose="02020603050405020304" pitchFamily="18" charset="0"/>
                        </a:rPr>
                        <a:t>Microsoft.Powershell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802112"/>
                  </a:ext>
                </a:extLst>
              </a:tr>
            </a:tbl>
          </a:graphicData>
        </a:graphic>
      </p:graphicFrame>
    </p:spTree>
    <p:extLst>
      <p:ext uri="{BB962C8B-B14F-4D97-AF65-F5344CB8AC3E}">
        <p14:creationId xmlns:p14="http://schemas.microsoft.com/office/powerpoint/2010/main" val="364531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pPr algn="just"/>
            <a:r>
              <a:rPr lang="es-ES" b="1" dirty="0"/>
              <a:t>SharePoint </a:t>
            </a:r>
            <a:r>
              <a:rPr lang="es-ES" b="1" dirty="0" err="1"/>
              <a:t>OnPremises</a:t>
            </a:r>
            <a:r>
              <a:rPr lang="es-ES" b="1" dirty="0"/>
              <a:t> y SPO – </a:t>
            </a:r>
            <a:r>
              <a:rPr lang="es-ES" b="1" dirty="0" smtClean="0"/>
              <a:t> Windows </a:t>
            </a:r>
            <a:r>
              <a:rPr lang="es-ES" b="1" dirty="0" err="1" smtClean="0"/>
              <a:t>PowerShell</a:t>
            </a:r>
            <a:r>
              <a:rPr lang="es-ES" b="1" dirty="0" smtClean="0"/>
              <a:t>:</a:t>
            </a:r>
            <a:endParaRPr lang="es-ES" b="1" dirty="0"/>
          </a:p>
          <a:p>
            <a:pPr lvl="1" algn="just"/>
            <a:r>
              <a:rPr lang="en-US" dirty="0" smtClean="0"/>
              <a:t>For SP </a:t>
            </a:r>
            <a:r>
              <a:rPr lang="en-US" dirty="0" err="1" smtClean="0"/>
              <a:t>OnPremises</a:t>
            </a:r>
            <a:r>
              <a:rPr lang="en-US" dirty="0" smtClean="0"/>
              <a:t>, the SharePoint Snap-In has to be loaded at first</a:t>
            </a:r>
            <a:endParaRPr lang="en-US" dirty="0"/>
          </a:p>
        </p:txBody>
      </p:sp>
      <p:pic>
        <p:nvPicPr>
          <p:cNvPr id="4" name="Imagen 3"/>
          <p:cNvPicPr>
            <a:picLocks noChangeAspect="1"/>
          </p:cNvPicPr>
          <p:nvPr/>
        </p:nvPicPr>
        <p:blipFill>
          <a:blip r:embed="rId3"/>
          <a:stretch>
            <a:fillRect/>
          </a:stretch>
        </p:blipFill>
        <p:spPr>
          <a:xfrm>
            <a:off x="0" y="2593911"/>
            <a:ext cx="4413707" cy="3271629"/>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4"/>
          <a:stretch>
            <a:fillRect/>
          </a:stretch>
        </p:blipFill>
        <p:spPr>
          <a:xfrm>
            <a:off x="3702205" y="2828441"/>
            <a:ext cx="5440605" cy="3587618"/>
          </a:xfrm>
          <a:prstGeom prst="rect">
            <a:avLst/>
          </a:prstGeom>
        </p:spPr>
      </p:pic>
    </p:spTree>
    <p:extLst>
      <p:ext uri="{BB962C8B-B14F-4D97-AF65-F5344CB8AC3E}">
        <p14:creationId xmlns:p14="http://schemas.microsoft.com/office/powerpoint/2010/main" val="392192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r>
              <a:rPr lang="es-ES" b="1" dirty="0"/>
              <a:t>SharePoint </a:t>
            </a:r>
            <a:r>
              <a:rPr lang="es-ES" b="1" dirty="0" err="1" smtClean="0"/>
              <a:t>OnPremises</a:t>
            </a:r>
            <a:r>
              <a:rPr lang="es-ES" b="1" dirty="0" smtClean="0"/>
              <a:t> y SPO </a:t>
            </a:r>
            <a:r>
              <a:rPr lang="es-ES" b="1" dirty="0"/>
              <a:t>– </a:t>
            </a:r>
            <a:r>
              <a:rPr lang="es-ES" b="1" dirty="0" smtClean="0"/>
              <a:t>ISE:</a:t>
            </a:r>
            <a:endParaRPr lang="es-ES"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15" y="1937415"/>
            <a:ext cx="6170770" cy="3397930"/>
          </a:xfrm>
          <a:prstGeom prst="rect">
            <a:avLst/>
          </a:prstGeom>
        </p:spPr>
      </p:pic>
      <p:pic>
        <p:nvPicPr>
          <p:cNvPr id="5" name="Imagen 4"/>
          <p:cNvPicPr/>
          <p:nvPr/>
        </p:nvPicPr>
        <p:blipFill>
          <a:blip r:embed="rId3"/>
          <a:stretch>
            <a:fillRect/>
          </a:stretch>
        </p:blipFill>
        <p:spPr>
          <a:xfrm>
            <a:off x="3267416" y="2778024"/>
            <a:ext cx="5731510" cy="3621405"/>
          </a:xfrm>
          <a:prstGeom prst="rect">
            <a:avLst/>
          </a:prstGeom>
        </p:spPr>
      </p:pic>
    </p:spTree>
    <p:extLst>
      <p:ext uri="{BB962C8B-B14F-4D97-AF65-F5344CB8AC3E}">
        <p14:creationId xmlns:p14="http://schemas.microsoft.com/office/powerpoint/2010/main" val="380436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pPr algn="just"/>
            <a:r>
              <a:rPr lang="en-US" b="1" dirty="0" smtClean="0"/>
              <a:t>PowerShell ISE:</a:t>
            </a:r>
          </a:p>
          <a:p>
            <a:pPr lvl="1" algn="just"/>
            <a:r>
              <a:rPr lang="en-US" dirty="0" smtClean="0"/>
              <a:t>It’s “almost” a development environment for PowerShell providing features such as Debugging </a:t>
            </a:r>
            <a:r>
              <a:rPr lang="en-US" b="1" dirty="0" err="1" smtClean="0"/>
              <a:t>Intellisense</a:t>
            </a:r>
            <a:r>
              <a:rPr lang="en-US" b="1" dirty="0" smtClean="0"/>
              <a:t> </a:t>
            </a:r>
            <a:r>
              <a:rPr lang="en-US" dirty="0" smtClean="0"/>
              <a:t>Code Coloring</a:t>
            </a:r>
            <a:r>
              <a:rPr lang="en-US" b="1" dirty="0" smtClean="0"/>
              <a:t> …</a:t>
            </a:r>
            <a:endParaRPr lang="en-US" dirty="0"/>
          </a:p>
          <a:p>
            <a:pPr lvl="1" algn="just"/>
            <a:r>
              <a:rPr lang="en-US" dirty="0" smtClean="0"/>
              <a:t>Each </a:t>
            </a:r>
            <a:r>
              <a:rPr lang="en-US" b="1" dirty="0" smtClean="0"/>
              <a:t>new ISE version release adds new features and improvements</a:t>
            </a:r>
          </a:p>
          <a:p>
            <a:pPr lvl="1" algn="just"/>
            <a:r>
              <a:rPr lang="en-US" dirty="0" smtClean="0"/>
              <a:t>It is a </a:t>
            </a:r>
            <a:r>
              <a:rPr lang="en-US" b="1" dirty="0" smtClean="0"/>
              <a:t>feature provided by default in Windows </a:t>
            </a:r>
            <a:r>
              <a:rPr lang="en-US" dirty="0" smtClean="0"/>
              <a:t>(Client and Server Editions), although there are some cases you need to enable it (Windows Server 2008 R2)</a:t>
            </a:r>
          </a:p>
          <a:p>
            <a:pPr lvl="1" algn="just"/>
            <a:r>
              <a:rPr lang="en-US" b="1" dirty="0" smtClean="0"/>
              <a:t>SharePoint Snap-In must be previously loaded</a:t>
            </a:r>
            <a:r>
              <a:rPr lang="en-US" dirty="0" smtClean="0"/>
              <a:t> in the ISE in order to be able to use</a:t>
            </a:r>
            <a:r>
              <a:rPr lang="es-ES" dirty="0" smtClean="0"/>
              <a:t> SharePoint </a:t>
            </a:r>
            <a:r>
              <a:rPr lang="es-ES" dirty="0" err="1" smtClean="0"/>
              <a:t>OnPremises</a:t>
            </a:r>
            <a:r>
              <a:rPr lang="es-ES" dirty="0" smtClean="0"/>
              <a:t> </a:t>
            </a:r>
            <a:r>
              <a:rPr lang="es-ES" dirty="0" err="1" smtClean="0"/>
              <a:t>PowerShell</a:t>
            </a:r>
            <a:r>
              <a:rPr lang="es-ES" dirty="0" smtClean="0"/>
              <a:t> </a:t>
            </a:r>
            <a:r>
              <a:rPr lang="es-ES" dirty="0" err="1" smtClean="0"/>
              <a:t>cmdelts</a:t>
            </a:r>
            <a:endParaRPr lang="es-ES" dirty="0" smtClean="0"/>
          </a:p>
          <a:p>
            <a:pPr lvl="2" algn="just"/>
            <a:r>
              <a:rPr lang="en-US" dirty="0" smtClean="0"/>
              <a:t>This step is </a:t>
            </a:r>
            <a:r>
              <a:rPr lang="en-US" b="1" dirty="0" smtClean="0"/>
              <a:t>not required for</a:t>
            </a:r>
            <a:r>
              <a:rPr lang="es-ES" b="1" dirty="0" smtClean="0"/>
              <a:t> </a:t>
            </a:r>
            <a:r>
              <a:rPr lang="en-US" b="1" dirty="0" smtClean="0"/>
              <a:t>SPO</a:t>
            </a:r>
          </a:p>
          <a:p>
            <a:pPr algn="just"/>
            <a:endParaRPr lang="en-US" dirty="0"/>
          </a:p>
        </p:txBody>
      </p:sp>
    </p:spTree>
    <p:extLst>
      <p:ext uri="{BB962C8B-B14F-4D97-AF65-F5344CB8AC3E}">
        <p14:creationId xmlns:p14="http://schemas.microsoft.com/office/powerpoint/2010/main" val="425699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r>
              <a:rPr lang="es-ES" b="1" dirty="0"/>
              <a:t>SharePoint </a:t>
            </a:r>
            <a:r>
              <a:rPr lang="es-ES" b="1" dirty="0" err="1"/>
              <a:t>OnPremises</a:t>
            </a:r>
            <a:r>
              <a:rPr lang="es-ES" b="1" dirty="0"/>
              <a:t> y SPO </a:t>
            </a:r>
            <a:r>
              <a:rPr lang="es-ES" b="1" dirty="0" smtClean="0"/>
              <a:t>– Visual Studio:</a:t>
            </a:r>
            <a:endParaRPr lang="es-ES" b="1" dirty="0"/>
          </a:p>
          <a:p>
            <a:pPr lvl="1" algn="just"/>
            <a:endParaRPr lang="en-US" dirty="0" smtClean="0"/>
          </a:p>
          <a:p>
            <a:pPr algn="just"/>
            <a:endParaRPr lang="en-US" dirty="0"/>
          </a:p>
        </p:txBody>
      </p:sp>
      <p:pic>
        <p:nvPicPr>
          <p:cNvPr id="4" name="Imagen 3"/>
          <p:cNvPicPr>
            <a:picLocks noChangeAspect="1"/>
          </p:cNvPicPr>
          <p:nvPr/>
        </p:nvPicPr>
        <p:blipFill>
          <a:blip r:embed="rId3"/>
          <a:stretch>
            <a:fillRect/>
          </a:stretch>
        </p:blipFill>
        <p:spPr>
          <a:xfrm>
            <a:off x="690710" y="1916065"/>
            <a:ext cx="8281011" cy="4416539"/>
          </a:xfrm>
          <a:prstGeom prst="rect">
            <a:avLst/>
          </a:prstGeom>
        </p:spPr>
      </p:pic>
    </p:spTree>
    <p:extLst>
      <p:ext uri="{BB962C8B-B14F-4D97-AF65-F5344CB8AC3E}">
        <p14:creationId xmlns:p14="http://schemas.microsoft.com/office/powerpoint/2010/main" val="325744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r>
              <a:rPr lang="es-ES" b="1" dirty="0"/>
              <a:t>SharePoint </a:t>
            </a:r>
            <a:r>
              <a:rPr lang="es-ES" b="1" dirty="0" err="1"/>
              <a:t>OnPremises</a:t>
            </a:r>
            <a:r>
              <a:rPr lang="es-ES" b="1" dirty="0"/>
              <a:t> y SPO </a:t>
            </a:r>
            <a:r>
              <a:rPr lang="es-ES" b="1" dirty="0" smtClean="0"/>
              <a:t>– Visual Studio:</a:t>
            </a:r>
            <a:endParaRPr lang="es-ES" b="1" dirty="0"/>
          </a:p>
          <a:p>
            <a:pPr lvl="1" algn="just"/>
            <a:r>
              <a:rPr lang="en-US" dirty="0" smtClean="0"/>
              <a:t>PowerShell support in Visual Studio is provided by means of the PowerShell Tools for Visual Studio:</a:t>
            </a:r>
          </a:p>
          <a:p>
            <a:pPr lvl="2" algn="just"/>
            <a:r>
              <a:rPr lang="en-US" dirty="0" smtClean="0">
                <a:hlinkClick r:id="rId3"/>
              </a:rPr>
              <a:t>https</a:t>
            </a:r>
            <a:r>
              <a:rPr lang="en-US" dirty="0">
                <a:hlinkClick r:id="rId3"/>
              </a:rPr>
              <a:t>://</a:t>
            </a:r>
            <a:r>
              <a:rPr lang="en-US" dirty="0" smtClean="0">
                <a:hlinkClick r:id="rId3"/>
              </a:rPr>
              <a:t>visualstudiogallery.msdn.microsoft.com/c9eb3ba8-0c59-4944-9a62-6eee37294597</a:t>
            </a:r>
            <a:r>
              <a:rPr lang="en-US" dirty="0" smtClean="0"/>
              <a:t> </a:t>
            </a:r>
          </a:p>
          <a:p>
            <a:pPr lvl="1" algn="just"/>
            <a:r>
              <a:rPr lang="en-US" dirty="0" smtClean="0"/>
              <a:t>Some features provided by PowerShell Tools for Visual Studio are:</a:t>
            </a:r>
          </a:p>
          <a:p>
            <a:pPr lvl="2" algn="just"/>
            <a:r>
              <a:rPr lang="en-US" b="1" dirty="0"/>
              <a:t>Create projects for PowerShell scripts </a:t>
            </a:r>
            <a:r>
              <a:rPr lang="en-US" dirty="0"/>
              <a:t>and </a:t>
            </a:r>
            <a:r>
              <a:rPr lang="en-US" dirty="0" smtClean="0"/>
              <a:t>modules</a:t>
            </a:r>
          </a:p>
          <a:p>
            <a:pPr lvl="2" algn="just"/>
            <a:r>
              <a:rPr lang="en-US" dirty="0" smtClean="0"/>
              <a:t>Execute PowerShell Scripts &amp; Commands right from Visual Studio </a:t>
            </a:r>
          </a:p>
          <a:p>
            <a:pPr lvl="2" algn="just"/>
            <a:r>
              <a:rPr lang="en-US" b="1" dirty="0" smtClean="0"/>
              <a:t>Edit</a:t>
            </a:r>
            <a:r>
              <a:rPr lang="en-US" b="1" dirty="0"/>
              <a:t>, run and debug PowerShell scripts </a:t>
            </a:r>
            <a:r>
              <a:rPr lang="en-US" dirty="0"/>
              <a:t>locally and remotely using the Visual Studio debugger </a:t>
            </a:r>
          </a:p>
          <a:p>
            <a:pPr lvl="2" algn="just"/>
            <a:r>
              <a:rPr lang="en-US" b="1" dirty="0" smtClean="0"/>
              <a:t>Leverage </a:t>
            </a:r>
            <a:r>
              <a:rPr lang="en-US" b="1" dirty="0"/>
              <a:t>Visual Studio’s </a:t>
            </a:r>
            <a:r>
              <a:rPr lang="en-US" dirty="0"/>
              <a:t>locals, watch, call </a:t>
            </a:r>
            <a:r>
              <a:rPr lang="en-US" dirty="0" smtClean="0"/>
              <a:t>stack, … </a:t>
            </a:r>
            <a:r>
              <a:rPr lang="en-US" dirty="0"/>
              <a:t>for your scripts and modules </a:t>
            </a:r>
          </a:p>
          <a:p>
            <a:pPr lvl="1" algn="just"/>
            <a:r>
              <a:rPr lang="en-US" dirty="0" smtClean="0"/>
              <a:t>  </a:t>
            </a:r>
          </a:p>
          <a:p>
            <a:pPr algn="just"/>
            <a:endParaRPr lang="en-US" dirty="0"/>
          </a:p>
        </p:txBody>
      </p:sp>
    </p:spTree>
    <p:extLst>
      <p:ext uri="{BB962C8B-B14F-4D97-AF65-F5344CB8AC3E}">
        <p14:creationId xmlns:p14="http://schemas.microsoft.com/office/powerpoint/2010/main" val="3089105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Development Environments</a:t>
            </a:r>
          </a:p>
        </p:txBody>
      </p:sp>
      <p:sp>
        <p:nvSpPr>
          <p:cNvPr id="3" name="Marcador de texto 2"/>
          <p:cNvSpPr>
            <a:spLocks noGrp="1"/>
          </p:cNvSpPr>
          <p:nvPr>
            <p:ph type="body" sz="quarter" idx="10"/>
          </p:nvPr>
        </p:nvSpPr>
        <p:spPr/>
        <p:txBody>
          <a:bodyPr/>
          <a:lstStyle/>
          <a:p>
            <a:r>
              <a:rPr lang="es-ES" b="1" dirty="0" smtClean="0"/>
              <a:t>SPO – SharePoint Online Management Shell:</a:t>
            </a:r>
          </a:p>
          <a:p>
            <a:pPr lvl="1"/>
            <a:r>
              <a:rPr lang="en-US" dirty="0" smtClean="0"/>
              <a:t>It provides a shortcut to SharePoint Online default cmdlets</a:t>
            </a:r>
          </a:p>
          <a:p>
            <a:pPr lvl="1"/>
            <a:r>
              <a:rPr lang="en-US" dirty="0" smtClean="0"/>
              <a:t>Updated quite often by Microsoft (last update available: August 2015</a:t>
            </a:r>
            <a:r>
              <a:rPr lang="es-ES" dirty="0" smtClean="0"/>
              <a:t>)</a:t>
            </a:r>
            <a:endParaRPr lang="en-US" dirty="0" smtClean="0"/>
          </a:p>
          <a:p>
            <a:pPr lvl="1" algn="just"/>
            <a:endParaRPr lang="en-US" dirty="0" smtClean="0"/>
          </a:p>
          <a:p>
            <a:pPr algn="just"/>
            <a:endParaRPr lang="en-US"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3424687" y="2496640"/>
            <a:ext cx="5429382" cy="37926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4896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l="13564" t="3110" r="37212" b="1863"/>
          <a:stretch/>
        </p:blipFill>
        <p:spPr>
          <a:xfrm>
            <a:off x="3486480" y="4153046"/>
            <a:ext cx="2171039" cy="2166756"/>
          </a:xfrm>
          <a:prstGeom prst="rect">
            <a:avLst/>
          </a:prstGeom>
        </p:spPr>
      </p:pic>
      <p:sp>
        <p:nvSpPr>
          <p:cNvPr id="16" name="Title 16"/>
          <p:cNvSpPr>
            <a:spLocks noGrp="1"/>
          </p:cNvSpPr>
          <p:nvPr>
            <p:ph type="title" idx="4294967295"/>
          </p:nvPr>
        </p:nvSpPr>
        <p:spPr>
          <a:xfrm>
            <a:off x="1561170" y="2497873"/>
            <a:ext cx="758282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dirty="0" smtClean="0">
                <a:solidFill>
                  <a:srgbClr val="333333"/>
                </a:solidFill>
              </a:rPr>
              <a:t>PowerShell Development Environments for SharePoint </a:t>
            </a:r>
            <a:r>
              <a:rPr lang="en-US" sz="3600" dirty="0" err="1" smtClean="0">
                <a:solidFill>
                  <a:srgbClr val="333333"/>
                </a:solidFill>
              </a:rPr>
              <a:t>OnPremises</a:t>
            </a:r>
            <a:r>
              <a:rPr lang="en-US" sz="3600" dirty="0" smtClean="0">
                <a:solidFill>
                  <a:srgbClr val="333333"/>
                </a:solidFill>
              </a:rPr>
              <a:t> and SPO</a:t>
            </a:r>
            <a:endParaRPr lang="en-US" sz="2800" dirty="0">
              <a:solidFill>
                <a:srgbClr val="333333"/>
              </a:solidFill>
              <a:ea typeface="+mj-ea"/>
            </a:endParaRPr>
          </a:p>
        </p:txBody>
      </p:sp>
      <p:sp>
        <p:nvSpPr>
          <p:cNvPr id="24" name="Rectángulo 23"/>
          <p:cNvSpPr/>
          <p:nvPr/>
        </p:nvSpPr>
        <p:spPr>
          <a:xfrm>
            <a:off x="0" y="-1"/>
            <a:ext cx="9144000" cy="2503449"/>
          </a:xfrm>
          <a:prstGeom prst="rect">
            <a:avLst/>
          </a:prstGeom>
          <a:solidFill>
            <a:srgbClr val="0071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solidFill>
                <a:srgbClr val="FF0000"/>
              </a:solidFill>
            </a:endParaRP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180" y="267876"/>
            <a:ext cx="2248628" cy="2194833"/>
          </a:xfrm>
          <a:prstGeom prst="rect">
            <a:avLst/>
          </a:prstGeom>
        </p:spPr>
      </p:pic>
      <p:sp>
        <p:nvSpPr>
          <p:cNvPr id="26" name="Title 16"/>
          <p:cNvSpPr>
            <a:spLocks noGrp="1"/>
          </p:cNvSpPr>
          <p:nvPr>
            <p:ph type="title" idx="4294967295"/>
          </p:nvPr>
        </p:nvSpPr>
        <p:spPr>
          <a:xfrm>
            <a:off x="0" y="2503449"/>
            <a:ext cx="156116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endParaRPr lang="en-US" sz="2800" dirty="0">
              <a:solidFill>
                <a:srgbClr val="333333"/>
              </a:solidFill>
              <a:ea typeface="+mj-ea"/>
            </a:endParaRPr>
          </a:p>
        </p:txBody>
      </p:sp>
      <p:pic>
        <p:nvPicPr>
          <p:cNvPr id="27" name="Imagen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84" y="2692151"/>
            <a:ext cx="1667753" cy="1128008"/>
          </a:xfrm>
          <a:prstGeom prst="rect">
            <a:avLst/>
          </a:prstGeom>
        </p:spPr>
      </p:pic>
    </p:spTree>
    <p:extLst>
      <p:ext uri="{BB962C8B-B14F-4D97-AF65-F5344CB8AC3E}">
        <p14:creationId xmlns:p14="http://schemas.microsoft.com/office/powerpoint/2010/main" val="312595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Default PowerShell Cmdlets</a:t>
            </a:r>
            <a:endParaRPr lang="en-US" dirty="0"/>
          </a:p>
        </p:txBody>
      </p:sp>
      <p:sp>
        <p:nvSpPr>
          <p:cNvPr id="3" name="Marcador de texto 2"/>
          <p:cNvSpPr>
            <a:spLocks noGrp="1"/>
          </p:cNvSpPr>
          <p:nvPr>
            <p:ph type="body" sz="quarter" idx="10"/>
          </p:nvPr>
        </p:nvSpPr>
        <p:spPr/>
        <p:txBody>
          <a:bodyPr/>
          <a:lstStyle/>
          <a:p>
            <a:r>
              <a:rPr lang="en-US" b="1" dirty="0" smtClean="0"/>
              <a:t>Components of a PowerShell Cmdlet:</a:t>
            </a:r>
          </a:p>
          <a:p>
            <a:pPr lvl="1" algn="just"/>
            <a:endParaRPr lang="en-US" dirty="0" smtClean="0"/>
          </a:p>
          <a:p>
            <a:pPr algn="just"/>
            <a:endParaRPr lang="en-US" dirty="0"/>
          </a:p>
        </p:txBody>
      </p:sp>
      <p:pic>
        <p:nvPicPr>
          <p:cNvPr id="5"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4688" y="2797151"/>
            <a:ext cx="7315486" cy="3197387"/>
          </a:xfrm>
          <a:prstGeom prst="rect">
            <a:avLst/>
          </a:prstGeom>
          <a:noFill/>
          <a:ln w="9525">
            <a:noFill/>
            <a:miter lim="800000"/>
            <a:headEnd/>
            <a:tailEnd/>
          </a:ln>
        </p:spPr>
      </p:pic>
      <p:sp>
        <p:nvSpPr>
          <p:cNvPr id="6" name="Explosión 1 5"/>
          <p:cNvSpPr/>
          <p:nvPr/>
        </p:nvSpPr>
        <p:spPr>
          <a:xfrm>
            <a:off x="5584371" y="1892734"/>
            <a:ext cx="3492518" cy="1586875"/>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We can create custom cmdlets</a:t>
            </a:r>
            <a:endParaRPr lang="en-US" sz="1600" b="1" dirty="0"/>
          </a:p>
        </p:txBody>
      </p:sp>
    </p:spTree>
    <p:extLst>
      <p:ext uri="{BB962C8B-B14F-4D97-AF65-F5344CB8AC3E}">
        <p14:creationId xmlns:p14="http://schemas.microsoft.com/office/powerpoint/2010/main" val="1939547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50" dirty="0">
                <a:latin typeface="Segoe UI Light" panose="020B0502040204020203" pitchFamily="34" charset="0"/>
                <a:cs typeface="Segoe UI Light" panose="020B0502040204020203" pitchFamily="34" charset="0"/>
              </a:rPr>
              <a:t>Thanks to our Sponsors</a:t>
            </a:r>
          </a:p>
        </p:txBody>
      </p:sp>
      <p:pic>
        <p:nvPicPr>
          <p:cNvPr id="1026" name="Picture 2" descr="Metalogi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581" y="3502313"/>
            <a:ext cx="1668143" cy="4118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stretch>
            <a:fillRect/>
          </a:stretch>
        </p:blipFill>
        <p:spPr>
          <a:xfrm>
            <a:off x="4007443" y="958496"/>
            <a:ext cx="1566313" cy="887945"/>
          </a:xfrm>
          <a:prstGeom prst="rect">
            <a:avLst/>
          </a:prstGeom>
        </p:spPr>
      </p:pic>
      <p:pic>
        <p:nvPicPr>
          <p:cNvPr id="22" name="Picture 2" descr="https://seattlesogeti.files.wordpress.com/2011/04/cropped-sogeti-logo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187" y="2248365"/>
            <a:ext cx="2436323" cy="5414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385" y="5685565"/>
            <a:ext cx="1752447" cy="720450"/>
          </a:xfrm>
          <a:prstGeom prst="rect">
            <a:avLst/>
          </a:prstGeom>
        </p:spPr>
      </p:pic>
      <p:pic>
        <p:nvPicPr>
          <p:cNvPr id="3" name="Picture 2"/>
          <p:cNvPicPr>
            <a:picLocks noChangeAspect="1"/>
          </p:cNvPicPr>
          <p:nvPr/>
        </p:nvPicPr>
        <p:blipFill>
          <a:blip r:embed="rId7"/>
          <a:stretch>
            <a:fillRect/>
          </a:stretch>
        </p:blipFill>
        <p:spPr>
          <a:xfrm>
            <a:off x="1972901" y="5650926"/>
            <a:ext cx="1177459" cy="755089"/>
          </a:xfrm>
          <a:prstGeom prst="rect">
            <a:avLst/>
          </a:prstGeom>
        </p:spPr>
      </p:pic>
      <p:pic>
        <p:nvPicPr>
          <p:cNvPr id="4" name="Picture 2" descr="Logo CompartiMOS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9394" y="5685565"/>
            <a:ext cx="1479493" cy="720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3386" y="4607765"/>
            <a:ext cx="1278305" cy="588814"/>
          </a:xfrm>
          <a:prstGeom prst="rect">
            <a:avLst/>
          </a:prstGeom>
        </p:spPr>
      </p:pic>
      <p:pic>
        <p:nvPicPr>
          <p:cNvPr id="1028" name="Picture 4" descr="https://upload.wikimedia.org/wikipedia/en/thumb/c/c1/AvePoint_logo.jpg/320px-AvePoint_log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505" y="3480888"/>
            <a:ext cx="2028280" cy="3993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milestoneconsultinggroup.com/Nintex-RGB-Website-Medium-Transparent%20Background%20Website%20or%20PowerPoin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8866" y="3475719"/>
            <a:ext cx="2101905" cy="409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9/96/Microsoft_logo_(2012).svg/2000px-Microsoft_logo_(2012).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8895" y="4766232"/>
            <a:ext cx="1778287" cy="378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media.licdn.com/media/p/4/005/047/0d0/33d5964.png"/>
          <p:cNvPicPr>
            <a:picLocks noChangeAspect="1" noChangeArrowheads="1"/>
          </p:cNvPicPr>
          <p:nvPr/>
        </p:nvPicPr>
        <p:blipFill rotWithShape="1">
          <a:blip r:embed="rId13">
            <a:extLst>
              <a:ext uri="{28A0092B-C50C-407E-A947-70E740481C1C}">
                <a14:useLocalDpi xmlns:a14="http://schemas.microsoft.com/office/drawing/2010/main" val="0"/>
              </a:ext>
            </a:extLst>
          </a:blip>
          <a:srcRect l="10055" r="12816" b="26608"/>
          <a:stretch/>
        </p:blipFill>
        <p:spPr bwMode="auto">
          <a:xfrm>
            <a:off x="3378510" y="4588336"/>
            <a:ext cx="1717964" cy="5567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4"/>
          <a:stretch>
            <a:fillRect/>
          </a:stretch>
        </p:blipFill>
        <p:spPr>
          <a:xfrm>
            <a:off x="689292" y="923093"/>
            <a:ext cx="2928854" cy="1083676"/>
          </a:xfrm>
          <a:prstGeom prst="rect">
            <a:avLst/>
          </a:prstGeom>
        </p:spPr>
      </p:pic>
      <p:pic>
        <p:nvPicPr>
          <p:cNvPr id="9" name="Picture 8"/>
          <p:cNvPicPr>
            <a:picLocks noChangeAspect="1"/>
          </p:cNvPicPr>
          <p:nvPr/>
        </p:nvPicPr>
        <p:blipFill>
          <a:blip r:embed="rId15"/>
          <a:stretch>
            <a:fillRect/>
          </a:stretch>
        </p:blipFill>
        <p:spPr>
          <a:xfrm>
            <a:off x="6903386" y="3452771"/>
            <a:ext cx="1849988" cy="455553"/>
          </a:xfrm>
          <a:prstGeom prst="rect">
            <a:avLst/>
          </a:prstGeom>
        </p:spPr>
      </p:pic>
      <p:pic>
        <p:nvPicPr>
          <p:cNvPr id="10" name="Picture 9"/>
          <p:cNvPicPr>
            <a:picLocks noChangeAspect="1"/>
          </p:cNvPicPr>
          <p:nvPr/>
        </p:nvPicPr>
        <p:blipFill>
          <a:blip r:embed="rId16"/>
          <a:stretch>
            <a:fillRect/>
          </a:stretch>
        </p:blipFill>
        <p:spPr>
          <a:xfrm>
            <a:off x="4790599" y="2140508"/>
            <a:ext cx="2890715" cy="690016"/>
          </a:xfrm>
          <a:prstGeom prst="rect">
            <a:avLst/>
          </a:prstGeom>
        </p:spPr>
      </p:pic>
      <p:pic>
        <p:nvPicPr>
          <p:cNvPr id="11" name="Picture 4" descr="http://www.spsevents.org/city/UK/UK2014/SPSSponsorLogos/SponsorLogo_15_Rectangl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78262" y="875143"/>
            <a:ext cx="23812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3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Default PowerShell Cmdlets</a:t>
            </a:r>
            <a:endParaRPr lang="en-US" dirty="0"/>
          </a:p>
        </p:txBody>
      </p:sp>
      <p:sp>
        <p:nvSpPr>
          <p:cNvPr id="3" name="Marcador de texto 2"/>
          <p:cNvSpPr>
            <a:spLocks noGrp="1"/>
          </p:cNvSpPr>
          <p:nvPr>
            <p:ph type="body" sz="quarter" idx="10"/>
          </p:nvPr>
        </p:nvSpPr>
        <p:spPr/>
        <p:txBody>
          <a:bodyPr/>
          <a:lstStyle/>
          <a:p>
            <a:pPr algn="just"/>
            <a:r>
              <a:rPr lang="en-US" b="1" dirty="0" smtClean="0"/>
              <a:t>SharePoint </a:t>
            </a:r>
            <a:r>
              <a:rPr lang="en-US" b="1" dirty="0" err="1" smtClean="0"/>
              <a:t>OnPremises</a:t>
            </a:r>
            <a:r>
              <a:rPr lang="en-US" b="1" dirty="0" smtClean="0"/>
              <a:t>:</a:t>
            </a:r>
          </a:p>
          <a:p>
            <a:pPr lvl="1" algn="just"/>
            <a:r>
              <a:rPr lang="en-US" dirty="0" smtClean="0"/>
              <a:t>More tan 800 cmdlets in SharePoint 2013 SP 1 (861 cmdlets in SP 2016 IT Preview)</a:t>
            </a:r>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pic>
        <p:nvPicPr>
          <p:cNvPr id="6" name="Imagen 5"/>
          <p:cNvPicPr>
            <a:picLocks noChangeAspect="1"/>
          </p:cNvPicPr>
          <p:nvPr/>
        </p:nvPicPr>
        <p:blipFill rotWithShape="1">
          <a:blip r:embed="rId3"/>
          <a:srcRect b="31644"/>
          <a:stretch/>
        </p:blipFill>
        <p:spPr>
          <a:xfrm>
            <a:off x="1401403" y="3191928"/>
            <a:ext cx="7255153" cy="1067837"/>
          </a:xfrm>
          <a:prstGeom prst="rect">
            <a:avLst/>
          </a:prstGeom>
        </p:spPr>
      </p:pic>
      <p:sp>
        <p:nvSpPr>
          <p:cNvPr id="7" name="Rectángulo 6"/>
          <p:cNvSpPr/>
          <p:nvPr/>
        </p:nvSpPr>
        <p:spPr>
          <a:xfrm>
            <a:off x="1163513" y="2570096"/>
            <a:ext cx="6196291" cy="36933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err="1" smtClean="0">
                <a:ln>
                  <a:noFill/>
                </a:ln>
                <a:solidFill>
                  <a:prstClr val="black"/>
                </a:solidFill>
                <a:effectLst/>
                <a:uLnTx/>
                <a:uFillTx/>
                <a:latin typeface="Calibri"/>
                <a:ea typeface="+mn-ea"/>
                <a:cs typeface="+mn-cs"/>
              </a:rPr>
              <a:t>Get-Command</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PSSnapin</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Microsoft.SharePoint.PowerShell</a:t>
            </a:r>
            <a:r>
              <a:rPr kumimoji="0" lang="es-ES" b="0" i="0" u="none" strike="noStrike" kern="0" cap="none" spc="0" normalizeH="0" baseline="0" noProof="0" dirty="0" smtClean="0">
                <a:ln>
                  <a:noFill/>
                </a:ln>
                <a:solidFill>
                  <a:prstClr val="black"/>
                </a:solidFill>
                <a:effectLst/>
                <a:uLnTx/>
                <a:uFillTx/>
                <a:latin typeface="Calibri"/>
                <a:ea typeface="+mn-ea"/>
                <a:cs typeface="+mn-cs"/>
              </a:rPr>
              <a:t>"</a:t>
            </a:r>
          </a:p>
        </p:txBody>
      </p:sp>
      <p:pic>
        <p:nvPicPr>
          <p:cNvPr id="8" name="Imagen 7"/>
          <p:cNvPicPr>
            <a:picLocks noChangeAspect="1"/>
          </p:cNvPicPr>
          <p:nvPr/>
        </p:nvPicPr>
        <p:blipFill>
          <a:blip r:embed="rId4"/>
          <a:stretch>
            <a:fillRect/>
          </a:stretch>
        </p:blipFill>
        <p:spPr>
          <a:xfrm>
            <a:off x="1163513" y="4512265"/>
            <a:ext cx="6448425" cy="1085850"/>
          </a:xfrm>
          <a:prstGeom prst="rect">
            <a:avLst/>
          </a:prstGeom>
        </p:spPr>
      </p:pic>
    </p:spTree>
    <p:extLst>
      <p:ext uri="{BB962C8B-B14F-4D97-AF65-F5344CB8AC3E}">
        <p14:creationId xmlns:p14="http://schemas.microsoft.com/office/powerpoint/2010/main" val="2573133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Default PowerShell Cmdlets</a:t>
            </a:r>
            <a:endParaRPr lang="en-US" dirty="0"/>
          </a:p>
        </p:txBody>
      </p:sp>
      <p:sp>
        <p:nvSpPr>
          <p:cNvPr id="3" name="Marcador de texto 2"/>
          <p:cNvSpPr>
            <a:spLocks noGrp="1"/>
          </p:cNvSpPr>
          <p:nvPr>
            <p:ph type="body" sz="quarter" idx="10"/>
          </p:nvPr>
        </p:nvSpPr>
        <p:spPr/>
        <p:txBody>
          <a:bodyPr/>
          <a:lstStyle/>
          <a:p>
            <a:pPr algn="just"/>
            <a:r>
              <a:rPr lang="en-US" b="1" dirty="0" smtClean="0"/>
              <a:t>Example # 1 - Get-</a:t>
            </a:r>
            <a:r>
              <a:rPr lang="en-US" b="1" dirty="0" err="1" smtClean="0"/>
              <a:t>SPSite</a:t>
            </a:r>
            <a:endParaRPr lang="en-US" b="1" dirty="0" smtClean="0"/>
          </a:p>
          <a:p>
            <a:pPr lvl="1" algn="just"/>
            <a:r>
              <a:rPr lang="en-US" dirty="0" smtClean="0"/>
              <a:t>It allows to get all the Site Collections in the Farm that match the specified conditions</a:t>
            </a:r>
          </a:p>
          <a:p>
            <a:pPr lvl="2" algn="just"/>
            <a:r>
              <a:rPr lang="es-ES" dirty="0">
                <a:hlinkClick r:id="rId3"/>
              </a:rPr>
              <a:t>http://technet.microsoft.com/es-es/library/ff607950(v=office.15).aspx</a:t>
            </a:r>
            <a:r>
              <a:rPr lang="es-ES" dirty="0"/>
              <a:t> </a:t>
            </a:r>
          </a:p>
          <a:p>
            <a:pPr lvl="2" algn="just"/>
            <a:endParaRPr lang="en-US" dirty="0" smtClean="0"/>
          </a:p>
          <a:p>
            <a:pPr lvl="1"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11" name="Rectángulo 10"/>
          <p:cNvSpPr/>
          <p:nvPr/>
        </p:nvSpPr>
        <p:spPr>
          <a:xfrm>
            <a:off x="729184" y="3043732"/>
            <a:ext cx="6692894" cy="36933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err="1" smtClean="0">
                <a:ln>
                  <a:noFill/>
                </a:ln>
                <a:solidFill>
                  <a:prstClr val="black"/>
                </a:solidFill>
                <a:effectLst/>
                <a:uLnTx/>
                <a:uFillTx/>
                <a:latin typeface="Calibri"/>
                <a:ea typeface="+mn-ea"/>
                <a:cs typeface="+mn-cs"/>
              </a:rPr>
              <a:t>Get-SPSite</a:t>
            </a:r>
            <a:r>
              <a:rPr kumimoji="0" lang="es-ES" b="0" i="0" u="none" strike="noStrike" kern="0" cap="none" spc="0" normalizeH="0" baseline="0" noProof="0" dirty="0" smtClean="0">
                <a:ln>
                  <a:noFill/>
                </a:ln>
                <a:solidFill>
                  <a:prstClr val="black"/>
                </a:solidFill>
                <a:effectLst/>
                <a:uLnTx/>
                <a:uFillTx/>
                <a:latin typeface="Calibri"/>
                <a:ea typeface="+mn-ea"/>
                <a:cs typeface="+mn-cs"/>
              </a:rPr>
              <a:t> |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select</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url</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Expression</a:t>
            </a:r>
            <a:r>
              <a:rPr kumimoji="0" lang="es-ES" b="0" i="0" u="none" strike="noStrike" kern="0" cap="none" spc="0" normalizeH="0" baseline="0" noProof="0" dirty="0" smtClean="0">
                <a:ln>
                  <a:noFill/>
                </a:ln>
                <a:solidFill>
                  <a:prstClr val="black"/>
                </a:solidFill>
                <a:effectLst/>
                <a:uLnTx/>
                <a:uFillTx/>
                <a:latin typeface="Calibri"/>
                <a:ea typeface="+mn-ea"/>
                <a:cs typeface="+mn-cs"/>
              </a:rPr>
              <a:t>={$_.</a:t>
            </a:r>
            <a:r>
              <a:rPr kumimoji="0" lang="es-ES" b="0" i="0" u="none" strike="noStrike" kern="0" cap="none" spc="0" normalizeH="0" baseline="0" noProof="0" dirty="0" err="1" smtClean="0">
                <a:ln>
                  <a:noFill/>
                </a:ln>
                <a:solidFill>
                  <a:prstClr val="black"/>
                </a:solidFill>
                <a:effectLst/>
                <a:uLnTx/>
                <a:uFillTx/>
                <a:latin typeface="Calibri"/>
                <a:ea typeface="+mn-ea"/>
                <a:cs typeface="+mn-cs"/>
              </a:rPr>
              <a:t>Usage.Storage</a:t>
            </a:r>
            <a:r>
              <a:rPr kumimoji="0" lang="es-ES" b="0" i="0" u="none" strike="noStrike" kern="0" cap="none" spc="0" normalizeH="0" baseline="0" noProof="0" dirty="0" smtClean="0">
                <a:ln>
                  <a:noFill/>
                </a:ln>
                <a:solidFill>
                  <a:prstClr val="black"/>
                </a:solidFill>
                <a:effectLst/>
                <a:uLnTx/>
                <a:uFillTx/>
                <a:latin typeface="Calibri"/>
                <a:ea typeface="+mn-ea"/>
                <a:cs typeface="+mn-cs"/>
              </a:rPr>
              <a:t>/1MB}} </a:t>
            </a:r>
          </a:p>
        </p:txBody>
      </p:sp>
      <p:pic>
        <p:nvPicPr>
          <p:cNvPr id="12" name="Imagen 11"/>
          <p:cNvPicPr>
            <a:picLocks noChangeAspect="1"/>
          </p:cNvPicPr>
          <p:nvPr/>
        </p:nvPicPr>
        <p:blipFill>
          <a:blip r:embed="rId4"/>
          <a:stretch>
            <a:fillRect/>
          </a:stretch>
        </p:blipFill>
        <p:spPr>
          <a:xfrm>
            <a:off x="1361888" y="3727598"/>
            <a:ext cx="7391486" cy="1853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9217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Default PowerShell Cmdlets</a:t>
            </a:r>
            <a:endParaRPr lang="en-US" dirty="0"/>
          </a:p>
        </p:txBody>
      </p:sp>
      <p:sp>
        <p:nvSpPr>
          <p:cNvPr id="3" name="Marcador de texto 2"/>
          <p:cNvSpPr>
            <a:spLocks noGrp="1"/>
          </p:cNvSpPr>
          <p:nvPr>
            <p:ph type="body" sz="quarter" idx="10"/>
          </p:nvPr>
        </p:nvSpPr>
        <p:spPr/>
        <p:txBody>
          <a:bodyPr/>
          <a:lstStyle/>
          <a:p>
            <a:pPr algn="just"/>
            <a:r>
              <a:rPr lang="en-US" b="1" dirty="0" smtClean="0"/>
              <a:t>SharePoint Online:</a:t>
            </a:r>
          </a:p>
          <a:p>
            <a:pPr lvl="1" algn="just"/>
            <a:r>
              <a:rPr lang="en-US" dirty="0" smtClean="0"/>
              <a:t>More than 40 cmdlets available for SPO (August 2015 update)</a:t>
            </a:r>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11" name="Rectángulo 10"/>
          <p:cNvSpPr/>
          <p:nvPr/>
        </p:nvSpPr>
        <p:spPr>
          <a:xfrm>
            <a:off x="213717" y="2349034"/>
            <a:ext cx="8715375" cy="830997"/>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spoCmdlets</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Get-Command</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where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{$_.</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ModuleName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eq</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Microsoft.Online.SharePoint.PowerShell</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spoCmdlets.Count</a:t>
            </a:r>
            <a:endParaRPr kumimoji="0" lang="es-ES" sz="16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spoCmdlets.Name</a:t>
            </a:r>
            <a:endParaRPr kumimoji="0" lang="es-ES" sz="1600" b="0" i="0" u="none" strike="noStrike" kern="0" cap="none" spc="0" normalizeH="0" baseline="0" noProof="0" dirty="0" smtClean="0">
              <a:ln>
                <a:noFill/>
              </a:ln>
              <a:solidFill>
                <a:prstClr val="black"/>
              </a:solidFill>
              <a:effectLst/>
              <a:uLnTx/>
              <a:uFillTx/>
              <a:latin typeface="Calibri"/>
              <a:ea typeface="+mn-ea"/>
              <a:cs typeface="+mn-cs"/>
            </a:endParaRPr>
          </a:p>
        </p:txBody>
      </p:sp>
      <p:pic>
        <p:nvPicPr>
          <p:cNvPr id="12" name="Imagen 11"/>
          <p:cNvPicPr>
            <a:picLocks noChangeAspect="1"/>
          </p:cNvPicPr>
          <p:nvPr/>
        </p:nvPicPr>
        <p:blipFill rotWithShape="1">
          <a:blip r:embed="rId3"/>
          <a:srcRect b="14469"/>
          <a:stretch/>
        </p:blipFill>
        <p:spPr>
          <a:xfrm>
            <a:off x="1212219" y="3170568"/>
            <a:ext cx="7892592" cy="2931512"/>
          </a:xfrm>
          <a:prstGeom prst="rect">
            <a:avLst/>
          </a:prstGeom>
        </p:spPr>
      </p:pic>
    </p:spTree>
    <p:extLst>
      <p:ext uri="{BB962C8B-B14F-4D97-AF65-F5344CB8AC3E}">
        <p14:creationId xmlns:p14="http://schemas.microsoft.com/office/powerpoint/2010/main" val="79079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Default PowerShell Cmdlets</a:t>
            </a:r>
            <a:endParaRPr lang="en-US" dirty="0"/>
          </a:p>
        </p:txBody>
      </p:sp>
      <p:sp>
        <p:nvSpPr>
          <p:cNvPr id="3" name="Marcador de texto 2"/>
          <p:cNvSpPr>
            <a:spLocks noGrp="1"/>
          </p:cNvSpPr>
          <p:nvPr>
            <p:ph type="body" sz="quarter" idx="10"/>
          </p:nvPr>
        </p:nvSpPr>
        <p:spPr/>
        <p:txBody>
          <a:bodyPr/>
          <a:lstStyle/>
          <a:p>
            <a:pPr algn="just"/>
            <a:r>
              <a:rPr lang="en-US" b="1" dirty="0" smtClean="0"/>
              <a:t>Example # 1 - Get-</a:t>
            </a:r>
            <a:r>
              <a:rPr lang="en-US" b="1" dirty="0" err="1" smtClean="0"/>
              <a:t>SPOSite</a:t>
            </a:r>
            <a:endParaRPr lang="en-US" b="1" dirty="0" smtClean="0"/>
          </a:p>
          <a:p>
            <a:pPr lvl="1" algn="just"/>
            <a:r>
              <a:rPr lang="en-US" dirty="0" smtClean="0"/>
              <a:t>It allows to get all the Site Collections in a SharePoint Online tenant that match the specified conditions</a:t>
            </a:r>
          </a:p>
          <a:p>
            <a:pPr lvl="2" algn="just"/>
            <a:r>
              <a:rPr lang="en-US" dirty="0">
                <a:hlinkClick r:id="rId3"/>
              </a:rPr>
              <a:t>https://technet.microsoft.com/es-es/library/FP161380.aspx</a:t>
            </a:r>
            <a:r>
              <a:rPr lang="en-US" dirty="0"/>
              <a:t> </a:t>
            </a:r>
            <a:endParaRPr lang="es-ES" dirty="0"/>
          </a:p>
          <a:p>
            <a:pPr lvl="2" algn="just"/>
            <a:endParaRPr lang="en-US" dirty="0" smtClean="0"/>
          </a:p>
          <a:p>
            <a:pPr lvl="1"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7" name="Rectángulo 6"/>
          <p:cNvSpPr/>
          <p:nvPr/>
        </p:nvSpPr>
        <p:spPr>
          <a:xfrm>
            <a:off x="803194" y="2949251"/>
            <a:ext cx="7702676" cy="20313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#Ejecución en la Consola de Administración de SharePoint Online</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sUserName</a:t>
            </a:r>
            <a:r>
              <a:rPr kumimoji="0" lang="es-ES" b="0" i="0" u="none" strike="noStrike" kern="0" cap="none" spc="0" normalizeH="0" baseline="0" noProof="0" dirty="0" smtClean="0">
                <a:ln>
                  <a:noFill/>
                </a:ln>
                <a:solidFill>
                  <a:prstClr val="black"/>
                </a:solidFill>
                <a:effectLst/>
                <a:uLnTx/>
                <a:uFillTx/>
                <a:latin typeface="Calibri"/>
                <a:ea typeface="+mn-ea"/>
                <a:cs typeface="+mn-cs"/>
              </a:rPr>
              <a:t>="jcgonzalez@nuberosnet.onmicrosoft.com"</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sMessage</a:t>
            </a:r>
            <a:r>
              <a:rPr kumimoji="0" lang="es-ES" b="0" i="0" u="none" strike="noStrike" kern="0" cap="none" spc="0" normalizeH="0" baseline="0" noProof="0" dirty="0" smtClean="0">
                <a:ln>
                  <a:noFill/>
                </a:ln>
                <a:solidFill>
                  <a:prstClr val="black"/>
                </a:solidFill>
                <a:effectLst/>
                <a:uLnTx/>
                <a:uFillTx/>
                <a:latin typeface="Calibri"/>
                <a:ea typeface="+mn-ea"/>
                <a:cs typeface="+mn-cs"/>
              </a:rPr>
              <a:t>="Introduce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your</a:t>
            </a:r>
            <a:r>
              <a:rPr kumimoji="0" lang="es-ES" b="0" i="0" u="none" strike="noStrike" kern="0" cap="none" spc="0" normalizeH="0" baseline="0" noProof="0" dirty="0" smtClean="0">
                <a:ln>
                  <a:noFill/>
                </a:ln>
                <a:solidFill>
                  <a:prstClr val="black"/>
                </a:solidFill>
                <a:effectLst/>
                <a:uLnTx/>
                <a:uFillTx/>
                <a:latin typeface="Calibri"/>
                <a:ea typeface="+mn-ea"/>
                <a:cs typeface="+mn-cs"/>
              </a:rPr>
              <a:t> SPO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Credentials</a:t>
            </a:r>
            <a:r>
              <a:rPr kumimoji="0" lang="es-ES"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sSPOAdminCenterUrl</a:t>
            </a:r>
            <a:r>
              <a:rPr kumimoji="0" lang="es-ES" b="0" i="0" u="none" strike="noStrike" kern="0" cap="none" spc="0" normalizeH="0" baseline="0" noProof="0" dirty="0" smtClean="0">
                <a:ln>
                  <a:noFill/>
                </a:ln>
                <a:solidFill>
                  <a:prstClr val="black"/>
                </a:solidFill>
                <a:effectLst/>
                <a:uLnTx/>
                <a:uFillTx/>
                <a:latin typeface="Calibri"/>
                <a:ea typeface="+mn-ea"/>
                <a:cs typeface="+mn-cs"/>
              </a:rPr>
              <a:t>="https://nuberosnet-admin.sharepoint.com/"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msolcred</a:t>
            </a:r>
            <a:r>
              <a:rPr kumimoji="0" lang="es-ES" b="0" i="0" u="none" strike="noStrike" kern="0" cap="none" spc="0" normalizeH="0" baseline="0" noProof="0" dirty="0" smtClean="0">
                <a:ln>
                  <a:noFill/>
                </a:ln>
                <a:solidFill>
                  <a:prstClr val="black"/>
                </a:solidFill>
                <a:effectLst/>
                <a:uLnTx/>
                <a:uFillTx/>
                <a:latin typeface="Calibri"/>
                <a:ea typeface="+mn-ea"/>
                <a:cs typeface="+mn-cs"/>
              </a:rPr>
              <a:t> =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Get-Credential</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UserName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sUserName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Message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sMessage</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Connect-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SPOService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Url</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sSPOAdminCenterUrl</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Credential</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msolcred</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spoSiteCollections</a:t>
            </a: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Get-SPOSite</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3042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l="13564" t="3110" r="37212" b="1863"/>
          <a:stretch/>
        </p:blipFill>
        <p:spPr>
          <a:xfrm>
            <a:off x="3486480" y="4153046"/>
            <a:ext cx="2171039" cy="2166756"/>
          </a:xfrm>
          <a:prstGeom prst="rect">
            <a:avLst/>
          </a:prstGeom>
        </p:spPr>
      </p:pic>
      <p:sp>
        <p:nvSpPr>
          <p:cNvPr id="16" name="Title 16"/>
          <p:cNvSpPr>
            <a:spLocks noGrp="1"/>
          </p:cNvSpPr>
          <p:nvPr>
            <p:ph type="title" idx="4294967295"/>
          </p:nvPr>
        </p:nvSpPr>
        <p:spPr>
          <a:xfrm>
            <a:off x="1561170" y="2497873"/>
            <a:ext cx="758282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dirty="0" smtClean="0">
                <a:solidFill>
                  <a:srgbClr val="333333"/>
                </a:solidFill>
              </a:rPr>
              <a:t>Default PowerShell cmdlets for SharePoint </a:t>
            </a:r>
            <a:r>
              <a:rPr lang="en-US" sz="3600" dirty="0" err="1" smtClean="0">
                <a:solidFill>
                  <a:srgbClr val="333333"/>
                </a:solidFill>
              </a:rPr>
              <a:t>OnPremises</a:t>
            </a:r>
            <a:r>
              <a:rPr lang="en-US" sz="3600" dirty="0" smtClean="0">
                <a:solidFill>
                  <a:srgbClr val="333333"/>
                </a:solidFill>
              </a:rPr>
              <a:t> and SPO</a:t>
            </a:r>
            <a:endParaRPr lang="en-US" sz="2800" dirty="0">
              <a:solidFill>
                <a:srgbClr val="333333"/>
              </a:solidFill>
              <a:ea typeface="+mj-ea"/>
            </a:endParaRPr>
          </a:p>
        </p:txBody>
      </p:sp>
      <p:sp>
        <p:nvSpPr>
          <p:cNvPr id="24" name="Rectángulo 23"/>
          <p:cNvSpPr/>
          <p:nvPr/>
        </p:nvSpPr>
        <p:spPr>
          <a:xfrm>
            <a:off x="0" y="-1"/>
            <a:ext cx="9144000" cy="2503449"/>
          </a:xfrm>
          <a:prstGeom prst="rect">
            <a:avLst/>
          </a:prstGeom>
          <a:solidFill>
            <a:srgbClr val="0071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solidFill>
                <a:srgbClr val="FF0000"/>
              </a:solidFill>
            </a:endParaRP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180" y="267876"/>
            <a:ext cx="2248628" cy="2194833"/>
          </a:xfrm>
          <a:prstGeom prst="rect">
            <a:avLst/>
          </a:prstGeom>
        </p:spPr>
      </p:pic>
      <p:sp>
        <p:nvSpPr>
          <p:cNvPr id="26" name="Title 16"/>
          <p:cNvSpPr>
            <a:spLocks noGrp="1"/>
          </p:cNvSpPr>
          <p:nvPr>
            <p:ph type="title" idx="4294967295"/>
          </p:nvPr>
        </p:nvSpPr>
        <p:spPr>
          <a:xfrm>
            <a:off x="0" y="2503449"/>
            <a:ext cx="156116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endParaRPr lang="en-US" sz="2800" dirty="0">
              <a:solidFill>
                <a:srgbClr val="333333"/>
              </a:solidFill>
              <a:ea typeface="+mj-ea"/>
            </a:endParaRPr>
          </a:p>
        </p:txBody>
      </p:sp>
      <p:pic>
        <p:nvPicPr>
          <p:cNvPr id="27" name="Imagen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84" y="2692151"/>
            <a:ext cx="1667753" cy="1128008"/>
          </a:xfrm>
          <a:prstGeom prst="rect">
            <a:avLst/>
          </a:prstGeom>
        </p:spPr>
      </p:pic>
    </p:spTree>
    <p:extLst>
      <p:ext uri="{BB962C8B-B14F-4D97-AF65-F5344CB8AC3E}">
        <p14:creationId xmlns:p14="http://schemas.microsoft.com/office/powerpoint/2010/main" val="367629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Using SharePoint APIs in PowerShell</a:t>
            </a:r>
            <a:endParaRPr lang="en-US" dirty="0"/>
          </a:p>
        </p:txBody>
      </p:sp>
      <p:sp>
        <p:nvSpPr>
          <p:cNvPr id="3" name="Marcador de texto 2"/>
          <p:cNvSpPr>
            <a:spLocks noGrp="1"/>
          </p:cNvSpPr>
          <p:nvPr>
            <p:ph type="body" sz="quarter" idx="10"/>
          </p:nvPr>
        </p:nvSpPr>
        <p:spPr/>
        <p:txBody>
          <a:bodyPr/>
          <a:lstStyle/>
          <a:p>
            <a:pPr algn="just"/>
            <a:r>
              <a:rPr lang="en-US" b="1" dirty="0" smtClean="0"/>
              <a:t>SharePoint Server Side API:</a:t>
            </a:r>
          </a:p>
          <a:p>
            <a:pPr lvl="1" algn="just"/>
            <a:r>
              <a:rPr lang="en-US" dirty="0" smtClean="0"/>
              <a:t>SharePoint PowerShell Snap-In provides also access to the full server side API:</a:t>
            </a:r>
          </a:p>
          <a:p>
            <a:pPr lvl="2" algn="just"/>
            <a:r>
              <a:rPr lang="en-US" dirty="0" smtClean="0"/>
              <a:t>You can use SharePoint objects in the same way you do in Visual Studio</a:t>
            </a:r>
          </a:p>
          <a:p>
            <a:pPr lvl="1" algn="just"/>
            <a:r>
              <a:rPr lang="en-US" dirty="0" smtClean="0"/>
              <a:t>Example # 1 – How to create a SharePoint</a:t>
            </a:r>
            <a:r>
              <a:rPr lang="es-ES" dirty="0" smtClean="0"/>
              <a:t> </a:t>
            </a:r>
            <a:r>
              <a:rPr lang="en-US" dirty="0" smtClean="0"/>
              <a:t>list and a add a column to the list:</a:t>
            </a:r>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6" name="Rectángulo 5"/>
          <p:cNvSpPr/>
          <p:nvPr/>
        </p:nvSpPr>
        <p:spPr>
          <a:xfrm>
            <a:off x="760022" y="2899141"/>
            <a:ext cx="7993352" cy="2062103"/>
          </a:xfrm>
          <a:prstGeom prst="rect">
            <a:avLst/>
          </a:prstGeom>
          <a:noFill/>
          <a:ln w="3175"/>
        </p:spPr>
        <p:style>
          <a:lnRef idx="2">
            <a:schemeClr val="accent1"/>
          </a:lnRef>
          <a:fillRef idx="1">
            <a:schemeClr val="lt1"/>
          </a:fillRef>
          <a:effectRef idx="0">
            <a:schemeClr val="accent1"/>
          </a:effectRef>
          <a:fontRef idx="minor">
            <a:schemeClr val="dk1"/>
          </a:fontRef>
        </p:style>
        <p:txBody>
          <a:bodyPr wrap="square">
            <a:spAutoFit/>
          </a:bodyPr>
          <a:lstStyle/>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spSite</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0000FF"/>
                </a:solidFill>
                <a:latin typeface="Lucida Console" panose="020B0609040504020204" pitchFamily="49" charset="0"/>
                <a:ea typeface="Times New Roman" panose="02020603050405020304" pitchFamily="18" charset="0"/>
                <a:cs typeface="Lucida Console" panose="020B0609040504020204" pitchFamily="49" charset="0"/>
              </a:rPr>
              <a:t>Get-SPSite</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Identity</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sSiteUrl</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spSite</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OpenWeb</a:t>
            </a:r>
            <a:r>
              <a:rPr lang="es-ES" sz="1600" dirty="0" smtClean="0">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Lists</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Add</a:t>
            </a:r>
            <a:r>
              <a:rPr lang="es-ES" sz="1600" dirty="0">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"Lista </a:t>
            </a:r>
            <a:r>
              <a:rPr lang="es-ES" sz="16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Grande"</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"Lista</a:t>
            </a:r>
            <a:r>
              <a:rPr lang="es-ES" sz="16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Grande"</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800080"/>
                </a:solidFill>
                <a:latin typeface="Lucida Console" panose="020B0609040504020204" pitchFamily="49" charset="0"/>
                <a:ea typeface="Times New Roman" panose="02020603050405020304" pitchFamily="18" charset="0"/>
                <a:cs typeface="Lucida Console" panose="020B0609040504020204" pitchFamily="49" charset="0"/>
              </a:rPr>
              <a:t>100</a:t>
            </a:r>
            <a:r>
              <a:rPr lang="es-ES" sz="1600" dirty="0">
                <a:latin typeface="Lucida Console" panose="020B0609040504020204" pitchFamily="49" charset="0"/>
                <a:ea typeface="Times New Roman" panose="02020603050405020304" pitchFamily="18" charset="0"/>
                <a:cs typeface="Lucida Console" panose="020B0609040504020204" pitchFamily="49" charset="0"/>
              </a:rPr>
              <a:t>)</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spFieldType</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008080"/>
                </a:solidFill>
                <a:latin typeface="Lucida Console" panose="020B0609040504020204" pitchFamily="49" charset="0"/>
                <a:ea typeface="Times New Roman" panose="02020603050405020304" pitchFamily="18" charset="0"/>
                <a:cs typeface="Lucida Console" panose="020B0609040504020204" pitchFamily="49" charset="0"/>
              </a:rPr>
              <a:t>Microsoft.SharePoint.SPFieldType</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Text</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spList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Lists</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"Lista Grande"</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spList</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Fields</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Add</a:t>
            </a:r>
            <a:r>
              <a:rPr lang="es-ES" sz="1600" dirty="0">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“Datos”</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spFieldType</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$false</a:t>
            </a:r>
            <a:r>
              <a:rPr lang="es-ES" sz="16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spList</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Fields</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"Datos"</a:t>
            </a:r>
            <a:r>
              <a:rPr lang="es-ES" sz="16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Update</a:t>
            </a:r>
            <a:r>
              <a:rPr lang="es-ES" sz="1600" dirty="0">
                <a:latin typeface="Lucida Console" panose="020B0609040504020204" pitchFamily="49" charset="0"/>
                <a:ea typeface="Times New Roman" panose="02020603050405020304" pitchFamily="18" charset="0"/>
                <a:cs typeface="Lucida Console" panose="020B0609040504020204" pitchFamily="49" charset="0"/>
              </a:rPr>
              <a:t>()</a:t>
            </a:r>
            <a:endParaRPr lang="es-ES" sz="1600" dirty="0">
              <a:latin typeface="Calibri" panose="020F0502020204030204" pitchFamily="34" charset="0"/>
              <a:ea typeface="Times New Roman" panose="02020603050405020304" pitchFamily="18" charset="0"/>
              <a:cs typeface="Times New Roman" panose="02020603050405020304" pitchFamily="18" charset="0"/>
            </a:endParaRPr>
          </a:p>
          <a:p>
            <a:r>
              <a:rPr lang="es-ES" sz="16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spList</a:t>
            </a:r>
            <a:r>
              <a:rPr lang="es-ES" sz="16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600" dirty="0" err="1">
                <a:latin typeface="Lucida Console" panose="020B0609040504020204" pitchFamily="49" charset="0"/>
                <a:ea typeface="Times New Roman" panose="02020603050405020304" pitchFamily="18" charset="0"/>
                <a:cs typeface="Lucida Console" panose="020B0609040504020204" pitchFamily="49" charset="0"/>
              </a:rPr>
              <a:t>Update</a:t>
            </a:r>
            <a:r>
              <a:rPr lang="es-ES" sz="1600" dirty="0">
                <a:latin typeface="Lucida Console" panose="020B0609040504020204" pitchFamily="49" charset="0"/>
                <a:ea typeface="Times New Roman" panose="02020603050405020304" pitchFamily="18" charset="0"/>
                <a:cs typeface="Lucida Console" panose="020B0609040504020204" pitchFamily="49" charset="0"/>
              </a:rPr>
              <a:t>()</a:t>
            </a:r>
            <a:endParaRPr lang="es-E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754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Using SharePoint APIs in PowerShell</a:t>
            </a:r>
            <a:endParaRPr lang="en-US" dirty="0"/>
          </a:p>
        </p:txBody>
      </p:sp>
      <p:sp>
        <p:nvSpPr>
          <p:cNvPr id="3" name="Marcador de texto 2"/>
          <p:cNvSpPr>
            <a:spLocks noGrp="1"/>
          </p:cNvSpPr>
          <p:nvPr>
            <p:ph type="body" sz="quarter" idx="10"/>
          </p:nvPr>
        </p:nvSpPr>
        <p:spPr/>
        <p:txBody>
          <a:bodyPr/>
          <a:lstStyle/>
          <a:p>
            <a:pPr algn="just"/>
            <a:r>
              <a:rPr lang="en-US" b="1" dirty="0" smtClean="0"/>
              <a:t>SharePoint Server Side API:</a:t>
            </a:r>
          </a:p>
          <a:p>
            <a:pPr lvl="1" algn="just"/>
            <a:r>
              <a:rPr lang="en-US" dirty="0" smtClean="0"/>
              <a:t>Example # 2 – How to do a CAML Query:</a:t>
            </a:r>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5" name="Rectángulo 4"/>
          <p:cNvSpPr/>
          <p:nvPr/>
        </p:nvSpPr>
        <p:spPr>
          <a:xfrm>
            <a:off x="141909" y="2296094"/>
            <a:ext cx="8858992" cy="3108543"/>
          </a:xfrm>
          <a:prstGeom prst="rect">
            <a:avLst/>
          </a:prstGeom>
          <a:noFill/>
          <a:ln w="3175">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spSite</a:t>
            </a:r>
            <a:r>
              <a:rPr lang="es-ES" sz="1400" dirty="0" smtClean="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0000FF"/>
                </a:solidFill>
                <a:latin typeface="Lucida Console" panose="020B0609040504020204" pitchFamily="49" charset="0"/>
                <a:ea typeface="Times New Roman" panose="02020603050405020304" pitchFamily="18" charset="0"/>
                <a:cs typeface="Lucida Console" panose="020B0609040504020204" pitchFamily="49" charset="0"/>
              </a:rPr>
              <a:t>Get-SPSite</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Identity</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sSiteCollection</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spwWeb</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spSite</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OpenWeb</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splList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spwWeb</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Lists</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TryGetList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sListName</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spqQuery</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00FF"/>
                </a:solidFill>
                <a:latin typeface="Lucida Console" panose="020B0609040504020204" pitchFamily="49" charset="0"/>
                <a:ea typeface="Times New Roman" panose="02020603050405020304" pitchFamily="18" charset="0"/>
                <a:cs typeface="Lucida Console" panose="020B0609040504020204" pitchFamily="49" charset="0"/>
              </a:rPr>
              <a:t>New-</a:t>
            </a:r>
            <a:r>
              <a:rPr lang="es-ES" sz="1400" dirty="0" err="1">
                <a:solidFill>
                  <a:srgbClr val="0000FF"/>
                </a:solidFill>
                <a:latin typeface="Lucida Console" panose="020B0609040504020204" pitchFamily="49" charset="0"/>
                <a:ea typeface="Times New Roman" panose="02020603050405020304" pitchFamily="18" charset="0"/>
                <a:cs typeface="Lucida Console" panose="020B0609040504020204" pitchFamily="49" charset="0"/>
              </a:rPr>
              <a:t>Object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8A2BE2"/>
                </a:solidFill>
                <a:latin typeface="Lucida Console" panose="020B0609040504020204" pitchFamily="49" charset="0"/>
                <a:ea typeface="Times New Roman" panose="02020603050405020304" pitchFamily="18" charset="0"/>
                <a:cs typeface="Lucida Console" panose="020B0609040504020204" pitchFamily="49" charset="0"/>
              </a:rPr>
              <a:t>Microsoft.SharePoint.SPQuery</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spqQuery</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Query</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Where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lvl="2"/>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Contains</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lvl="3"/>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FieldRef</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Name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FileLeafRef</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lvl="3"/>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Value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Type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='File'&gt;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Farm</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Value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lvl="2"/>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Contains</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s-ES" sz="1400" dirty="0" smtClean="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Where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spqQuery</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ViewFields</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FieldRef</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Name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FileLeafRef</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/&gt;&lt;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FieldRef</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Name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Title</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/&gt;"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spqQuery</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ViewFieldsOnly</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$true</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splListItems</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splList</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GetItems</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spqQuery</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endParaRPr lang="es-ES" sz="1400" dirty="0"/>
          </a:p>
        </p:txBody>
      </p:sp>
    </p:spTree>
    <p:extLst>
      <p:ext uri="{BB962C8B-B14F-4D97-AF65-F5344CB8AC3E}">
        <p14:creationId xmlns:p14="http://schemas.microsoft.com/office/powerpoint/2010/main" val="260657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Using SharePoint APIs in PowerShell</a:t>
            </a:r>
            <a:endParaRPr lang="en-US" dirty="0"/>
          </a:p>
        </p:txBody>
      </p:sp>
      <p:sp>
        <p:nvSpPr>
          <p:cNvPr id="3" name="Marcador de texto 2"/>
          <p:cNvSpPr>
            <a:spLocks noGrp="1"/>
          </p:cNvSpPr>
          <p:nvPr>
            <p:ph type="body" sz="quarter" idx="10"/>
          </p:nvPr>
        </p:nvSpPr>
        <p:spPr/>
        <p:txBody>
          <a:bodyPr/>
          <a:lstStyle/>
          <a:p>
            <a:pPr algn="just"/>
            <a:r>
              <a:rPr lang="en-US" b="1" dirty="0" smtClean="0"/>
              <a:t>SharePoint Client Side API:</a:t>
            </a:r>
          </a:p>
          <a:p>
            <a:pPr lvl="1" algn="just"/>
            <a:r>
              <a:rPr lang="en-US" dirty="0" smtClean="0"/>
              <a:t>Client Side API (better known as CSOM) can be used in PowerShell for both SharePoint </a:t>
            </a:r>
            <a:r>
              <a:rPr lang="en-US" dirty="0" err="1" smtClean="0"/>
              <a:t>OnPremises</a:t>
            </a:r>
            <a:r>
              <a:rPr lang="en-US" dirty="0" smtClean="0"/>
              <a:t> and </a:t>
            </a:r>
            <a:r>
              <a:rPr lang="es-ES" dirty="0" smtClean="0"/>
              <a:t>SPO</a:t>
            </a:r>
            <a:endParaRPr lang="en-US" dirty="0" smtClean="0"/>
          </a:p>
          <a:p>
            <a:pPr lvl="1" algn="just"/>
            <a:r>
              <a:rPr lang="en-US" dirty="0" smtClean="0"/>
              <a:t>First step before using the API is to load the required assemblies</a:t>
            </a:r>
            <a:r>
              <a:rPr lang="es-ES" dirty="0" smtClean="0"/>
              <a:t>:</a:t>
            </a:r>
          </a:p>
          <a:p>
            <a:pPr lvl="1" algn="just"/>
            <a:endParaRPr lang="es-ES" dirty="0"/>
          </a:p>
          <a:p>
            <a:pPr lvl="1" algn="just"/>
            <a:endParaRPr lang="es-ES" dirty="0" smtClean="0"/>
          </a:p>
          <a:p>
            <a:pPr lvl="1" algn="just"/>
            <a:endParaRPr lang="es-ES" dirty="0"/>
          </a:p>
          <a:p>
            <a:pPr lvl="1" algn="just"/>
            <a:endParaRPr lang="es-ES" dirty="0" smtClean="0"/>
          </a:p>
          <a:p>
            <a:pPr lvl="1" algn="just"/>
            <a:r>
              <a:rPr lang="en-US" dirty="0" smtClean="0"/>
              <a:t>Once the assemblies are loaded, simply follow CSOM </a:t>
            </a:r>
            <a:r>
              <a:rPr lang="es-ES" dirty="0" smtClean="0"/>
              <a:t>rules</a:t>
            </a:r>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5" name="Rectángulo 4"/>
          <p:cNvSpPr/>
          <p:nvPr/>
        </p:nvSpPr>
        <p:spPr>
          <a:xfrm>
            <a:off x="389436" y="2939687"/>
            <a:ext cx="8671437" cy="584775"/>
          </a:xfrm>
          <a:prstGeom prst="rect">
            <a:avLst/>
          </a:prstGeom>
          <a:noFill/>
          <a:ln w="3175">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ES" sz="1600" dirty="0">
                <a:latin typeface="Lucida Console" panose="020B0609040504020204" pitchFamily="49" charset="0"/>
              </a:rPr>
              <a:t> </a:t>
            </a:r>
            <a:r>
              <a:rPr lang="es-ES" sz="1600" dirty="0" err="1">
                <a:solidFill>
                  <a:srgbClr val="0000FF"/>
                </a:solidFill>
                <a:latin typeface="Lucida Console" panose="020B0609040504020204" pitchFamily="49" charset="0"/>
              </a:rPr>
              <a:t>Add-Type</a:t>
            </a:r>
            <a:r>
              <a:rPr lang="es-ES" sz="1600" dirty="0">
                <a:solidFill>
                  <a:prstClr val="black"/>
                </a:solidFill>
                <a:latin typeface="Lucida Console" panose="020B0609040504020204" pitchFamily="49" charset="0"/>
              </a:rPr>
              <a:t> </a:t>
            </a:r>
            <a:r>
              <a:rPr lang="es-ES" sz="1600" dirty="0">
                <a:solidFill>
                  <a:srgbClr val="000080"/>
                </a:solidFill>
                <a:latin typeface="Lucida Console" panose="020B0609040504020204" pitchFamily="49" charset="0"/>
              </a:rPr>
              <a:t>-</a:t>
            </a:r>
            <a:r>
              <a:rPr lang="es-ES" sz="1600" dirty="0" err="1">
                <a:solidFill>
                  <a:srgbClr val="000080"/>
                </a:solidFill>
                <a:latin typeface="Lucida Console" panose="020B0609040504020204" pitchFamily="49" charset="0"/>
              </a:rPr>
              <a:t>Path</a:t>
            </a:r>
            <a:r>
              <a:rPr lang="es-ES" sz="1600" dirty="0">
                <a:solidFill>
                  <a:prstClr val="black"/>
                </a:solidFill>
                <a:latin typeface="Lucida Console" panose="020B0609040504020204" pitchFamily="49" charset="0"/>
              </a:rPr>
              <a:t> </a:t>
            </a:r>
            <a:r>
              <a:rPr lang="es-ES" sz="1600" dirty="0">
                <a:solidFill>
                  <a:srgbClr val="8B0000"/>
                </a:solidFill>
                <a:latin typeface="Lucida Console" panose="020B0609040504020204" pitchFamily="49" charset="0"/>
              </a:rPr>
              <a:t>"&lt;</a:t>
            </a:r>
            <a:r>
              <a:rPr lang="es-ES" sz="1600" dirty="0" err="1">
                <a:solidFill>
                  <a:srgbClr val="8B0000"/>
                </a:solidFill>
                <a:latin typeface="Lucida Console" panose="020B0609040504020204" pitchFamily="49" charset="0"/>
              </a:rPr>
              <a:t>CSOM_Path</a:t>
            </a:r>
            <a:r>
              <a:rPr lang="es-ES" sz="1600" dirty="0">
                <a:solidFill>
                  <a:srgbClr val="8B0000"/>
                </a:solidFill>
                <a:latin typeface="Lucida Console" panose="020B0609040504020204" pitchFamily="49" charset="0"/>
              </a:rPr>
              <a:t>&gt;\Microsoft.SharePoint.Client.dll"</a:t>
            </a:r>
            <a:endParaRPr lang="es-ES" sz="1600" dirty="0">
              <a:solidFill>
                <a:prstClr val="black"/>
              </a:solidFill>
              <a:latin typeface="Lucida Console" panose="020B0609040504020204" pitchFamily="49" charset="0"/>
            </a:endParaRPr>
          </a:p>
          <a:p>
            <a:r>
              <a:rPr lang="es-ES" sz="1600" dirty="0">
                <a:solidFill>
                  <a:prstClr val="black"/>
                </a:solidFill>
                <a:latin typeface="Lucida Console" panose="020B0609040504020204" pitchFamily="49" charset="0"/>
              </a:rPr>
              <a:t> </a:t>
            </a:r>
            <a:r>
              <a:rPr lang="es-ES" sz="1600" dirty="0" err="1" smtClean="0">
                <a:solidFill>
                  <a:srgbClr val="0000FF"/>
                </a:solidFill>
                <a:latin typeface="Lucida Console" panose="020B0609040504020204" pitchFamily="49" charset="0"/>
              </a:rPr>
              <a:t>Add-Type</a:t>
            </a:r>
            <a:r>
              <a:rPr lang="es-ES" sz="1600" dirty="0" smtClean="0">
                <a:solidFill>
                  <a:prstClr val="black"/>
                </a:solidFill>
                <a:latin typeface="Lucida Console" panose="020B0609040504020204" pitchFamily="49" charset="0"/>
              </a:rPr>
              <a:t> </a:t>
            </a:r>
            <a:r>
              <a:rPr lang="es-ES" sz="1600" dirty="0">
                <a:solidFill>
                  <a:srgbClr val="000080"/>
                </a:solidFill>
                <a:latin typeface="Lucida Console" panose="020B0609040504020204" pitchFamily="49" charset="0"/>
              </a:rPr>
              <a:t>-</a:t>
            </a:r>
            <a:r>
              <a:rPr lang="es-ES" sz="1600" dirty="0" err="1">
                <a:solidFill>
                  <a:srgbClr val="000080"/>
                </a:solidFill>
                <a:latin typeface="Lucida Console" panose="020B0609040504020204" pitchFamily="49" charset="0"/>
              </a:rPr>
              <a:t>Path</a:t>
            </a:r>
            <a:r>
              <a:rPr lang="es-ES" sz="1600" dirty="0">
                <a:solidFill>
                  <a:prstClr val="black"/>
                </a:solidFill>
                <a:latin typeface="Lucida Console" panose="020B0609040504020204" pitchFamily="49" charset="0"/>
              </a:rPr>
              <a:t> </a:t>
            </a:r>
            <a:r>
              <a:rPr lang="es-ES" sz="1600" dirty="0">
                <a:solidFill>
                  <a:srgbClr val="8B0000"/>
                </a:solidFill>
                <a:latin typeface="Lucida Console" panose="020B0609040504020204" pitchFamily="49" charset="0"/>
              </a:rPr>
              <a:t>"&lt;</a:t>
            </a:r>
            <a:r>
              <a:rPr lang="es-ES" sz="1600" dirty="0" err="1">
                <a:solidFill>
                  <a:srgbClr val="8B0000"/>
                </a:solidFill>
                <a:latin typeface="Lucida Console" panose="020B0609040504020204" pitchFamily="49" charset="0"/>
              </a:rPr>
              <a:t>CSOM_Path</a:t>
            </a:r>
            <a:r>
              <a:rPr lang="es-ES" sz="1600" dirty="0">
                <a:solidFill>
                  <a:srgbClr val="8B0000"/>
                </a:solidFill>
                <a:latin typeface="Lucida Console" panose="020B0609040504020204" pitchFamily="49" charset="0"/>
              </a:rPr>
              <a:t>&gt;\Microsoft.SharePoint.Client.Runtime.dll" </a:t>
            </a:r>
            <a:endParaRPr lang="es-ES" sz="1600" dirty="0"/>
          </a:p>
        </p:txBody>
      </p:sp>
    </p:spTree>
    <p:extLst>
      <p:ext uri="{BB962C8B-B14F-4D97-AF65-F5344CB8AC3E}">
        <p14:creationId xmlns:p14="http://schemas.microsoft.com/office/powerpoint/2010/main" val="372792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Using SharePoint APIs in PowerShell</a:t>
            </a:r>
            <a:endParaRPr lang="en-US" dirty="0"/>
          </a:p>
        </p:txBody>
      </p:sp>
      <p:sp>
        <p:nvSpPr>
          <p:cNvPr id="3" name="Marcador de texto 2"/>
          <p:cNvSpPr>
            <a:spLocks noGrp="1"/>
          </p:cNvSpPr>
          <p:nvPr>
            <p:ph type="body" sz="quarter" idx="10"/>
          </p:nvPr>
        </p:nvSpPr>
        <p:spPr/>
        <p:txBody>
          <a:bodyPr/>
          <a:lstStyle/>
          <a:p>
            <a:pPr algn="just"/>
            <a:r>
              <a:rPr lang="en-US" b="1" dirty="0" smtClean="0"/>
              <a:t>SharePoint Client Side API:</a:t>
            </a:r>
          </a:p>
          <a:p>
            <a:pPr lvl="1" algn="just"/>
            <a:r>
              <a:rPr lang="en-US" dirty="0" smtClean="0"/>
              <a:t>Example 1 – Using CSOM for SharePoint </a:t>
            </a:r>
            <a:r>
              <a:rPr lang="en-US" dirty="0" err="1" smtClean="0"/>
              <a:t>OnPremises</a:t>
            </a:r>
            <a:r>
              <a:rPr lang="en-US" dirty="0" smtClean="0"/>
              <a:t> in PowerShell</a:t>
            </a:r>
            <a:r>
              <a:rPr lang="es-ES" dirty="0" smtClean="0"/>
              <a:t>:</a:t>
            </a:r>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6" name="Rectángulo 5"/>
          <p:cNvSpPr/>
          <p:nvPr/>
        </p:nvSpPr>
        <p:spPr>
          <a:xfrm>
            <a:off x="172819" y="2348866"/>
            <a:ext cx="8797172" cy="3093154"/>
          </a:xfrm>
          <a:prstGeom prst="rect">
            <a:avLst/>
          </a:prstGeom>
          <a:noFill/>
          <a:ln w="3175">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ES" sz="1500" dirty="0" smtClean="0">
                <a:solidFill>
                  <a:srgbClr val="006400"/>
                </a:solidFill>
                <a:latin typeface="Lucida Console" panose="020B0609040504020204" pitchFamily="49" charset="0"/>
              </a:rPr>
              <a:t>#</a:t>
            </a:r>
            <a:r>
              <a:rPr lang="es-ES" sz="1500" dirty="0">
                <a:solidFill>
                  <a:srgbClr val="006400"/>
                </a:solidFill>
                <a:latin typeface="Lucida Console" panose="020B0609040504020204" pitchFamily="49" charset="0"/>
              </a:rPr>
              <a:t>SharePoint </a:t>
            </a:r>
            <a:r>
              <a:rPr lang="es-ES" sz="1500" dirty="0" err="1">
                <a:solidFill>
                  <a:srgbClr val="006400"/>
                </a:solidFill>
                <a:latin typeface="Lucida Console" panose="020B0609040504020204" pitchFamily="49" charset="0"/>
              </a:rPr>
              <a:t>Client</a:t>
            </a:r>
            <a:r>
              <a:rPr lang="es-ES" sz="1500" dirty="0">
                <a:solidFill>
                  <a:srgbClr val="006400"/>
                </a:solidFill>
                <a:latin typeface="Lucida Console" panose="020B0609040504020204" pitchFamily="49" charset="0"/>
              </a:rPr>
              <a:t> </a:t>
            </a:r>
            <a:r>
              <a:rPr lang="es-ES" sz="1500" dirty="0" err="1">
                <a:solidFill>
                  <a:srgbClr val="006400"/>
                </a:solidFill>
                <a:latin typeface="Lucida Console" panose="020B0609040504020204" pitchFamily="49" charset="0"/>
              </a:rPr>
              <a:t>Object</a:t>
            </a:r>
            <a:r>
              <a:rPr lang="es-ES" sz="1500" dirty="0">
                <a:solidFill>
                  <a:srgbClr val="006400"/>
                </a:solidFill>
                <a:latin typeface="Lucida Console" panose="020B0609040504020204" pitchFamily="49" charset="0"/>
              </a:rPr>
              <a:t> </a:t>
            </a:r>
            <a:r>
              <a:rPr lang="es-ES" sz="1500" dirty="0" err="1">
                <a:solidFill>
                  <a:srgbClr val="006400"/>
                </a:solidFill>
                <a:latin typeface="Lucida Console" panose="020B0609040504020204" pitchFamily="49" charset="0"/>
              </a:rPr>
              <a:t>Model</a:t>
            </a:r>
            <a:r>
              <a:rPr lang="es-ES" sz="1500" dirty="0">
                <a:solidFill>
                  <a:srgbClr val="006400"/>
                </a:solidFill>
                <a:latin typeface="Lucida Console" panose="020B0609040504020204" pitchFamily="49" charset="0"/>
              </a:rPr>
              <a:t> </a:t>
            </a:r>
            <a:r>
              <a:rPr lang="es-ES" sz="1500" dirty="0" err="1">
                <a:solidFill>
                  <a:srgbClr val="006400"/>
                </a:solidFill>
                <a:latin typeface="Lucida Console" panose="020B0609040504020204" pitchFamily="49" charset="0"/>
              </a:rPr>
              <a:t>Context</a:t>
            </a:r>
            <a:endParaRPr lang="es-ES" sz="1500" dirty="0">
              <a:solidFill>
                <a:prstClr val="black"/>
              </a:solidFill>
              <a:latin typeface="Lucida Console" panose="020B0609040504020204" pitchFamily="49" charset="0"/>
            </a:endParaRP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spCtx</a:t>
            </a:r>
            <a:r>
              <a:rPr lang="es-ES" sz="1500" dirty="0">
                <a:solidFill>
                  <a:prstClr val="black"/>
                </a:solidFill>
                <a:latin typeface="Lucida Console" panose="020B0609040504020204" pitchFamily="49" charset="0"/>
              </a:rPr>
              <a:t> </a:t>
            </a:r>
            <a:r>
              <a:rPr lang="es-ES" sz="1500" dirty="0">
                <a:solidFill>
                  <a:srgbClr val="A9A9A9"/>
                </a:solidFill>
                <a:latin typeface="Lucida Console" panose="020B0609040504020204" pitchFamily="49" charset="0"/>
              </a:rPr>
              <a:t>=</a:t>
            </a:r>
            <a:r>
              <a:rPr lang="es-ES" sz="1500" dirty="0">
                <a:solidFill>
                  <a:prstClr val="black"/>
                </a:solidFill>
                <a:latin typeface="Lucida Console" panose="020B0609040504020204" pitchFamily="49" charset="0"/>
              </a:rPr>
              <a:t> </a:t>
            </a:r>
            <a:r>
              <a:rPr lang="es-ES" sz="1500" dirty="0">
                <a:solidFill>
                  <a:srgbClr val="0000FF"/>
                </a:solidFill>
                <a:latin typeface="Lucida Console" panose="020B0609040504020204" pitchFamily="49" charset="0"/>
              </a:rPr>
              <a:t>New-</a:t>
            </a:r>
            <a:r>
              <a:rPr lang="es-ES" sz="1500" dirty="0" err="1">
                <a:solidFill>
                  <a:srgbClr val="0000FF"/>
                </a:solidFill>
                <a:latin typeface="Lucida Console" panose="020B0609040504020204" pitchFamily="49" charset="0"/>
              </a:rPr>
              <a:t>Object</a:t>
            </a:r>
            <a:r>
              <a:rPr lang="es-ES" sz="1500" dirty="0">
                <a:solidFill>
                  <a:prstClr val="black"/>
                </a:solidFill>
                <a:latin typeface="Lucida Console" panose="020B0609040504020204" pitchFamily="49" charset="0"/>
              </a:rPr>
              <a:t> </a:t>
            </a:r>
            <a:r>
              <a:rPr lang="es-ES" sz="1500" dirty="0" err="1">
                <a:solidFill>
                  <a:srgbClr val="8A2BE2"/>
                </a:solidFill>
                <a:latin typeface="Lucida Console" panose="020B0609040504020204" pitchFamily="49" charset="0"/>
              </a:rPr>
              <a:t>Microsoft.SharePoint.Client.ClientContext</a:t>
            </a:r>
            <a:r>
              <a:rPr lang="es-ES" sz="1500" dirty="0">
                <a:solidFill>
                  <a:prstClr val="black"/>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sSiteColUrl</a:t>
            </a:r>
            <a:r>
              <a:rPr lang="es-ES" sz="1500" dirty="0">
                <a:solidFill>
                  <a:prstClr val="black"/>
                </a:solidFill>
                <a:latin typeface="Lucida Console" panose="020B0609040504020204" pitchFamily="49" charset="0"/>
              </a:rPr>
              <a:t>) </a:t>
            </a: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spCredentials</a:t>
            </a:r>
            <a:r>
              <a:rPr lang="es-ES" sz="1500" dirty="0">
                <a:solidFill>
                  <a:prstClr val="black"/>
                </a:solidFill>
                <a:latin typeface="Lucida Console" panose="020B0609040504020204" pitchFamily="49" charset="0"/>
              </a:rPr>
              <a:t> </a:t>
            </a:r>
            <a:r>
              <a:rPr lang="es-ES" sz="1500" dirty="0">
                <a:solidFill>
                  <a:srgbClr val="A9A9A9"/>
                </a:solidFill>
                <a:latin typeface="Lucida Console" panose="020B0609040504020204" pitchFamily="49" charset="0"/>
              </a:rPr>
              <a:t>=</a:t>
            </a:r>
            <a:r>
              <a:rPr lang="es-ES" sz="1500" dirty="0">
                <a:solidFill>
                  <a:prstClr val="black"/>
                </a:solidFill>
                <a:latin typeface="Lucida Console" panose="020B0609040504020204" pitchFamily="49" charset="0"/>
              </a:rPr>
              <a:t> </a:t>
            </a:r>
            <a:r>
              <a:rPr lang="es-ES" sz="1500" dirty="0">
                <a:solidFill>
                  <a:srgbClr val="0000FF"/>
                </a:solidFill>
                <a:latin typeface="Lucida Console" panose="020B0609040504020204" pitchFamily="49" charset="0"/>
              </a:rPr>
              <a:t>New-</a:t>
            </a:r>
            <a:r>
              <a:rPr lang="es-ES" sz="1500" dirty="0" err="1">
                <a:solidFill>
                  <a:srgbClr val="0000FF"/>
                </a:solidFill>
                <a:latin typeface="Lucida Console" panose="020B0609040504020204" pitchFamily="49" charset="0"/>
              </a:rPr>
              <a:t>Object</a:t>
            </a:r>
            <a:r>
              <a:rPr lang="es-ES" sz="1500" dirty="0">
                <a:solidFill>
                  <a:prstClr val="black"/>
                </a:solidFill>
                <a:latin typeface="Lucida Console" panose="020B0609040504020204" pitchFamily="49" charset="0"/>
              </a:rPr>
              <a:t> </a:t>
            </a:r>
            <a:r>
              <a:rPr lang="es-ES" sz="1500" dirty="0" err="1">
                <a:solidFill>
                  <a:srgbClr val="8A2BE2"/>
                </a:solidFill>
                <a:latin typeface="Lucida Console" panose="020B0609040504020204" pitchFamily="49" charset="0"/>
              </a:rPr>
              <a:t>System.Net.NetworkCredential</a:t>
            </a:r>
            <a:r>
              <a:rPr lang="es-ES" sz="1500" dirty="0">
                <a:solidFill>
                  <a:prstClr val="black"/>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sUserName</a:t>
            </a:r>
            <a:r>
              <a:rPr lang="es-ES" sz="1500" dirty="0">
                <a:solidFill>
                  <a:srgbClr val="A9A9A9"/>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sPassword</a:t>
            </a:r>
            <a:r>
              <a:rPr lang="es-ES" sz="1500" dirty="0">
                <a:solidFill>
                  <a:srgbClr val="A9A9A9"/>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sDomain</a:t>
            </a:r>
            <a:r>
              <a:rPr lang="es-ES" sz="1500" dirty="0">
                <a:solidFill>
                  <a:prstClr val="black"/>
                </a:solidFill>
                <a:latin typeface="Lucida Console" panose="020B0609040504020204" pitchFamily="49" charset="0"/>
              </a:rPr>
              <a:t>)  </a:t>
            </a: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spCtx</a:t>
            </a:r>
            <a:r>
              <a:rPr lang="es-ES" sz="1500" dirty="0" err="1">
                <a:solidFill>
                  <a:srgbClr val="A9A9A9"/>
                </a:solidFill>
                <a:latin typeface="Lucida Console" panose="020B0609040504020204" pitchFamily="49" charset="0"/>
              </a:rPr>
              <a:t>.</a:t>
            </a:r>
            <a:r>
              <a:rPr lang="es-ES" sz="1500" dirty="0" err="1">
                <a:solidFill>
                  <a:prstClr val="black"/>
                </a:solidFill>
                <a:latin typeface="Lucida Console" panose="020B0609040504020204" pitchFamily="49" charset="0"/>
              </a:rPr>
              <a:t>Credentials</a:t>
            </a:r>
            <a:r>
              <a:rPr lang="es-ES" sz="1500" dirty="0">
                <a:solidFill>
                  <a:prstClr val="black"/>
                </a:solidFill>
                <a:latin typeface="Lucida Console" panose="020B0609040504020204" pitchFamily="49" charset="0"/>
              </a:rPr>
              <a:t> </a:t>
            </a:r>
            <a:r>
              <a:rPr lang="es-ES" sz="1500" dirty="0">
                <a:solidFill>
                  <a:srgbClr val="A9A9A9"/>
                </a:solidFill>
                <a:latin typeface="Lucida Console" panose="020B0609040504020204" pitchFamily="49" charset="0"/>
              </a:rPr>
              <a:t>=</a:t>
            </a:r>
            <a:r>
              <a:rPr lang="es-ES" sz="1500" dirty="0">
                <a:solidFill>
                  <a:prstClr val="black"/>
                </a:solidFill>
                <a:latin typeface="Lucida Console" panose="020B0609040504020204" pitchFamily="49" charset="0"/>
              </a:rPr>
              <a:t> </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spCredentials</a:t>
            </a:r>
            <a:r>
              <a:rPr lang="es-ES" sz="1500" dirty="0">
                <a:solidFill>
                  <a:prstClr val="black"/>
                </a:solidFill>
                <a:latin typeface="Lucida Console" panose="020B0609040504020204" pitchFamily="49" charset="0"/>
              </a:rPr>
              <a:t> </a:t>
            </a:r>
          </a:p>
          <a:p>
            <a:r>
              <a:rPr lang="es-ES" sz="1500" dirty="0" smtClean="0">
                <a:solidFill>
                  <a:srgbClr val="006400"/>
                </a:solidFill>
                <a:latin typeface="Lucida Console" panose="020B0609040504020204" pitchFamily="49" charset="0"/>
              </a:rPr>
              <a:t>#</a:t>
            </a:r>
            <a:r>
              <a:rPr lang="es-ES" sz="1500" dirty="0" err="1">
                <a:solidFill>
                  <a:srgbClr val="006400"/>
                </a:solidFill>
                <a:latin typeface="Lucida Console" panose="020B0609040504020204" pitchFamily="49" charset="0"/>
              </a:rPr>
              <a:t>Root</a:t>
            </a:r>
            <a:r>
              <a:rPr lang="es-ES" sz="1500" dirty="0">
                <a:solidFill>
                  <a:srgbClr val="006400"/>
                </a:solidFill>
                <a:latin typeface="Lucida Console" panose="020B0609040504020204" pitchFamily="49" charset="0"/>
              </a:rPr>
              <a:t> Web </a:t>
            </a:r>
            <a:r>
              <a:rPr lang="es-ES" sz="1500" dirty="0" err="1">
                <a:solidFill>
                  <a:srgbClr val="006400"/>
                </a:solidFill>
                <a:latin typeface="Lucida Console" panose="020B0609040504020204" pitchFamily="49" charset="0"/>
              </a:rPr>
              <a:t>Site</a:t>
            </a:r>
            <a:endParaRPr lang="es-ES" sz="1500" dirty="0">
              <a:solidFill>
                <a:prstClr val="black"/>
              </a:solidFill>
              <a:latin typeface="Lucida Console" panose="020B0609040504020204" pitchFamily="49" charset="0"/>
            </a:endParaRP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spRootWebSite</a:t>
            </a:r>
            <a:r>
              <a:rPr lang="es-ES" sz="1500" dirty="0">
                <a:solidFill>
                  <a:prstClr val="black"/>
                </a:solidFill>
                <a:latin typeface="Lucida Console" panose="020B0609040504020204" pitchFamily="49" charset="0"/>
              </a:rPr>
              <a:t> </a:t>
            </a:r>
            <a:r>
              <a:rPr lang="es-ES" sz="1500" dirty="0">
                <a:solidFill>
                  <a:srgbClr val="A9A9A9"/>
                </a:solidFill>
                <a:latin typeface="Lucida Console" panose="020B0609040504020204" pitchFamily="49" charset="0"/>
              </a:rPr>
              <a:t>=</a:t>
            </a:r>
            <a:r>
              <a:rPr lang="es-ES" sz="1500" dirty="0">
                <a:solidFill>
                  <a:prstClr val="black"/>
                </a:solidFill>
                <a:latin typeface="Lucida Console" panose="020B0609040504020204" pitchFamily="49" charset="0"/>
              </a:rPr>
              <a:t> </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spCtx</a:t>
            </a:r>
            <a:r>
              <a:rPr lang="es-ES" sz="1500" dirty="0" err="1">
                <a:solidFill>
                  <a:srgbClr val="A9A9A9"/>
                </a:solidFill>
                <a:latin typeface="Lucida Console" panose="020B0609040504020204" pitchFamily="49" charset="0"/>
              </a:rPr>
              <a:t>.</a:t>
            </a:r>
            <a:r>
              <a:rPr lang="es-ES" sz="1500" dirty="0" err="1">
                <a:solidFill>
                  <a:prstClr val="black"/>
                </a:solidFill>
                <a:latin typeface="Lucida Console" panose="020B0609040504020204" pitchFamily="49" charset="0"/>
              </a:rPr>
              <a:t>Web</a:t>
            </a:r>
            <a:endParaRPr lang="es-ES" sz="1500" dirty="0">
              <a:solidFill>
                <a:prstClr val="black"/>
              </a:solidFill>
              <a:latin typeface="Lucida Console" panose="020B0609040504020204" pitchFamily="49" charset="0"/>
            </a:endParaRPr>
          </a:p>
          <a:p>
            <a:r>
              <a:rPr lang="en-US" sz="1500" dirty="0" smtClean="0">
                <a:solidFill>
                  <a:srgbClr val="006400"/>
                </a:solidFill>
                <a:latin typeface="Lucida Console" panose="020B0609040504020204" pitchFamily="49" charset="0"/>
              </a:rPr>
              <a:t>#</a:t>
            </a:r>
            <a:r>
              <a:rPr lang="en-US" sz="1500" dirty="0" err="1">
                <a:solidFill>
                  <a:srgbClr val="006400"/>
                </a:solidFill>
                <a:latin typeface="Lucida Console" panose="020B0609040504020204" pitchFamily="49" charset="0"/>
              </a:rPr>
              <a:t>Collecction</a:t>
            </a:r>
            <a:r>
              <a:rPr lang="en-US" sz="1500" dirty="0">
                <a:solidFill>
                  <a:srgbClr val="006400"/>
                </a:solidFill>
                <a:latin typeface="Lucida Console" panose="020B0609040504020204" pitchFamily="49" charset="0"/>
              </a:rPr>
              <a:t> of Sites under the Root Web Site</a:t>
            </a:r>
            <a:endParaRPr lang="en-US" sz="1500" dirty="0">
              <a:solidFill>
                <a:prstClr val="black"/>
              </a:solidFill>
              <a:latin typeface="Lucida Console" panose="020B0609040504020204" pitchFamily="49" charset="0"/>
            </a:endParaRP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spSites</a:t>
            </a:r>
            <a:r>
              <a:rPr lang="es-ES" sz="1500" dirty="0">
                <a:solidFill>
                  <a:prstClr val="black"/>
                </a:solidFill>
                <a:latin typeface="Lucida Console" panose="020B0609040504020204" pitchFamily="49" charset="0"/>
              </a:rPr>
              <a:t> </a:t>
            </a:r>
            <a:r>
              <a:rPr lang="es-ES" sz="1500" dirty="0">
                <a:solidFill>
                  <a:srgbClr val="A9A9A9"/>
                </a:solidFill>
                <a:latin typeface="Lucida Console" panose="020B0609040504020204" pitchFamily="49" charset="0"/>
              </a:rPr>
              <a:t>=</a:t>
            </a:r>
            <a:r>
              <a:rPr lang="es-ES" sz="1500" dirty="0">
                <a:solidFill>
                  <a:prstClr val="black"/>
                </a:solidFill>
                <a:latin typeface="Lucida Console" panose="020B0609040504020204" pitchFamily="49" charset="0"/>
              </a:rPr>
              <a:t> </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spRootWebSite</a:t>
            </a:r>
            <a:r>
              <a:rPr lang="es-ES" sz="1500" dirty="0" err="1">
                <a:solidFill>
                  <a:srgbClr val="A9A9A9"/>
                </a:solidFill>
                <a:latin typeface="Lucida Console" panose="020B0609040504020204" pitchFamily="49" charset="0"/>
              </a:rPr>
              <a:t>.</a:t>
            </a:r>
            <a:r>
              <a:rPr lang="es-ES" sz="1500" dirty="0" err="1">
                <a:solidFill>
                  <a:prstClr val="black"/>
                </a:solidFill>
                <a:latin typeface="Lucida Console" panose="020B0609040504020204" pitchFamily="49" charset="0"/>
              </a:rPr>
              <a:t>Webs</a:t>
            </a:r>
            <a:endParaRPr lang="es-ES" sz="1500" dirty="0">
              <a:solidFill>
                <a:prstClr val="black"/>
              </a:solidFill>
              <a:latin typeface="Lucida Console" panose="020B0609040504020204" pitchFamily="49" charset="0"/>
            </a:endParaRPr>
          </a:p>
          <a:p>
            <a:r>
              <a:rPr lang="es-ES" sz="1500" dirty="0" smtClean="0">
                <a:solidFill>
                  <a:srgbClr val="006400"/>
                </a:solidFill>
                <a:latin typeface="Lucida Console" panose="020B0609040504020204" pitchFamily="49" charset="0"/>
              </a:rPr>
              <a:t>#</a:t>
            </a:r>
            <a:r>
              <a:rPr lang="es-ES" sz="1500" dirty="0" err="1">
                <a:solidFill>
                  <a:srgbClr val="006400"/>
                </a:solidFill>
                <a:latin typeface="Lucida Console" panose="020B0609040504020204" pitchFamily="49" charset="0"/>
              </a:rPr>
              <a:t>Loading</a:t>
            </a:r>
            <a:r>
              <a:rPr lang="es-ES" sz="1500" dirty="0">
                <a:solidFill>
                  <a:srgbClr val="006400"/>
                </a:solidFill>
                <a:latin typeface="Lucida Console" panose="020B0609040504020204" pitchFamily="49" charset="0"/>
              </a:rPr>
              <a:t> </a:t>
            </a:r>
            <a:r>
              <a:rPr lang="es-ES" sz="1500" dirty="0" err="1">
                <a:solidFill>
                  <a:srgbClr val="006400"/>
                </a:solidFill>
                <a:latin typeface="Lucida Console" panose="020B0609040504020204" pitchFamily="49" charset="0"/>
              </a:rPr>
              <a:t>operations</a:t>
            </a:r>
            <a:r>
              <a:rPr lang="es-ES" sz="1500" dirty="0">
                <a:solidFill>
                  <a:srgbClr val="006400"/>
                </a:solidFill>
                <a:latin typeface="Lucida Console" panose="020B0609040504020204" pitchFamily="49" charset="0"/>
              </a:rPr>
              <a:t>        </a:t>
            </a:r>
            <a:endParaRPr lang="es-ES" sz="1500" dirty="0">
              <a:solidFill>
                <a:prstClr val="black"/>
              </a:solidFill>
              <a:latin typeface="Lucida Console" panose="020B0609040504020204" pitchFamily="49" charset="0"/>
            </a:endParaRPr>
          </a:p>
          <a:p>
            <a:r>
              <a:rPr lang="es-ES" sz="1500" dirty="0" smtClean="0">
                <a:solidFill>
                  <a:srgbClr val="FF4500"/>
                </a:solidFill>
                <a:latin typeface="Lucida Console" panose="020B0609040504020204" pitchFamily="49" charset="0"/>
              </a:rPr>
              <a:t>$</a:t>
            </a:r>
            <a:r>
              <a:rPr lang="es-ES" sz="1500" dirty="0" err="1" smtClean="0">
                <a:solidFill>
                  <a:srgbClr val="FF4500"/>
                </a:solidFill>
                <a:latin typeface="Lucida Console" panose="020B0609040504020204" pitchFamily="49" charset="0"/>
              </a:rPr>
              <a:t>spCtx</a:t>
            </a:r>
            <a:r>
              <a:rPr lang="es-ES" sz="1500" dirty="0" err="1" smtClean="0">
                <a:solidFill>
                  <a:srgbClr val="A9A9A9"/>
                </a:solidFill>
                <a:latin typeface="Lucida Console" panose="020B0609040504020204" pitchFamily="49" charset="0"/>
              </a:rPr>
              <a:t>.</a:t>
            </a:r>
            <a:r>
              <a:rPr lang="es-ES" sz="1500" dirty="0" err="1" smtClean="0">
                <a:solidFill>
                  <a:prstClr val="black"/>
                </a:solidFill>
                <a:latin typeface="Lucida Console" panose="020B0609040504020204" pitchFamily="49" charset="0"/>
              </a:rPr>
              <a:t>Load</a:t>
            </a:r>
            <a:r>
              <a:rPr lang="es-ES" sz="1500" dirty="0">
                <a:solidFill>
                  <a:prstClr val="black"/>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spRootWebSite</a:t>
            </a:r>
            <a:r>
              <a:rPr lang="es-ES" sz="1500" dirty="0">
                <a:solidFill>
                  <a:prstClr val="black"/>
                </a:solidFill>
                <a:latin typeface="Lucida Console" panose="020B0609040504020204" pitchFamily="49" charset="0"/>
              </a:rPr>
              <a:t>)</a:t>
            </a: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spCtx</a:t>
            </a:r>
            <a:r>
              <a:rPr lang="es-ES" sz="1500" dirty="0" err="1">
                <a:solidFill>
                  <a:srgbClr val="A9A9A9"/>
                </a:solidFill>
                <a:latin typeface="Lucida Console" panose="020B0609040504020204" pitchFamily="49" charset="0"/>
              </a:rPr>
              <a:t>.</a:t>
            </a:r>
            <a:r>
              <a:rPr lang="es-ES" sz="1500" dirty="0" err="1">
                <a:solidFill>
                  <a:prstClr val="black"/>
                </a:solidFill>
                <a:latin typeface="Lucida Console" panose="020B0609040504020204" pitchFamily="49" charset="0"/>
              </a:rPr>
              <a:t>Load</a:t>
            </a:r>
            <a:r>
              <a:rPr lang="es-ES" sz="1500" dirty="0">
                <a:solidFill>
                  <a:prstClr val="black"/>
                </a:solidFill>
                <a:latin typeface="Lucida Console" panose="020B0609040504020204" pitchFamily="49" charset="0"/>
              </a:rPr>
              <a:t>(</a:t>
            </a:r>
            <a:r>
              <a:rPr lang="es-ES" sz="1500" dirty="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spSites</a:t>
            </a:r>
            <a:r>
              <a:rPr lang="es-ES" sz="1500" dirty="0">
                <a:solidFill>
                  <a:prstClr val="black"/>
                </a:solidFill>
                <a:latin typeface="Lucida Console" panose="020B0609040504020204" pitchFamily="49" charset="0"/>
              </a:rPr>
              <a:t>)</a:t>
            </a:r>
          </a:p>
          <a:p>
            <a:r>
              <a:rPr lang="es-ES" sz="1500" dirty="0" smtClean="0">
                <a:solidFill>
                  <a:srgbClr val="FF4500"/>
                </a:solidFill>
                <a:latin typeface="Lucida Console" panose="020B0609040504020204" pitchFamily="49" charset="0"/>
              </a:rPr>
              <a:t>$</a:t>
            </a:r>
            <a:r>
              <a:rPr lang="es-ES" sz="1500" dirty="0" err="1">
                <a:solidFill>
                  <a:srgbClr val="FF4500"/>
                </a:solidFill>
                <a:latin typeface="Lucida Console" panose="020B0609040504020204" pitchFamily="49" charset="0"/>
              </a:rPr>
              <a:t>spCtx</a:t>
            </a:r>
            <a:r>
              <a:rPr lang="es-ES" sz="1500" dirty="0" err="1">
                <a:solidFill>
                  <a:srgbClr val="A9A9A9"/>
                </a:solidFill>
                <a:latin typeface="Lucida Console" panose="020B0609040504020204" pitchFamily="49" charset="0"/>
              </a:rPr>
              <a:t>.</a:t>
            </a:r>
            <a:r>
              <a:rPr lang="es-ES" sz="1500" dirty="0" err="1">
                <a:solidFill>
                  <a:prstClr val="black"/>
                </a:solidFill>
                <a:latin typeface="Lucida Console" panose="020B0609040504020204" pitchFamily="49" charset="0"/>
              </a:rPr>
              <a:t>ExecuteQuery</a:t>
            </a:r>
            <a:r>
              <a:rPr lang="es-ES" sz="1500" dirty="0" smtClean="0">
                <a:solidFill>
                  <a:prstClr val="black"/>
                </a:solidFill>
                <a:latin typeface="Lucida Console" panose="020B0609040504020204" pitchFamily="49" charset="0"/>
              </a:rPr>
              <a:t>()</a:t>
            </a:r>
            <a:endParaRPr lang="es-ES" sz="1500" dirty="0"/>
          </a:p>
        </p:txBody>
      </p:sp>
    </p:spTree>
    <p:extLst>
      <p:ext uri="{BB962C8B-B14F-4D97-AF65-F5344CB8AC3E}">
        <p14:creationId xmlns:p14="http://schemas.microsoft.com/office/powerpoint/2010/main" val="337691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Using SharePoint APIs in PowerShell</a:t>
            </a:r>
            <a:endParaRPr lang="en-US" dirty="0"/>
          </a:p>
        </p:txBody>
      </p:sp>
      <p:sp>
        <p:nvSpPr>
          <p:cNvPr id="3" name="Marcador de texto 2"/>
          <p:cNvSpPr>
            <a:spLocks noGrp="1"/>
          </p:cNvSpPr>
          <p:nvPr>
            <p:ph type="body" sz="quarter" idx="10"/>
          </p:nvPr>
        </p:nvSpPr>
        <p:spPr/>
        <p:txBody>
          <a:bodyPr/>
          <a:lstStyle/>
          <a:p>
            <a:pPr algn="just"/>
            <a:r>
              <a:rPr lang="en-US" b="1" dirty="0" smtClean="0"/>
              <a:t>SharePoint Client Side API:</a:t>
            </a:r>
          </a:p>
          <a:p>
            <a:pPr lvl="1" algn="just"/>
            <a:r>
              <a:rPr lang="en-US" dirty="0" smtClean="0"/>
              <a:t>Example 2 – Using CSOM for SPO in PowerShell</a:t>
            </a:r>
            <a:r>
              <a:rPr lang="es-ES" dirty="0" smtClean="0"/>
              <a:t>:</a:t>
            </a:r>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5" name="Rectángulo 4"/>
          <p:cNvSpPr/>
          <p:nvPr/>
        </p:nvSpPr>
        <p:spPr>
          <a:xfrm>
            <a:off x="47502" y="2249128"/>
            <a:ext cx="9060873" cy="2839239"/>
          </a:xfrm>
          <a:prstGeom prst="rect">
            <a:avLst/>
          </a:prstGeom>
          <a:ln>
            <a:solidFill>
              <a:schemeClr val="accent1"/>
            </a:solidFill>
          </a:ln>
        </p:spPr>
        <p:txBody>
          <a:bodyPr wrap="square">
            <a:spAutoFit/>
          </a:bodyPr>
          <a:lstStyle/>
          <a:p>
            <a:r>
              <a:rPr lang="en-US" sz="1050" dirty="0" smtClean="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a:solidFill>
                  <a:prstClr val="black"/>
                </a:solidFill>
                <a:latin typeface="Lucida Console" panose="020B0609040504020204" pitchFamily="49" charset="0"/>
              </a:rPr>
              <a:t> </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0000FF"/>
                </a:solidFill>
                <a:latin typeface="Lucida Console" panose="020B0609040504020204" pitchFamily="49" charset="0"/>
              </a:rPr>
              <a:t>New-Object</a:t>
            </a:r>
            <a:r>
              <a:rPr lang="en-US" sz="1050" dirty="0">
                <a:solidFill>
                  <a:prstClr val="black"/>
                </a:solidFill>
                <a:latin typeface="Lucida Console" panose="020B0609040504020204" pitchFamily="49" charset="0"/>
              </a:rPr>
              <a:t> </a:t>
            </a:r>
            <a:r>
              <a:rPr lang="en-US" sz="1050" dirty="0" err="1">
                <a:solidFill>
                  <a:srgbClr val="8A2BE2"/>
                </a:solidFill>
                <a:latin typeface="Lucida Console" panose="020B0609040504020204" pitchFamily="49" charset="0"/>
              </a:rPr>
              <a:t>Microsoft.SharePoint.Client.ClientContext</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sSiteColUrl</a:t>
            </a:r>
            <a:r>
              <a:rPr lang="en-US" sz="1050" dirty="0">
                <a:solidFill>
                  <a:prstClr val="black"/>
                </a:solidFill>
                <a:latin typeface="Lucida Console" panose="020B0609040504020204" pitchFamily="49" charset="0"/>
              </a:rPr>
              <a:t>) </a:t>
            </a:r>
          </a:p>
          <a:p>
            <a:r>
              <a:rPr lang="en-US" sz="1050" dirty="0" smtClean="0">
                <a:solidFill>
                  <a:srgbClr val="FF4500"/>
                </a:solidFill>
                <a:latin typeface="Lucida Console" panose="020B0609040504020204" pitchFamily="49" charset="0"/>
              </a:rPr>
              <a:t>$</a:t>
            </a:r>
            <a:r>
              <a:rPr lang="en-US" sz="1050" dirty="0" err="1" smtClean="0">
                <a:solidFill>
                  <a:srgbClr val="FF4500"/>
                </a:solidFill>
                <a:latin typeface="Lucida Console" panose="020B0609040504020204" pitchFamily="49" charset="0"/>
              </a:rPr>
              <a:t>spoCredentials</a:t>
            </a:r>
            <a:r>
              <a:rPr lang="en-US" sz="1050" dirty="0" smtClean="0">
                <a:solidFill>
                  <a:prstClr val="black"/>
                </a:solidFill>
                <a:latin typeface="Lucida Console" panose="020B0609040504020204" pitchFamily="49" charset="0"/>
              </a:rPr>
              <a:t> </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0000FF"/>
                </a:solidFill>
                <a:latin typeface="Lucida Console" panose="020B0609040504020204" pitchFamily="49" charset="0"/>
              </a:rPr>
              <a:t>New-Object</a:t>
            </a:r>
            <a:r>
              <a:rPr lang="en-US" sz="1050" dirty="0">
                <a:solidFill>
                  <a:prstClr val="black"/>
                </a:solidFill>
                <a:latin typeface="Lucida Console" panose="020B0609040504020204" pitchFamily="49" charset="0"/>
              </a:rPr>
              <a:t> </a:t>
            </a:r>
            <a:r>
              <a:rPr lang="en-US" sz="1050" dirty="0" err="1">
                <a:solidFill>
                  <a:srgbClr val="8A2BE2"/>
                </a:solidFill>
                <a:latin typeface="Lucida Console" panose="020B0609040504020204" pitchFamily="49" charset="0"/>
              </a:rPr>
              <a:t>Microsoft.SharePoint.Client.SharePointOnlineCredentials</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sUsername</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sPassword</a:t>
            </a:r>
            <a:r>
              <a:rPr lang="en-US" sz="1050" dirty="0">
                <a:solidFill>
                  <a:prstClr val="black"/>
                </a:solidFill>
                <a:latin typeface="Lucida Console" panose="020B0609040504020204" pitchFamily="49" charset="0"/>
              </a:rPr>
              <a:t>)  </a:t>
            </a: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Credentials</a:t>
            </a:r>
            <a:r>
              <a:rPr lang="en-US" sz="1050" dirty="0">
                <a:solidFill>
                  <a:prstClr val="black"/>
                </a:solidFill>
                <a:latin typeface="Lucida Console" panose="020B0609040504020204" pitchFamily="49" charset="0"/>
              </a:rPr>
              <a:t> </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spoCredentials</a:t>
            </a:r>
            <a:r>
              <a:rPr lang="en-US" sz="1050" dirty="0">
                <a:solidFill>
                  <a:prstClr val="black"/>
                </a:solidFill>
                <a:latin typeface="Lucida Console" panose="020B0609040504020204" pitchFamily="49" charset="0"/>
              </a:rPr>
              <a:t> </a:t>
            </a:r>
          </a:p>
          <a:p>
            <a:r>
              <a:rPr lang="en-US" sz="1050" dirty="0">
                <a:solidFill>
                  <a:srgbClr val="006400"/>
                </a:solidFill>
                <a:latin typeface="Lucida Console" panose="020B0609040504020204" pitchFamily="49" charset="0"/>
              </a:rPr>
              <a:t>#Root Web Site</a:t>
            </a:r>
            <a:endParaRPr lang="en-US" sz="1050" dirty="0">
              <a:solidFill>
                <a:prstClr val="black"/>
              </a:solidFill>
              <a:latin typeface="Lucida Console" panose="020B0609040504020204" pitchFamily="49" charset="0"/>
            </a:endParaRP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spoRootWebSite</a:t>
            </a:r>
            <a:r>
              <a:rPr lang="en-US" sz="1050" dirty="0">
                <a:solidFill>
                  <a:prstClr val="black"/>
                </a:solidFill>
                <a:latin typeface="Lucida Console" panose="020B0609040504020204" pitchFamily="49" charset="0"/>
              </a:rPr>
              <a:t> </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Web</a:t>
            </a:r>
            <a:endParaRPr lang="en-US" sz="1050" dirty="0">
              <a:solidFill>
                <a:prstClr val="black"/>
              </a:solidFill>
              <a:latin typeface="Lucida Console" panose="020B0609040504020204" pitchFamily="49" charset="0"/>
            </a:endParaRPr>
          </a:p>
          <a:p>
            <a:r>
              <a:rPr lang="en-US" sz="1050" dirty="0">
                <a:solidFill>
                  <a:srgbClr val="006400"/>
                </a:solidFill>
                <a:latin typeface="Lucida Console" panose="020B0609040504020204" pitchFamily="49" charset="0"/>
              </a:rPr>
              <a:t>#</a:t>
            </a:r>
            <a:r>
              <a:rPr lang="en-US" sz="1050" dirty="0" err="1">
                <a:solidFill>
                  <a:srgbClr val="006400"/>
                </a:solidFill>
                <a:latin typeface="Lucida Console" panose="020B0609040504020204" pitchFamily="49" charset="0"/>
              </a:rPr>
              <a:t>Collecction</a:t>
            </a:r>
            <a:r>
              <a:rPr lang="en-US" sz="1050" dirty="0">
                <a:solidFill>
                  <a:srgbClr val="006400"/>
                </a:solidFill>
                <a:latin typeface="Lucida Console" panose="020B0609040504020204" pitchFamily="49" charset="0"/>
              </a:rPr>
              <a:t> of Sites under the Root Web Site</a:t>
            </a:r>
            <a:endParaRPr lang="en-US" sz="1050" dirty="0">
              <a:solidFill>
                <a:prstClr val="black"/>
              </a:solidFill>
              <a:latin typeface="Lucida Console" panose="020B0609040504020204" pitchFamily="49" charset="0"/>
            </a:endParaRP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spoSites</a:t>
            </a:r>
            <a:r>
              <a:rPr lang="en-US" sz="1050" dirty="0">
                <a:solidFill>
                  <a:prstClr val="black"/>
                </a:solidFill>
                <a:latin typeface="Lucida Console" panose="020B0609040504020204" pitchFamily="49" charset="0"/>
              </a:rPr>
              <a:t> </a:t>
            </a:r>
            <a:r>
              <a:rPr lang="en-US" sz="1050" dirty="0">
                <a:solidFill>
                  <a:srgbClr val="A9A9A9"/>
                </a:solidFill>
                <a:latin typeface="Lucida Console" panose="020B0609040504020204" pitchFamily="49" charset="0"/>
              </a:rPr>
              <a:t>=</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spoRootWebSite</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Webs</a:t>
            </a:r>
            <a:r>
              <a:rPr lang="en-US" sz="1050" dirty="0">
                <a:solidFill>
                  <a:prstClr val="black"/>
                </a:solidFill>
                <a:latin typeface="Lucida Console" panose="020B0609040504020204" pitchFamily="49" charset="0"/>
              </a:rPr>
              <a:t> </a:t>
            </a:r>
          </a:p>
          <a:p>
            <a:r>
              <a:rPr lang="en-US" sz="1050" dirty="0">
                <a:solidFill>
                  <a:srgbClr val="006400"/>
                </a:solidFill>
                <a:latin typeface="Lucida Console" panose="020B0609040504020204" pitchFamily="49" charset="0"/>
              </a:rPr>
              <a:t>#Loading operations        </a:t>
            </a:r>
            <a:endParaRPr lang="en-US" sz="1050" dirty="0">
              <a:solidFill>
                <a:prstClr val="black"/>
              </a:solidFill>
              <a:latin typeface="Lucida Console" panose="020B0609040504020204" pitchFamily="49" charset="0"/>
            </a:endParaRP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Load</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spoRootWebSite</a:t>
            </a:r>
            <a:r>
              <a:rPr lang="en-US" sz="1050" dirty="0">
                <a:solidFill>
                  <a:prstClr val="black"/>
                </a:solidFill>
                <a:latin typeface="Lucida Console" panose="020B0609040504020204" pitchFamily="49" charset="0"/>
              </a:rPr>
              <a:t>)</a:t>
            </a: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Load</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spoSites</a:t>
            </a:r>
            <a:r>
              <a:rPr lang="en-US" sz="1050" dirty="0">
                <a:solidFill>
                  <a:prstClr val="black"/>
                </a:solidFill>
                <a:latin typeface="Lucida Console" panose="020B0609040504020204" pitchFamily="49" charset="0"/>
              </a:rPr>
              <a:t>)</a:t>
            </a:r>
          </a:p>
          <a:p>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ExecuteQuery</a:t>
            </a:r>
            <a:r>
              <a:rPr lang="en-US" sz="1050" dirty="0">
                <a:solidFill>
                  <a:prstClr val="black"/>
                </a:solidFill>
                <a:latin typeface="Lucida Console" panose="020B0609040504020204" pitchFamily="49" charset="0"/>
              </a:rPr>
              <a:t>() </a:t>
            </a:r>
          </a:p>
          <a:p>
            <a:r>
              <a:rPr lang="en-US" sz="1050" dirty="0">
                <a:solidFill>
                  <a:srgbClr val="006400"/>
                </a:solidFill>
                <a:latin typeface="Lucida Console" panose="020B0609040504020204" pitchFamily="49" charset="0"/>
              </a:rPr>
              <a:t>#We need to iterate through the $</a:t>
            </a:r>
            <a:r>
              <a:rPr lang="en-US" sz="1050" dirty="0" err="1">
                <a:solidFill>
                  <a:srgbClr val="006400"/>
                </a:solidFill>
                <a:latin typeface="Lucida Console" panose="020B0609040504020204" pitchFamily="49" charset="0"/>
              </a:rPr>
              <a:t>spoSites</a:t>
            </a:r>
            <a:r>
              <a:rPr lang="en-US" sz="1050" dirty="0">
                <a:solidFill>
                  <a:srgbClr val="006400"/>
                </a:solidFill>
                <a:latin typeface="Lucida Console" panose="020B0609040504020204" pitchFamily="49" charset="0"/>
              </a:rPr>
              <a:t> Object in order to get individual sites information</a:t>
            </a:r>
            <a:endParaRPr lang="en-US" sz="1050" dirty="0">
              <a:solidFill>
                <a:prstClr val="black"/>
              </a:solidFill>
              <a:latin typeface="Lucida Console" panose="020B0609040504020204" pitchFamily="49" charset="0"/>
            </a:endParaRPr>
          </a:p>
          <a:p>
            <a:r>
              <a:rPr lang="en-US" sz="1050" dirty="0" err="1">
                <a:solidFill>
                  <a:srgbClr val="00008B"/>
                </a:solidFill>
                <a:latin typeface="Lucida Console" panose="020B0609040504020204" pitchFamily="49" charset="0"/>
              </a:rPr>
              <a:t>foreach</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a:t>
            </a:r>
            <a:r>
              <a:rPr lang="en-US" sz="1050" dirty="0">
                <a:solidFill>
                  <a:prstClr val="black"/>
                </a:solidFill>
                <a:latin typeface="Lucida Console" panose="020B0609040504020204" pitchFamily="49" charset="0"/>
              </a:rPr>
              <a:t> </a:t>
            </a:r>
            <a:r>
              <a:rPr lang="en-US" sz="1050" dirty="0">
                <a:solidFill>
                  <a:srgbClr val="00008B"/>
                </a:solidFill>
                <a:latin typeface="Lucida Console" panose="020B0609040504020204" pitchFamily="49" charset="0"/>
              </a:rPr>
              <a:t>in</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spoSites</a:t>
            </a:r>
            <a:r>
              <a:rPr lang="en-US" sz="1050" dirty="0">
                <a:solidFill>
                  <a:prstClr val="black"/>
                </a:solidFill>
                <a:latin typeface="Lucida Console" panose="020B0609040504020204" pitchFamily="49" charset="0"/>
              </a:rPr>
              <a:t>){</a:t>
            </a:r>
          </a:p>
          <a:p>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Load</a:t>
            </a:r>
            <a:r>
              <a:rPr lang="en-US" sz="1050" dirty="0">
                <a:solidFill>
                  <a:prstClr val="black"/>
                </a:solidFill>
                <a:latin typeface="Lucida Console" panose="020B0609040504020204" pitchFamily="49" charset="0"/>
              </a:rPr>
              <a:t>(</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a:t>
            </a:r>
            <a:r>
              <a:rPr lang="en-US" sz="1050" dirty="0">
                <a:solidFill>
                  <a:prstClr val="black"/>
                </a:solidFill>
                <a:latin typeface="Lucida Console" panose="020B0609040504020204" pitchFamily="49" charset="0"/>
              </a:rPr>
              <a:t>)</a:t>
            </a:r>
          </a:p>
          <a:p>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spoCtx</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ExecuteQuery</a:t>
            </a:r>
            <a:r>
              <a:rPr lang="en-US" sz="1050" dirty="0">
                <a:solidFill>
                  <a:prstClr val="black"/>
                </a:solidFill>
                <a:latin typeface="Lucida Console" panose="020B0609040504020204" pitchFamily="49" charset="0"/>
              </a:rPr>
              <a:t>()</a:t>
            </a:r>
          </a:p>
          <a:p>
            <a:r>
              <a:rPr lang="en-US" sz="1050" dirty="0">
                <a:solidFill>
                  <a:prstClr val="black"/>
                </a:solidFill>
                <a:latin typeface="Lucida Console" panose="020B0609040504020204" pitchFamily="49" charset="0"/>
              </a:rPr>
              <a:t>    </a:t>
            </a:r>
            <a:r>
              <a:rPr lang="en-US" sz="1050" dirty="0">
                <a:solidFill>
                  <a:srgbClr val="0000FF"/>
                </a:solidFill>
                <a:latin typeface="Lucida Console" panose="020B0609040504020204" pitchFamily="49" charset="0"/>
              </a:rPr>
              <a:t>Write-Host</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Title</a:t>
            </a:r>
            <a:r>
              <a:rPr lang="en-US" sz="1050" dirty="0">
                <a:solidFill>
                  <a:prstClr val="black"/>
                </a:solidFill>
                <a:latin typeface="Lucida Console" panose="020B0609040504020204" pitchFamily="49" charset="0"/>
              </a:rPr>
              <a:t> </a:t>
            </a:r>
            <a:r>
              <a:rPr lang="en-US" sz="1050" dirty="0">
                <a:solidFill>
                  <a:srgbClr val="8B0000"/>
                </a:solidFill>
                <a:latin typeface="Lucida Console" panose="020B0609040504020204" pitchFamily="49" charset="0"/>
              </a:rPr>
              <a:t>" - "</a:t>
            </a:r>
            <a:r>
              <a:rPr lang="en-US" sz="1050" dirty="0">
                <a:solidFill>
                  <a:prstClr val="black"/>
                </a:solidFill>
                <a:latin typeface="Lucida Console" panose="020B0609040504020204" pitchFamily="49" charset="0"/>
              </a:rPr>
              <a:t> </a:t>
            </a:r>
            <a:r>
              <a:rPr lang="en-US" sz="1050" dirty="0">
                <a:solidFill>
                  <a:srgbClr val="FF4500"/>
                </a:solidFill>
                <a:latin typeface="Lucida Console" panose="020B0609040504020204" pitchFamily="49" charset="0"/>
              </a:rPr>
              <a:t>$</a:t>
            </a:r>
            <a:r>
              <a:rPr lang="en-US" sz="1050" dirty="0" err="1">
                <a:solidFill>
                  <a:srgbClr val="FF4500"/>
                </a:solidFill>
                <a:latin typeface="Lucida Console" panose="020B0609040504020204" pitchFamily="49" charset="0"/>
              </a:rPr>
              <a:t>spoSite</a:t>
            </a:r>
            <a:r>
              <a:rPr lang="en-US" sz="1050" dirty="0" err="1">
                <a:solidFill>
                  <a:srgbClr val="A9A9A9"/>
                </a:solidFill>
                <a:latin typeface="Lucida Console" panose="020B0609040504020204" pitchFamily="49" charset="0"/>
              </a:rPr>
              <a:t>.</a:t>
            </a:r>
            <a:r>
              <a:rPr lang="en-US" sz="1050" dirty="0" err="1">
                <a:solidFill>
                  <a:prstClr val="black"/>
                </a:solidFill>
                <a:latin typeface="Lucida Console" panose="020B0609040504020204" pitchFamily="49" charset="0"/>
              </a:rPr>
              <a:t>Url</a:t>
            </a:r>
            <a:r>
              <a:rPr lang="en-US" sz="1050" dirty="0">
                <a:solidFill>
                  <a:prstClr val="black"/>
                </a:solidFill>
                <a:latin typeface="Lucida Console" panose="020B0609040504020204" pitchFamily="49" charset="0"/>
              </a:rPr>
              <a:t> </a:t>
            </a:r>
            <a:r>
              <a:rPr lang="en-US" sz="1050" dirty="0">
                <a:solidFill>
                  <a:srgbClr val="000080"/>
                </a:solidFill>
                <a:latin typeface="Lucida Console" panose="020B0609040504020204" pitchFamily="49" charset="0"/>
              </a:rPr>
              <a:t>-</a:t>
            </a:r>
            <a:r>
              <a:rPr lang="en-US" sz="1050" dirty="0" err="1">
                <a:solidFill>
                  <a:srgbClr val="000080"/>
                </a:solidFill>
                <a:latin typeface="Lucida Console" panose="020B0609040504020204" pitchFamily="49" charset="0"/>
              </a:rPr>
              <a:t>ForegroundColor</a:t>
            </a:r>
            <a:r>
              <a:rPr lang="en-US" sz="1050" dirty="0">
                <a:solidFill>
                  <a:prstClr val="black"/>
                </a:solidFill>
                <a:latin typeface="Lucida Console" panose="020B0609040504020204" pitchFamily="49" charset="0"/>
              </a:rPr>
              <a:t> </a:t>
            </a:r>
            <a:r>
              <a:rPr lang="en-US" sz="1050" dirty="0">
                <a:solidFill>
                  <a:srgbClr val="8A2BE2"/>
                </a:solidFill>
                <a:latin typeface="Lucida Console" panose="020B0609040504020204" pitchFamily="49" charset="0"/>
              </a:rPr>
              <a:t>Blue</a:t>
            </a:r>
            <a:endParaRPr lang="en-US" sz="1050" dirty="0">
              <a:solidFill>
                <a:prstClr val="black"/>
              </a:solidFill>
              <a:latin typeface="Lucida Console" panose="020B0609040504020204" pitchFamily="49" charset="0"/>
            </a:endParaRPr>
          </a:p>
          <a:p>
            <a:r>
              <a:rPr lang="en-US" sz="1050" dirty="0">
                <a:solidFill>
                  <a:prstClr val="black"/>
                </a:solidFill>
                <a:latin typeface="Lucida Console" panose="020B0609040504020204" pitchFamily="49" charset="0"/>
              </a:rPr>
              <a:t> } </a:t>
            </a:r>
          </a:p>
        </p:txBody>
      </p:sp>
      <p:sp>
        <p:nvSpPr>
          <p:cNvPr id="4" name="CuadroTexto 3"/>
          <p:cNvSpPr txBox="1"/>
          <p:nvPr/>
        </p:nvSpPr>
        <p:spPr>
          <a:xfrm>
            <a:off x="5343897" y="5082573"/>
            <a:ext cx="3776353" cy="276999"/>
          </a:xfrm>
          <a:prstGeom prst="rect">
            <a:avLst/>
          </a:prstGeom>
          <a:ln>
            <a:solidFill>
              <a:srgbClr val="FF0000">
                <a:alpha val="50000"/>
              </a:srgbClr>
            </a:solidFill>
          </a:ln>
        </p:spPr>
        <p:style>
          <a:lnRef idx="3">
            <a:schemeClr val="lt1"/>
          </a:lnRef>
          <a:fillRef idx="1">
            <a:schemeClr val="accent3"/>
          </a:fillRef>
          <a:effectRef idx="1">
            <a:schemeClr val="accent3"/>
          </a:effectRef>
          <a:fontRef idx="minor">
            <a:schemeClr val="lt1"/>
          </a:fontRef>
        </p:style>
        <p:txBody>
          <a:bodyPr wrap="square" lIns="0" tIns="0" rIns="0" bIns="0" rtlCol="0">
            <a:spAutoFit/>
          </a:bodyPr>
          <a:lstStyle/>
          <a:p>
            <a:r>
              <a:rPr lang="es-ES" b="1" spc="-70" dirty="0" smtClean="0">
                <a:solidFill>
                  <a:schemeClr val="bg1"/>
                </a:solidFill>
              </a:rPr>
              <a:t>Do </a:t>
            </a:r>
            <a:r>
              <a:rPr lang="es-ES" b="1" spc="-70" dirty="0" err="1" smtClean="0">
                <a:solidFill>
                  <a:schemeClr val="bg1"/>
                </a:solidFill>
              </a:rPr>
              <a:t>you</a:t>
            </a:r>
            <a:r>
              <a:rPr lang="es-ES" b="1" spc="-70" dirty="0" smtClean="0">
                <a:solidFill>
                  <a:schemeClr val="bg1"/>
                </a:solidFill>
              </a:rPr>
              <a:t> </a:t>
            </a:r>
            <a:r>
              <a:rPr lang="es-ES" b="1" spc="-70" dirty="0" err="1" smtClean="0">
                <a:solidFill>
                  <a:schemeClr val="bg1"/>
                </a:solidFill>
              </a:rPr>
              <a:t>see</a:t>
            </a:r>
            <a:r>
              <a:rPr lang="es-ES" b="1" spc="-70" dirty="0" smtClean="0">
                <a:solidFill>
                  <a:schemeClr val="bg1"/>
                </a:solidFill>
              </a:rPr>
              <a:t> </a:t>
            </a:r>
            <a:r>
              <a:rPr lang="es-ES" b="1" spc="-70" dirty="0" err="1" smtClean="0">
                <a:solidFill>
                  <a:schemeClr val="bg1"/>
                </a:solidFill>
              </a:rPr>
              <a:t>the</a:t>
            </a:r>
            <a:r>
              <a:rPr lang="es-ES" b="1" spc="-70" dirty="0" smtClean="0">
                <a:solidFill>
                  <a:schemeClr val="bg1"/>
                </a:solidFill>
              </a:rPr>
              <a:t> </a:t>
            </a:r>
            <a:r>
              <a:rPr lang="es-ES" b="1" spc="-70" dirty="0" err="1" smtClean="0">
                <a:solidFill>
                  <a:schemeClr val="bg1"/>
                </a:solidFill>
              </a:rPr>
              <a:t>difference</a:t>
            </a:r>
            <a:r>
              <a:rPr lang="es-ES" b="1" spc="-70" dirty="0" smtClean="0">
                <a:solidFill>
                  <a:schemeClr val="bg1"/>
                </a:solidFill>
              </a:rPr>
              <a:t>?</a:t>
            </a:r>
            <a:endParaRPr lang="en-US" b="1" spc="-70" dirty="0" smtClean="0">
              <a:solidFill>
                <a:schemeClr val="bg1"/>
              </a:solidFill>
            </a:endParaRPr>
          </a:p>
        </p:txBody>
      </p:sp>
      <p:sp>
        <p:nvSpPr>
          <p:cNvPr id="7" name="CuadroTexto 6"/>
          <p:cNvSpPr txBox="1"/>
          <p:nvPr/>
        </p:nvSpPr>
        <p:spPr>
          <a:xfrm>
            <a:off x="59377" y="2434441"/>
            <a:ext cx="9060873" cy="369332"/>
          </a:xfrm>
          <a:prstGeom prst="rect">
            <a:avLst/>
          </a:prstGeom>
          <a:noFill/>
          <a:ln w="28575">
            <a:solidFill>
              <a:srgbClr val="0071BC"/>
            </a:solidFill>
          </a:ln>
        </p:spPr>
        <p:txBody>
          <a:bodyPr wrap="square" lIns="0" tIns="0" rIns="0" bIns="0" rtlCol="0">
            <a:spAutoFit/>
          </a:bodyPr>
          <a:lstStyle/>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32152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447799"/>
            <a:ext cx="5018136" cy="4094928"/>
          </a:xfrm>
        </p:spPr>
        <p:txBody>
          <a:bodyPr/>
          <a:lstStyle/>
          <a:p>
            <a:r>
              <a:rPr lang="ca-ES" dirty="0" smtClean="0"/>
              <a:t>Get stamps from all the sponsors</a:t>
            </a:r>
            <a:endParaRPr lang="ca-ES" dirty="0"/>
          </a:p>
          <a:p>
            <a:r>
              <a:rPr lang="ca-ES" dirty="0" smtClean="0"/>
              <a:t>Deposit the passport to enter the </a:t>
            </a:r>
            <a:r>
              <a:rPr lang="ca-ES" dirty="0" smtClean="0">
                <a:solidFill>
                  <a:srgbClr val="C00000"/>
                </a:solidFill>
              </a:rPr>
              <a:t>prize raffle</a:t>
            </a:r>
          </a:p>
          <a:p>
            <a:endParaRPr lang="ca-ES" dirty="0" smtClean="0"/>
          </a:p>
          <a:p>
            <a:r>
              <a:rPr lang="ca-ES" dirty="0" smtClean="0">
                <a:solidFill>
                  <a:srgbClr val="C00000"/>
                </a:solidFill>
              </a:rPr>
              <a:t>Good luck!</a:t>
            </a:r>
            <a:endParaRPr lang="en-US" dirty="0">
              <a:solidFill>
                <a:srgbClr val="C00000"/>
              </a:solidFill>
            </a:endParaRPr>
          </a:p>
        </p:txBody>
      </p:sp>
      <p:sp>
        <p:nvSpPr>
          <p:cNvPr id="3" name="Title 2"/>
          <p:cNvSpPr>
            <a:spLocks noGrp="1"/>
          </p:cNvSpPr>
          <p:nvPr>
            <p:ph type="title"/>
          </p:nvPr>
        </p:nvSpPr>
        <p:spPr/>
        <p:txBody>
          <a:bodyPr/>
          <a:lstStyle/>
          <a:p>
            <a:r>
              <a:rPr lang="ca-ES" dirty="0" smtClean="0"/>
              <a:t>The SPSBCN Passport</a:t>
            </a:r>
            <a:endParaRPr lang="en-US" dirty="0"/>
          </a:p>
        </p:txBody>
      </p:sp>
      <p:pic>
        <p:nvPicPr>
          <p:cNvPr id="4" name="Picture 3"/>
          <p:cNvPicPr>
            <a:picLocks noChangeAspect="1"/>
          </p:cNvPicPr>
          <p:nvPr/>
        </p:nvPicPr>
        <p:blipFill>
          <a:blip r:embed="rId2"/>
          <a:stretch>
            <a:fillRect/>
          </a:stretch>
        </p:blipFill>
        <p:spPr>
          <a:xfrm rot="541717">
            <a:off x="5717552" y="431094"/>
            <a:ext cx="2904024" cy="4094928"/>
          </a:xfrm>
          <a:prstGeom prst="rect">
            <a:avLst/>
          </a:prstGeom>
        </p:spPr>
      </p:pic>
      <p:pic>
        <p:nvPicPr>
          <p:cNvPr id="1026" name="Picture 2" descr="http://dri1.img.digitalrivercontent.net/Storefront/Company/msintl/images/English/en-INTL-Kronos-4M5-00001/en-INTL-L-Kronos-4M5-00001-RM2-mn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2" y="4624385"/>
            <a:ext cx="2306911" cy="1298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NI DRONE CON CAMARA X6 MUY ESTABLE Y RESISTENTE."/>
          <p:cNvPicPr>
            <a:picLocks noChangeAspect="1" noChangeArrowheads="1"/>
          </p:cNvPicPr>
          <p:nvPr/>
        </p:nvPicPr>
        <p:blipFill rotWithShape="1">
          <a:blip r:embed="rId4">
            <a:extLst>
              <a:ext uri="{28A0092B-C50C-407E-A947-70E740481C1C}">
                <a14:useLocalDpi xmlns:a14="http://schemas.microsoft.com/office/drawing/2010/main" val="0"/>
              </a:ext>
            </a:extLst>
          </a:blip>
          <a:srcRect t="21916" b="8697"/>
          <a:stretch/>
        </p:blipFill>
        <p:spPr bwMode="auto">
          <a:xfrm>
            <a:off x="2540212" y="4427102"/>
            <a:ext cx="2702511" cy="18751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tbit Charge HR - Pulsera de actividad, color azu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8556" y="4786502"/>
            <a:ext cx="1512450" cy="151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163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l="13564" t="3110" r="37212" b="1863"/>
          <a:stretch/>
        </p:blipFill>
        <p:spPr>
          <a:xfrm>
            <a:off x="3486480" y="4153046"/>
            <a:ext cx="2171039" cy="2166756"/>
          </a:xfrm>
          <a:prstGeom prst="rect">
            <a:avLst/>
          </a:prstGeom>
        </p:spPr>
      </p:pic>
      <p:sp>
        <p:nvSpPr>
          <p:cNvPr id="16" name="Title 16"/>
          <p:cNvSpPr>
            <a:spLocks noGrp="1"/>
          </p:cNvSpPr>
          <p:nvPr>
            <p:ph type="title" idx="4294967295"/>
          </p:nvPr>
        </p:nvSpPr>
        <p:spPr>
          <a:xfrm>
            <a:off x="1561170" y="2497873"/>
            <a:ext cx="758282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dirty="0" smtClean="0">
                <a:solidFill>
                  <a:srgbClr val="333333"/>
                </a:solidFill>
              </a:rPr>
              <a:t>Using SharePoint APIs from PowerShell</a:t>
            </a:r>
            <a:endParaRPr lang="en-US" sz="2800" dirty="0">
              <a:solidFill>
                <a:srgbClr val="333333"/>
              </a:solidFill>
              <a:ea typeface="+mj-ea"/>
            </a:endParaRPr>
          </a:p>
        </p:txBody>
      </p:sp>
      <p:sp>
        <p:nvSpPr>
          <p:cNvPr id="24" name="Rectángulo 23"/>
          <p:cNvSpPr/>
          <p:nvPr/>
        </p:nvSpPr>
        <p:spPr>
          <a:xfrm>
            <a:off x="0" y="-1"/>
            <a:ext cx="9144000" cy="2503449"/>
          </a:xfrm>
          <a:prstGeom prst="rect">
            <a:avLst/>
          </a:prstGeom>
          <a:solidFill>
            <a:srgbClr val="0071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solidFill>
                <a:srgbClr val="FF0000"/>
              </a:solidFill>
            </a:endParaRP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180" y="267876"/>
            <a:ext cx="2248628" cy="2194833"/>
          </a:xfrm>
          <a:prstGeom prst="rect">
            <a:avLst/>
          </a:prstGeom>
        </p:spPr>
      </p:pic>
      <p:sp>
        <p:nvSpPr>
          <p:cNvPr id="26" name="Title 16"/>
          <p:cNvSpPr>
            <a:spLocks noGrp="1"/>
          </p:cNvSpPr>
          <p:nvPr>
            <p:ph type="title" idx="4294967295"/>
          </p:nvPr>
        </p:nvSpPr>
        <p:spPr>
          <a:xfrm>
            <a:off x="0" y="2503449"/>
            <a:ext cx="156116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endParaRPr lang="en-US" sz="2800" dirty="0">
              <a:solidFill>
                <a:srgbClr val="333333"/>
              </a:solidFill>
              <a:ea typeface="+mj-ea"/>
            </a:endParaRPr>
          </a:p>
        </p:txBody>
      </p:sp>
      <p:pic>
        <p:nvPicPr>
          <p:cNvPr id="27" name="Imagen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84" y="2692151"/>
            <a:ext cx="1667753" cy="1128008"/>
          </a:xfrm>
          <a:prstGeom prst="rect">
            <a:avLst/>
          </a:prstGeom>
        </p:spPr>
      </p:pic>
    </p:spTree>
    <p:extLst>
      <p:ext uri="{BB962C8B-B14F-4D97-AF65-F5344CB8AC3E}">
        <p14:creationId xmlns:p14="http://schemas.microsoft.com/office/powerpoint/2010/main" val="2921134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PowerShell Usage Scenarios</a:t>
            </a:r>
            <a:endParaRPr lang="en-US" dirty="0"/>
          </a:p>
        </p:txBody>
      </p:sp>
      <p:sp>
        <p:nvSpPr>
          <p:cNvPr id="4" name="Rectangle 14"/>
          <p:cNvSpPr/>
          <p:nvPr/>
        </p:nvSpPr>
        <p:spPr bwMode="auto">
          <a:xfrm>
            <a:off x="1118772" y="1276374"/>
            <a:ext cx="1620000" cy="1440000"/>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lang="en-US" sz="2000" b="1" spc="-100" dirty="0" smtClean="0">
                <a:gradFill>
                  <a:gsLst>
                    <a:gs pos="0">
                      <a:srgbClr val="FFFFFF"/>
                    </a:gs>
                    <a:gs pos="100000">
                      <a:srgbClr val="FFFFFF"/>
                    </a:gs>
                  </a:gsLst>
                  <a:lin ang="5400000" scaled="0"/>
                </a:gradFill>
                <a:latin typeface="+mj-lt"/>
                <a:ea typeface="Segoe UI" panose="020B0502040204020203" pitchFamily="34" charset="0"/>
                <a:cs typeface="Segoe UI" panose="020B0502040204020203" pitchFamily="34" charset="0"/>
              </a:rPr>
              <a:t>Installation &amp; Configuration</a:t>
            </a:r>
            <a:endParaRPr kumimoji="0" lang="en-US" sz="2000" b="1" i="0" u="none" strike="noStrike" kern="1200" cap="none" spc="-100" normalizeH="0" baseline="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
        <p:nvSpPr>
          <p:cNvPr id="5" name="Rectangle 17"/>
          <p:cNvSpPr/>
          <p:nvPr/>
        </p:nvSpPr>
        <p:spPr bwMode="auto">
          <a:xfrm>
            <a:off x="1130040" y="2829275"/>
            <a:ext cx="1620000" cy="1440000"/>
          </a:xfrm>
          <a:prstGeom prst="rect">
            <a:avLst/>
          </a:prstGeom>
          <a:solidFill>
            <a:srgbClr val="44546A">
              <a:lumMod val="60000"/>
              <a:lumOff val="40000"/>
            </a:srgb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9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900" b="1" i="0" u="none" strike="noStrike" kern="1200" cap="none" spc="0" normalizeH="0" baseline="0" noProof="0" dirty="0" smtClean="0">
                <a:ln>
                  <a:noFill/>
                </a:ln>
                <a:solidFill>
                  <a:prstClr val="white"/>
                </a:solidFill>
                <a:effectLst/>
                <a:uLnTx/>
                <a:uFillTx/>
                <a:latin typeface="+mj-lt"/>
                <a:cs typeface="Segoe UI" panose="020B0502040204020203" pitchFamily="34" charset="0"/>
              </a:rPr>
              <a:t>Platform Administration</a:t>
            </a:r>
          </a:p>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9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6" name="Rectangle 17"/>
          <p:cNvSpPr/>
          <p:nvPr/>
        </p:nvSpPr>
        <p:spPr bwMode="auto">
          <a:xfrm>
            <a:off x="1130040" y="4406089"/>
            <a:ext cx="5141218" cy="1260000"/>
          </a:xfrm>
          <a:prstGeom prst="rect">
            <a:avLst/>
          </a:prstGeom>
          <a:solidFill>
            <a:sysClr val="window" lastClr="FFFFFF">
              <a:lumMod val="65000"/>
            </a:sys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lang="en-US" sz="2000" b="1" dirty="0" smtClean="0">
                <a:solidFill>
                  <a:prstClr val="white"/>
                </a:solidFill>
                <a:latin typeface="+mj-lt"/>
                <a:cs typeface="Segoe UI" panose="020B0502040204020203" pitchFamily="34" charset="0"/>
              </a:rPr>
              <a:t>There are several PowerShell usage scenarios in SharePoint (</a:t>
            </a:r>
            <a:r>
              <a:rPr lang="en-US" sz="2000" b="1" dirty="0" err="1" smtClean="0">
                <a:solidFill>
                  <a:prstClr val="white"/>
                </a:solidFill>
                <a:latin typeface="+mj-lt"/>
                <a:cs typeface="Segoe UI" panose="020B0502040204020203" pitchFamily="34" charset="0"/>
              </a:rPr>
              <a:t>OnPremises</a:t>
            </a:r>
            <a:r>
              <a:rPr lang="en-US" sz="2000" b="1" dirty="0" smtClean="0">
                <a:solidFill>
                  <a:prstClr val="white"/>
                </a:solidFill>
                <a:latin typeface="+mj-lt"/>
                <a:cs typeface="Segoe UI" panose="020B0502040204020203" pitchFamily="34" charset="0"/>
              </a:rPr>
              <a:t> and Online)</a:t>
            </a:r>
            <a:endParaRPr kumimoji="0" lang="en-US" sz="2000" b="1" i="0" u="none" strike="noStrike" kern="1200" cap="none" spc="0" normalizeH="0" baseline="0" dirty="0" smtClean="0">
              <a:ln>
                <a:noFill/>
              </a:ln>
              <a:solidFill>
                <a:prstClr val="white"/>
              </a:solidFill>
              <a:effectLst/>
              <a:uLnTx/>
              <a:uFillTx/>
              <a:latin typeface="+mj-lt"/>
              <a:cs typeface="Segoe UI" panose="020B0502040204020203" pitchFamily="34" charset="0"/>
            </a:endParaRPr>
          </a:p>
        </p:txBody>
      </p:sp>
      <p:sp>
        <p:nvSpPr>
          <p:cNvPr id="7" name="Rectangle 14"/>
          <p:cNvSpPr/>
          <p:nvPr/>
        </p:nvSpPr>
        <p:spPr bwMode="auto">
          <a:xfrm>
            <a:off x="2885015" y="1276374"/>
            <a:ext cx="1620000" cy="1440000"/>
          </a:xfrm>
          <a:prstGeom prst="rect">
            <a:avLst/>
          </a:prstGeom>
          <a:solidFill>
            <a:srgbClr val="92D05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dirty="0" smtClean="0">
                <a:ln>
                  <a:noFill/>
                </a:ln>
                <a:solidFill>
                  <a:prstClr val="white"/>
                </a:solidFill>
                <a:effectLst/>
                <a:uLnTx/>
                <a:uFillTx/>
                <a:latin typeface="+mj-lt"/>
                <a:cs typeface="Segoe UI" panose="020B0502040204020203" pitchFamily="34" charset="0"/>
              </a:rPr>
              <a:t>SharePoint Migrations</a:t>
            </a:r>
            <a:endParaRPr kumimoji="0" lang="en-US" sz="2000" b="1" i="0" u="none" strike="noStrike" kern="1200" cap="none" spc="0" normalizeH="0" baseline="0" dirty="0">
              <a:ln>
                <a:noFill/>
              </a:ln>
              <a:solidFill>
                <a:prstClr val="white"/>
              </a:solidFill>
              <a:effectLst/>
              <a:uLnTx/>
              <a:uFillTx/>
              <a:latin typeface="+mj-lt"/>
              <a:cs typeface="Segoe UI" panose="020B0502040204020203" pitchFamily="34" charset="0"/>
            </a:endParaRPr>
          </a:p>
        </p:txBody>
      </p:sp>
      <p:sp>
        <p:nvSpPr>
          <p:cNvPr id="8" name="Rectangle 17"/>
          <p:cNvSpPr/>
          <p:nvPr/>
        </p:nvSpPr>
        <p:spPr bwMode="auto">
          <a:xfrm>
            <a:off x="2890649" y="2829275"/>
            <a:ext cx="1620000" cy="1440000"/>
          </a:xfrm>
          <a:prstGeom prst="rect">
            <a:avLst/>
          </a:prstGeom>
          <a:solidFill>
            <a:srgbClr val="FFC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lang="en-US" sz="2000" b="1" dirty="0" smtClean="0">
                <a:solidFill>
                  <a:prstClr val="white"/>
                </a:solidFill>
                <a:latin typeface="+mj-lt"/>
                <a:cs typeface="Segoe UI" panose="020B0502040204020203" pitchFamily="34" charset="0"/>
              </a:rPr>
              <a:t>Auditing Tasks (Farm / Tenant Level)</a:t>
            </a:r>
            <a:endParaRPr kumimoji="0" lang="en-US" sz="20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9" name="Rectangle 17"/>
          <p:cNvSpPr/>
          <p:nvPr/>
        </p:nvSpPr>
        <p:spPr bwMode="auto">
          <a:xfrm>
            <a:off x="4651258" y="1276374"/>
            <a:ext cx="1620000" cy="1440000"/>
          </a:xfrm>
          <a:prstGeom prst="rect">
            <a:avLst/>
          </a:prstGeom>
          <a:solidFill>
            <a:srgbClr val="7030A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s-US" sz="17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s-US" sz="1700" b="1" i="0" u="none" strike="noStrike" kern="1200" cap="none" spc="0" normalizeH="0" baseline="0" noProof="0" dirty="0" err="1" smtClean="0">
                <a:ln>
                  <a:noFill/>
                </a:ln>
                <a:solidFill>
                  <a:prstClr val="white"/>
                </a:solidFill>
                <a:effectLst/>
                <a:uLnTx/>
                <a:uFillTx/>
                <a:latin typeface="+mj-lt"/>
                <a:cs typeface="Segoe UI" panose="020B0502040204020203" pitchFamily="34" charset="0"/>
              </a:rPr>
              <a:t>Troubleshooting</a:t>
            </a:r>
            <a:endParaRPr kumimoji="0" lang="es-US" sz="17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10" name="Rectangle 17"/>
          <p:cNvSpPr/>
          <p:nvPr/>
        </p:nvSpPr>
        <p:spPr bwMode="auto">
          <a:xfrm>
            <a:off x="4651258" y="2829275"/>
            <a:ext cx="1620000" cy="1440000"/>
          </a:xfrm>
          <a:prstGeom prst="rect">
            <a:avLst/>
          </a:prstGeom>
          <a:solidFill>
            <a:srgbClr val="E7E6E6">
              <a:lumMod val="50000"/>
            </a:srgb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prstClr val="white"/>
                </a:solidFill>
                <a:effectLst/>
                <a:uLnTx/>
                <a:uFillTx/>
                <a:latin typeface="+mj-lt"/>
                <a:cs typeface="Segoe UI" panose="020B0502040204020203" pitchFamily="34" charset="0"/>
              </a:rPr>
              <a:t>Solutions Deployment</a:t>
            </a:r>
          </a:p>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11" name="Rectangle 14"/>
          <p:cNvSpPr/>
          <p:nvPr/>
        </p:nvSpPr>
        <p:spPr bwMode="auto">
          <a:xfrm>
            <a:off x="6430943" y="1276374"/>
            <a:ext cx="1620000" cy="4389715"/>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s-CR" b="1" i="0" u="none" strike="noStrike" kern="1200" cap="none" spc="-100" normalizeH="0" baseline="0" noProof="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a:t>
            </a:r>
            <a:endParaRPr kumimoji="0" lang="es-CR" b="1" i="0" u="none" strike="noStrike" kern="1200" cap="none" spc="-100" normalizeH="0" baseline="0" noProof="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0904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Installation &amp; Configuration:</a:t>
            </a:r>
          </a:p>
          <a:p>
            <a:pPr lvl="1" algn="just"/>
            <a:r>
              <a:rPr lang="en-US" dirty="0" smtClean="0"/>
              <a:t>PowerShell provides more control over the SharePoint installation &amp; configuration process in regards to:</a:t>
            </a:r>
          </a:p>
          <a:p>
            <a:pPr lvl="2" algn="just"/>
            <a:r>
              <a:rPr lang="en-US" b="1" dirty="0" smtClean="0"/>
              <a:t>Installation Accounts </a:t>
            </a:r>
            <a:r>
              <a:rPr lang="en-US" dirty="0" smtClean="0"/>
              <a:t>Database Names </a:t>
            </a:r>
            <a:r>
              <a:rPr lang="en-US" b="1" dirty="0" smtClean="0"/>
              <a:t>Service Applications Configuration </a:t>
            </a:r>
            <a:r>
              <a:rPr lang="es-ES" dirty="0" smtClean="0"/>
              <a:t>…</a:t>
            </a:r>
          </a:p>
          <a:p>
            <a:pPr lvl="1" algn="just"/>
            <a:r>
              <a:rPr lang="en-US" dirty="0" smtClean="0"/>
              <a:t>It takes some more time than the SharePoint visual installation, but you will get two great benefits:</a:t>
            </a:r>
          </a:p>
          <a:p>
            <a:pPr marL="731148" lvl="2" indent="-342900" algn="just">
              <a:buFont typeface="+mj-lt"/>
              <a:buAutoNum type="arabicParenR"/>
            </a:pPr>
            <a:r>
              <a:rPr lang="en-US" dirty="0" smtClean="0"/>
              <a:t>The configuration for all servers in the farm is the same</a:t>
            </a:r>
          </a:p>
          <a:p>
            <a:pPr marL="731148" lvl="2" indent="-342900" algn="just">
              <a:buFont typeface="+mj-lt"/>
              <a:buAutoNum type="arabicParenR"/>
            </a:pPr>
            <a:r>
              <a:rPr lang="en-US" dirty="0" smtClean="0"/>
              <a:t>It’s a more advisable approach in terms of disaster</a:t>
            </a:r>
            <a:r>
              <a:rPr lang="es-ES" dirty="0" smtClean="0"/>
              <a:t> </a:t>
            </a:r>
            <a:r>
              <a:rPr lang="en-US" dirty="0" smtClean="0"/>
              <a:t>recovery</a:t>
            </a:r>
          </a:p>
          <a:p>
            <a:pPr lvl="1" algn="just"/>
            <a:r>
              <a:rPr lang="en-US" dirty="0" smtClean="0"/>
              <a:t>There are some good scripts that show how you can automate all the installation and configuration of a SharePoint farm</a:t>
            </a:r>
            <a:r>
              <a:rPr lang="es-ES" dirty="0" smtClean="0"/>
              <a:t>:</a:t>
            </a:r>
          </a:p>
          <a:p>
            <a:pPr lvl="2" algn="just"/>
            <a:r>
              <a:rPr lang="es-ES" dirty="0" err="1" smtClean="0"/>
              <a:t>AutoSPInstaller</a:t>
            </a:r>
            <a:r>
              <a:rPr lang="es-ES" dirty="0" smtClean="0"/>
              <a:t>: </a:t>
            </a:r>
            <a:r>
              <a:rPr lang="es-ES" dirty="0">
                <a:hlinkClick r:id="rId3"/>
              </a:rPr>
              <a:t>http://autospinstaller.codeplex.com/</a:t>
            </a:r>
            <a:r>
              <a:rPr lang="es-ES" dirty="0"/>
              <a:t> </a:t>
            </a:r>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Tree>
    <p:extLst>
      <p:ext uri="{BB962C8B-B14F-4D97-AF65-F5344CB8AC3E}">
        <p14:creationId xmlns:p14="http://schemas.microsoft.com/office/powerpoint/2010/main" val="753276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Installation &amp; Configuration:</a:t>
            </a:r>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14" y="2009479"/>
            <a:ext cx="4607315" cy="332859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285" y="1190372"/>
            <a:ext cx="2488618" cy="4147697"/>
          </a:xfrm>
          <a:prstGeom prst="rect">
            <a:avLst/>
          </a:prstGeom>
        </p:spPr>
      </p:pic>
      <p:sp>
        <p:nvSpPr>
          <p:cNvPr id="6" name="Explosión 1 5"/>
          <p:cNvSpPr/>
          <p:nvPr/>
        </p:nvSpPr>
        <p:spPr>
          <a:xfrm>
            <a:off x="5713285" y="5288392"/>
            <a:ext cx="3040089" cy="1145925"/>
          </a:xfrm>
          <a:prstGeom prst="irregularSeal1">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a:rPr>
              <a:t>Using PowerShell</a:t>
            </a:r>
            <a:endParaRPr kumimoji="0" lang="en-US" b="0" i="0" u="none" strike="noStrike" kern="0" cap="none" spc="0" normalizeH="0" baseline="0" dirty="0" smtClean="0">
              <a:ln>
                <a:noFill/>
              </a:ln>
              <a:solidFill>
                <a:prstClr val="white"/>
              </a:solidFill>
              <a:effectLst/>
              <a:uLnTx/>
              <a:uFillTx/>
              <a:latin typeface="Calibri"/>
            </a:endParaRPr>
          </a:p>
        </p:txBody>
      </p:sp>
      <p:sp>
        <p:nvSpPr>
          <p:cNvPr id="7" name="Explosión 1 6"/>
          <p:cNvSpPr/>
          <p:nvPr/>
        </p:nvSpPr>
        <p:spPr>
          <a:xfrm>
            <a:off x="1092788" y="5210559"/>
            <a:ext cx="3478617" cy="1223758"/>
          </a:xfrm>
          <a:prstGeom prst="irregularSeal1">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kern="0" dirty="0" smtClean="0">
                <a:solidFill>
                  <a:prstClr val="white"/>
                </a:solidFill>
                <a:latin typeface="Calibri"/>
              </a:rPr>
              <a:t>Side effects of a Visual Installation</a:t>
            </a:r>
            <a:endParaRPr kumimoji="0" lang="en-US" b="0" i="0" u="none" strike="noStrike" kern="0" cap="none" spc="0" normalizeH="0" baseline="0" dirty="0" smtClean="0">
              <a:ln>
                <a:noFill/>
              </a:ln>
              <a:solidFill>
                <a:prstClr val="white"/>
              </a:solidFill>
              <a:effectLst/>
              <a:uLnTx/>
              <a:uFillTx/>
              <a:latin typeface="Calibri"/>
            </a:endParaRPr>
          </a:p>
        </p:txBody>
      </p:sp>
    </p:spTree>
    <p:extLst>
      <p:ext uri="{BB962C8B-B14F-4D97-AF65-F5344CB8AC3E}">
        <p14:creationId xmlns:p14="http://schemas.microsoft.com/office/powerpoint/2010/main" val="73438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Farm / Tenant Administration:</a:t>
            </a:r>
          </a:p>
          <a:p>
            <a:pPr lvl="1" algn="just"/>
            <a:r>
              <a:rPr lang="en-US" dirty="0" smtClean="0"/>
              <a:t>A SharePoint Administrator can do more administration tasks using PowerShell than using the SharePoint Central Administration</a:t>
            </a:r>
          </a:p>
          <a:p>
            <a:pPr lvl="1" algn="just"/>
            <a:r>
              <a:rPr lang="en-US" dirty="0" smtClean="0"/>
              <a:t>For instance,  the farm passphrase can only be changed by means of </a:t>
            </a:r>
            <a:r>
              <a:rPr lang="es-ES" dirty="0" err="1" smtClean="0"/>
              <a:t>PowerShell</a:t>
            </a:r>
            <a:endParaRPr lang="en-US" dirty="0" smtClean="0"/>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6" name="CuadroTexto 5"/>
          <p:cNvSpPr txBox="1"/>
          <p:nvPr/>
        </p:nvSpPr>
        <p:spPr>
          <a:xfrm>
            <a:off x="389436" y="3272493"/>
            <a:ext cx="8389917" cy="92333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err="1" smtClean="0">
                <a:ln>
                  <a:noFill/>
                </a:ln>
                <a:solidFill>
                  <a:prstClr val="black"/>
                </a:solidFill>
                <a:effectLst/>
                <a:uLnTx/>
                <a:uFillTx/>
                <a:latin typeface="Calibri"/>
                <a:ea typeface="+mn-ea"/>
                <a:cs typeface="+mn-cs"/>
              </a:rPr>
              <a:t>Add-PSSnapin</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Microsoft.SharePoint.PowerShell</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passphrase</a:t>
            </a:r>
            <a:r>
              <a:rPr kumimoji="0" lang="es-ES" b="0" i="0" u="none" strike="noStrike" kern="0" cap="none" spc="0" normalizeH="0" baseline="0" noProof="0" dirty="0" smtClean="0">
                <a:ln>
                  <a:noFill/>
                </a:ln>
                <a:solidFill>
                  <a:prstClr val="black"/>
                </a:solidFill>
                <a:effectLst/>
                <a:uLnTx/>
                <a:uFillTx/>
                <a:latin typeface="Calibri"/>
                <a:ea typeface="+mn-ea"/>
                <a:cs typeface="+mn-cs"/>
              </a:rPr>
              <a:t> =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ConvertTo-SecureString</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string</a:t>
            </a:r>
            <a:r>
              <a:rPr kumimoji="0" lang="es-ES" b="0" i="0" u="none" strike="noStrike" kern="0" cap="none" spc="0" normalizeH="0" baseline="0" noProof="0" dirty="0" smtClean="0">
                <a:ln>
                  <a:noFill/>
                </a:ln>
                <a:solidFill>
                  <a:prstClr val="black"/>
                </a:solidFill>
                <a:effectLst/>
                <a:uLnTx/>
                <a:uFillTx/>
                <a:latin typeface="Calibri"/>
                <a:ea typeface="+mn-ea"/>
                <a:cs typeface="+mn-cs"/>
              </a:rPr>
              <a:t> “&lt;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NewPassword</a:t>
            </a:r>
            <a:r>
              <a:rPr kumimoji="0" lang="es-ES" b="0" i="0" u="none" strike="noStrike" kern="0" cap="none" spc="0" normalizeH="0" baseline="0" noProof="0" dirty="0" smtClean="0">
                <a:ln>
                  <a:noFill/>
                </a:ln>
                <a:solidFill>
                  <a:prstClr val="black"/>
                </a:solidFill>
                <a:effectLst/>
                <a:uLnTx/>
                <a:uFillTx/>
                <a:latin typeface="Calibri"/>
                <a:ea typeface="+mn-ea"/>
                <a:cs typeface="+mn-cs"/>
              </a:rPr>
              <a:t>&gt;”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asPlainText</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Force</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Set-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SPPassPhrase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PassPhrase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passphrase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Confirm</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653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Farm / Tenant Administration:</a:t>
            </a:r>
          </a:p>
          <a:p>
            <a:pPr lvl="1" algn="just"/>
            <a:r>
              <a:rPr lang="en-US" dirty="0" smtClean="0"/>
              <a:t>Example 2 – How to re-start all the timer service instances in a SharePoint farm</a:t>
            </a:r>
            <a:r>
              <a:rPr lang="es-ES" dirty="0" smtClean="0"/>
              <a:t>:</a:t>
            </a:r>
            <a:endParaRPr lang="en-US" dirty="0" smtClean="0"/>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7" name="Rectángulo 6"/>
          <p:cNvSpPr/>
          <p:nvPr/>
        </p:nvSpPr>
        <p:spPr>
          <a:xfrm>
            <a:off x="82532" y="2385127"/>
            <a:ext cx="8977746" cy="230832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spFarm</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Get-SPFarm</a:t>
            </a:r>
            <a:endParaRPr kumimoji="0" lang="es-ES" sz="16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spfTimerServcicesInstance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spFarm.TimerService.Instances</a:t>
            </a:r>
            <a:endParaRPr kumimoji="0" lang="es-ES" sz="16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foreach</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spfTimerServiceInstance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in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spfTimerServcicesInstances</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Write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-Host "Re-</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starting</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the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instance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spfTimerServiceInstance.TypeName</a:t>
            </a:r>
            <a:endParaRPr kumimoji="0" lang="es-ES" sz="16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spfTimerServiceInstance.Stop</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spfTimerServiceInstance.Start</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Write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-Host "SharePoint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Timer</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Service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Instance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spfTimerServiceInstance.TypeName</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 "Re-</a:t>
            </a:r>
            <a:r>
              <a:rPr kumimoji="0" lang="es-ES" sz="1600" b="0" i="0" u="none" strike="noStrike" kern="0" cap="none" spc="0" normalizeH="0" baseline="0" noProof="0" dirty="0" err="1" smtClean="0">
                <a:ln>
                  <a:noFill/>
                </a:ln>
                <a:solidFill>
                  <a:prstClr val="black"/>
                </a:solidFill>
                <a:effectLst/>
                <a:uLnTx/>
                <a:uFillTx/>
                <a:latin typeface="Calibri"/>
                <a:ea typeface="+mn-ea"/>
                <a:cs typeface="+mn-cs"/>
              </a:rPr>
              <a:t>Started</a:t>
            </a:r>
            <a:r>
              <a:rPr kumimoji="0" lang="es-ES" sz="1600" b="0" i="0" u="none" strike="noStrike" kern="0" cap="none" spc="0" normalizeH="0" baseline="0" noProof="0" dirty="0" smtClean="0">
                <a:ln>
                  <a:noFill/>
                </a:ln>
                <a:solidFill>
                  <a:prstClr val="black"/>
                </a:solidFill>
                <a:effectLst/>
                <a:uLnTx/>
                <a:uFillTx/>
                <a:latin typeface="Calibr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smtClean="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229569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SharePoint Migration &amp; Upgrade scenarios:</a:t>
            </a:r>
          </a:p>
          <a:p>
            <a:pPr lvl="1" algn="just"/>
            <a:r>
              <a:rPr lang="en-US" dirty="0" smtClean="0"/>
              <a:t>For </a:t>
            </a:r>
            <a:r>
              <a:rPr lang="en-US" dirty="0"/>
              <a:t>SharePoint 2013 we have several PowerShell cmdlets for doing </a:t>
            </a:r>
            <a:r>
              <a:rPr lang="en-US" dirty="0" smtClean="0"/>
              <a:t>SharePoint migration </a:t>
            </a:r>
            <a:r>
              <a:rPr lang="en-US" dirty="0"/>
              <a:t>and </a:t>
            </a:r>
            <a:r>
              <a:rPr lang="en-US" dirty="0" smtClean="0"/>
              <a:t>upgrading tasks</a:t>
            </a:r>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5" name="Content Placeholder 8"/>
          <p:cNvSpPr txBox="1">
            <a:spLocks/>
          </p:cNvSpPr>
          <p:nvPr/>
        </p:nvSpPr>
        <p:spPr>
          <a:xfrm>
            <a:off x="4863869" y="2550669"/>
            <a:ext cx="4160783" cy="3632701"/>
          </a:xfrm>
          <a:prstGeom prst="rect">
            <a:avLst/>
          </a:prstGeom>
          <a:noFill/>
          <a:ln w="3175"/>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SzPct val="50000"/>
              <a:buFont typeface="Arial"/>
              <a:buChar char="•"/>
              <a:defRPr sz="1400" kern="1200">
                <a:solidFill>
                  <a:schemeClr val="tx1"/>
                </a:solidFill>
                <a:latin typeface="Segoe"/>
                <a:ea typeface="+mn-ea"/>
                <a:cs typeface="Segoe"/>
              </a:defRPr>
            </a:lvl1pPr>
            <a:lvl2pPr marL="742950" indent="-285750" algn="l" defTabSz="457200" rtl="0" eaLnBrk="1" latinLnBrk="0" hangingPunct="1">
              <a:spcBef>
                <a:spcPct val="20000"/>
              </a:spcBef>
              <a:buSzPct val="50000"/>
              <a:buFont typeface="Arial"/>
              <a:buChar char="•"/>
              <a:defRPr sz="1400" kern="1200">
                <a:solidFill>
                  <a:schemeClr val="tx1"/>
                </a:solidFill>
                <a:latin typeface="Segoe"/>
                <a:ea typeface="+mn-ea"/>
                <a:cs typeface="Segoe"/>
              </a:defRPr>
            </a:lvl2pPr>
            <a:lvl3pPr marL="1143000" indent="-228600" algn="l" defTabSz="457200" rtl="0" eaLnBrk="1" latinLnBrk="0" hangingPunct="1">
              <a:spcBef>
                <a:spcPct val="20000"/>
              </a:spcBef>
              <a:buSzPct val="50000"/>
              <a:buFont typeface="Arial"/>
              <a:buChar char="•"/>
              <a:defRPr sz="1400" kern="1200">
                <a:solidFill>
                  <a:schemeClr val="tx1"/>
                </a:solidFill>
                <a:latin typeface="Segoe"/>
                <a:ea typeface="+mn-ea"/>
                <a:cs typeface="Segoe"/>
              </a:defRPr>
            </a:lvl3pPr>
            <a:lvl4pPr marL="1600200" indent="-228600" algn="l" defTabSz="457200" rtl="0" eaLnBrk="1" latinLnBrk="0" hangingPunct="1">
              <a:spcBef>
                <a:spcPct val="20000"/>
              </a:spcBef>
              <a:buSzPct val="50000"/>
              <a:buFont typeface="Arial"/>
              <a:buChar char="•"/>
              <a:defRPr sz="1400" kern="1200">
                <a:solidFill>
                  <a:schemeClr val="tx1"/>
                </a:solidFill>
                <a:latin typeface="Segoe"/>
                <a:ea typeface="+mn-ea"/>
                <a:cs typeface="Segoe"/>
              </a:defRPr>
            </a:lvl4pPr>
            <a:lvl5pPr marL="2057400" indent="-228600" algn="l" defTabSz="457200" rtl="0" eaLnBrk="1" latinLnBrk="0" hangingPunct="1">
              <a:spcBef>
                <a:spcPct val="20000"/>
              </a:spcBef>
              <a:buSzPct val="50000"/>
              <a:buFont typeface="Arial"/>
              <a:buChar char="•"/>
              <a:defRPr sz="14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300" dirty="0" smtClean="0"/>
              <a:t>Content Databases level:</a:t>
            </a:r>
          </a:p>
          <a:p>
            <a:pPr marL="742950" lvl="2" indent="-342900" algn="just"/>
            <a:r>
              <a:rPr lang="en-US" sz="1300" dirty="0" smtClean="0"/>
              <a:t>Mount-</a:t>
            </a:r>
            <a:r>
              <a:rPr lang="en-US" sz="1300" dirty="0" err="1" smtClean="0"/>
              <a:t>SPContentDatabase</a:t>
            </a:r>
            <a:endParaRPr lang="en-US" sz="1300" dirty="0" smtClean="0"/>
          </a:p>
          <a:p>
            <a:pPr marL="742950" lvl="2" indent="-342900" algn="just"/>
            <a:r>
              <a:rPr lang="en-US" sz="1300" dirty="0" smtClean="0"/>
              <a:t>Test-</a:t>
            </a:r>
            <a:r>
              <a:rPr lang="en-US" sz="1300" dirty="0" err="1" smtClean="0"/>
              <a:t>SPContentDatabase</a:t>
            </a:r>
            <a:endParaRPr lang="en-US" sz="1300" dirty="0" smtClean="0"/>
          </a:p>
          <a:p>
            <a:pPr marL="742950" lvl="2" indent="-342900" algn="just"/>
            <a:r>
              <a:rPr lang="en-US" sz="1300" dirty="0" smtClean="0"/>
              <a:t>Upgrade-</a:t>
            </a:r>
            <a:r>
              <a:rPr lang="en-US" sz="1300" dirty="0" err="1" smtClean="0"/>
              <a:t>SPContentDatabase</a:t>
            </a:r>
            <a:endParaRPr lang="en-US" sz="1300" dirty="0" smtClean="0"/>
          </a:p>
          <a:p>
            <a:pPr algn="just"/>
            <a:r>
              <a:rPr lang="en-US" sz="1300" dirty="0" smtClean="0"/>
              <a:t>Site Collections level:</a:t>
            </a:r>
          </a:p>
          <a:p>
            <a:pPr marL="742950" lvl="2" indent="-342900" algn="just"/>
            <a:r>
              <a:rPr lang="en-US" sz="1300" dirty="0" smtClean="0"/>
              <a:t>Test-</a:t>
            </a:r>
            <a:r>
              <a:rPr lang="en-US" sz="1300" dirty="0" err="1" smtClean="0"/>
              <a:t>SPSite</a:t>
            </a:r>
            <a:endParaRPr lang="en-US" sz="1300" dirty="0" smtClean="0"/>
          </a:p>
          <a:p>
            <a:pPr marL="742950" lvl="2" indent="-342900" algn="just"/>
            <a:r>
              <a:rPr lang="en-US" sz="1300" dirty="0" smtClean="0"/>
              <a:t>Repair-</a:t>
            </a:r>
            <a:r>
              <a:rPr lang="en-US" sz="1300" dirty="0" err="1" smtClean="0"/>
              <a:t>SPSite</a:t>
            </a:r>
            <a:endParaRPr lang="en-US" sz="1300" dirty="0" smtClean="0"/>
          </a:p>
          <a:p>
            <a:pPr marL="742950" lvl="2" indent="-342900" algn="just"/>
            <a:r>
              <a:rPr lang="en-US" sz="1300" dirty="0" smtClean="0"/>
              <a:t>Upgrade-</a:t>
            </a:r>
            <a:r>
              <a:rPr lang="en-US" sz="1300" dirty="0" err="1" smtClean="0"/>
              <a:t>SPSite</a:t>
            </a:r>
            <a:endParaRPr lang="en-US" sz="1300" dirty="0" smtClean="0"/>
          </a:p>
          <a:p>
            <a:pPr marL="742950" lvl="2" indent="-342900" algn="just"/>
            <a:r>
              <a:rPr lang="en-US" sz="1300" dirty="0" smtClean="0"/>
              <a:t>Request-</a:t>
            </a:r>
            <a:r>
              <a:rPr lang="en-US" sz="1300" dirty="0" err="1" smtClean="0"/>
              <a:t>SPUpgradeEvaluationSiteCollection</a:t>
            </a:r>
            <a:endParaRPr lang="en-US" sz="1300" dirty="0" smtClean="0">
              <a:solidFill>
                <a:srgbClr val="FF0000"/>
              </a:solidFill>
            </a:endParaRPr>
          </a:p>
          <a:p>
            <a:pPr algn="just"/>
            <a:r>
              <a:rPr lang="en-US" sz="1300" dirty="0" smtClean="0"/>
              <a:t>Farm level:</a:t>
            </a:r>
          </a:p>
          <a:p>
            <a:pPr marL="742950" lvl="2" indent="-342900" algn="just"/>
            <a:r>
              <a:rPr lang="en-US" sz="1300" dirty="0" smtClean="0"/>
              <a:t>Upgrade-</a:t>
            </a:r>
            <a:r>
              <a:rPr lang="en-US" sz="1300" dirty="0" err="1" smtClean="0"/>
              <a:t>SPFarm</a:t>
            </a:r>
            <a:endParaRPr lang="en-US" sz="1300" dirty="0" smtClean="0"/>
          </a:p>
          <a:p>
            <a:pPr algn="just"/>
            <a:r>
              <a:rPr lang="en-US" sz="1300" dirty="0" smtClean="0"/>
              <a:t>Queues Administration:</a:t>
            </a:r>
          </a:p>
          <a:p>
            <a:pPr marL="742950" lvl="2" indent="-342900" algn="just"/>
            <a:r>
              <a:rPr lang="en-US" sz="1300" dirty="0" smtClean="0"/>
              <a:t>Get-</a:t>
            </a:r>
            <a:r>
              <a:rPr lang="en-US" sz="1300" dirty="0" err="1" smtClean="0"/>
              <a:t>SPSiteUpgradeSession</a:t>
            </a:r>
            <a:endParaRPr lang="en-US" sz="1300" dirty="0" smtClean="0"/>
          </a:p>
          <a:p>
            <a:pPr marL="742950" lvl="2" indent="-342900" algn="just"/>
            <a:r>
              <a:rPr lang="en-US" sz="1300" dirty="0" smtClean="0"/>
              <a:t>Remove-</a:t>
            </a:r>
            <a:r>
              <a:rPr lang="en-US" sz="1300" dirty="0" err="1" smtClean="0"/>
              <a:t>SPSiteUpgradeSession</a:t>
            </a:r>
            <a:endParaRPr lang="en-US" sz="1300" dirty="0"/>
          </a:p>
        </p:txBody>
      </p:sp>
      <p:sp>
        <p:nvSpPr>
          <p:cNvPr id="7" name="Text Placeholder 4"/>
          <p:cNvSpPr txBox="1">
            <a:spLocks/>
          </p:cNvSpPr>
          <p:nvPr/>
        </p:nvSpPr>
        <p:spPr>
          <a:xfrm>
            <a:off x="130033" y="2550669"/>
            <a:ext cx="4572595" cy="3161400"/>
          </a:xfrm>
          <a:prstGeom prst="rect">
            <a:avLst/>
          </a:prstGeom>
          <a:noFill/>
          <a:ln w="3175"/>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SzPct val="50000"/>
            </a:pPr>
            <a:r>
              <a:rPr lang="en-US" sz="1300" dirty="0" smtClean="0">
                <a:latin typeface="Segoe"/>
                <a:cs typeface="Segoe"/>
              </a:rPr>
              <a:t>Service Applications level:</a:t>
            </a: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SPBusinessDataCatalogServiceApplication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Restore-</a:t>
            </a:r>
            <a:r>
              <a:rPr lang="en-US" sz="1300" dirty="0" err="1" smtClean="0">
                <a:latin typeface="Segoe"/>
                <a:cs typeface="Segoe"/>
              </a:rPr>
              <a:t>SPEnterpriseSearchServiceApplication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Upgrade-</a:t>
            </a:r>
            <a:r>
              <a:rPr lang="en-US" sz="1300" dirty="0" err="1" smtClean="0">
                <a:latin typeface="Segoe"/>
                <a:cs typeface="Segoe"/>
              </a:rPr>
              <a:t>SPEnterpriseSearchServiceApplication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Upgrade-</a:t>
            </a:r>
            <a:r>
              <a:rPr lang="en-US" sz="1300" dirty="0" err="1" smtClean="0">
                <a:latin typeface="Segoe"/>
                <a:cs typeface="Segoe"/>
              </a:rPr>
              <a:t>SPEnterpriseSearchServiceApplicationSiteSettings</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SPMetadataServiceApplication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SPPerformancePointServiceApplication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SPProfileServiceApplication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SPProjectServiceApplication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New-New-</a:t>
            </a:r>
            <a:r>
              <a:rPr lang="en-US" sz="1300" dirty="0" err="1" smtClean="0">
                <a:latin typeface="Segoe"/>
                <a:cs typeface="Segoe"/>
              </a:rPr>
              <a:t>SPSecureStoreApplication</a:t>
            </a:r>
            <a:endParaRPr lang="en-US" sz="1300" dirty="0" smtClean="0">
              <a:latin typeface="Segoe"/>
              <a:cs typeface="Segoe"/>
            </a:endParaRPr>
          </a:p>
          <a:p>
            <a:pPr lvl="1" indent="-342900" algn="just">
              <a:buSzPct val="50000"/>
              <a:buFont typeface="Arial"/>
              <a:buChar char="•"/>
            </a:pPr>
            <a:r>
              <a:rPr lang="en-US" sz="1300" dirty="0" smtClean="0">
                <a:latin typeface="Segoe"/>
                <a:cs typeface="Segoe"/>
              </a:rPr>
              <a:t>New-</a:t>
            </a:r>
            <a:r>
              <a:rPr lang="en-US" sz="1300" dirty="0" err="1" smtClean="0">
                <a:latin typeface="Segoe"/>
                <a:cs typeface="Segoe"/>
              </a:rPr>
              <a:t>SPSubscriptionSettingsServiceApplication</a:t>
            </a:r>
            <a:endParaRPr lang="en-US" sz="1300" dirty="0" smtClean="0">
              <a:latin typeface="Segoe"/>
              <a:cs typeface="Segoe"/>
            </a:endParaRPr>
          </a:p>
          <a:p>
            <a:pPr lvl="1"/>
            <a:endParaRPr lang="en-US" sz="1300" dirty="0" smtClean="0"/>
          </a:p>
          <a:p>
            <a:endParaRPr lang="en-US" sz="1300" dirty="0"/>
          </a:p>
        </p:txBody>
      </p:sp>
    </p:spTree>
    <p:extLst>
      <p:ext uri="{BB962C8B-B14F-4D97-AF65-F5344CB8AC3E}">
        <p14:creationId xmlns:p14="http://schemas.microsoft.com/office/powerpoint/2010/main" val="57478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SharePoint Migration &amp; Upgrade scenarios:</a:t>
            </a:r>
          </a:p>
          <a:p>
            <a:pPr lvl="1" algn="just"/>
            <a:r>
              <a:rPr lang="en-US" dirty="0" smtClean="0"/>
              <a:t>Example – How to execute Test-</a:t>
            </a:r>
            <a:r>
              <a:rPr lang="en-US" dirty="0" err="1" smtClean="0"/>
              <a:t>SPContentDatabase</a:t>
            </a:r>
            <a:r>
              <a:rPr lang="en-US" dirty="0" smtClean="0"/>
              <a:t> in all the Content DBs in a SharePoint 2010 / 2013 Farm</a:t>
            </a:r>
            <a:r>
              <a:rPr lang="es-ES" dirty="0" smtClean="0"/>
              <a:t>:</a:t>
            </a:r>
            <a:endParaRPr lang="en-US" dirty="0" smtClean="0"/>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8" name="CuadroTexto 7"/>
          <p:cNvSpPr txBox="1"/>
          <p:nvPr/>
        </p:nvSpPr>
        <p:spPr>
          <a:xfrm>
            <a:off x="595026" y="2640027"/>
            <a:ext cx="8158348" cy="3139321"/>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sServerInstance</a:t>
            </a:r>
            <a:r>
              <a:rPr kumimoji="0" lang="es-ES" b="0" i="0" u="none" strike="noStrike" kern="0" cap="none" spc="0" normalizeH="0" baseline="0" noProof="0" dirty="0" smtClean="0">
                <a:ln>
                  <a:noFill/>
                </a:ln>
                <a:solidFill>
                  <a:prstClr val="black"/>
                </a:solidFill>
                <a:effectLst/>
                <a:uLnTx/>
                <a:uFillTx/>
                <a:latin typeface="Calibri"/>
                <a:ea typeface="+mn-ea"/>
                <a:cs typeface="+mn-cs"/>
              </a:rPr>
              <a:t>=“&lt;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Server_Instance</a:t>
            </a:r>
            <a:r>
              <a:rPr kumimoji="0" lang="es-ES" b="0" i="0" u="none" strike="noStrike" kern="0" cap="none" spc="0" normalizeH="0" baseline="0" noProof="0" dirty="0" smtClean="0">
                <a:ln>
                  <a:noFill/>
                </a:ln>
                <a:solidFill>
                  <a:prstClr val="black"/>
                </a:solidFill>
                <a:effectLst/>
                <a:uLnTx/>
                <a:uFillTx/>
                <a:latin typeface="Calibri"/>
                <a:ea typeface="+mn-ea"/>
                <a:cs typeface="+mn-cs"/>
              </a:rPr>
              <a:t>&gt;”</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spWebApps</a:t>
            </a:r>
            <a:r>
              <a:rPr kumimoji="0" lang="es-ES" b="0" i="0" u="none" strike="noStrike" kern="0" cap="none" spc="0" normalizeH="0" baseline="0" noProof="0" dirty="0" smtClean="0">
                <a:ln>
                  <a:noFill/>
                </a:ln>
                <a:solidFill>
                  <a:prstClr val="black"/>
                </a:solidFill>
                <a:effectLst/>
                <a:uLnTx/>
                <a:uFillTx/>
                <a:latin typeface="Calibri"/>
                <a:ea typeface="+mn-ea"/>
                <a:cs typeface="+mn-cs"/>
              </a:rPr>
              <a:t> =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Get-SPWebApplication</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IncludeCentralAdministration</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foreach</a:t>
            </a: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spWebApp</a:t>
            </a:r>
            <a:r>
              <a:rPr kumimoji="0" lang="es-ES" b="0" i="0" u="none" strike="noStrike" kern="0" cap="none" spc="0" normalizeH="0" baseline="0" noProof="0" dirty="0" smtClean="0">
                <a:ln>
                  <a:noFill/>
                </a:ln>
                <a:solidFill>
                  <a:prstClr val="black"/>
                </a:solidFill>
                <a:effectLst/>
                <a:uLnTx/>
                <a:uFillTx/>
                <a:latin typeface="Calibri"/>
                <a:ea typeface="+mn-ea"/>
                <a:cs typeface="+mn-cs"/>
              </a:rPr>
              <a:t> in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spWebApps</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ContentDatabases</a:t>
            </a:r>
            <a:r>
              <a:rPr kumimoji="0" lang="es-ES" b="0" i="0" u="none" strike="noStrike" kern="0" cap="none" spc="0" normalizeH="0" baseline="0" noProof="0" dirty="0" smtClean="0">
                <a:ln>
                  <a:noFill/>
                </a:ln>
                <a:solidFill>
                  <a:prstClr val="black"/>
                </a:solidFill>
                <a:effectLst/>
                <a:uLnTx/>
                <a:uFillTx/>
                <a:latin typeface="Calibri"/>
                <a:ea typeface="+mn-ea"/>
                <a:cs typeface="+mn-cs"/>
              </a:rPr>
              <a:t> =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spWebApp.ContentDatabases</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foreach</a:t>
            </a:r>
            <a:r>
              <a:rPr kumimoji="0" lang="es-ES" b="0" i="0" u="none" strike="noStrike" kern="0" cap="none" spc="0" normalizeH="0" baseline="0" noProof="0" dirty="0" smtClean="0">
                <a:ln>
                  <a:noFill/>
                </a:ln>
                <a:solidFill>
                  <a:prstClr val="black"/>
                </a:solidFill>
                <a:effectLst/>
                <a:uLnTx/>
                <a:uFillTx/>
                <a:latin typeface="Calibri"/>
                <a:ea typeface="+mn-ea"/>
                <a:cs typeface="+mn-cs"/>
              </a:rPr>
              <a: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ContentDatabase</a:t>
            </a:r>
            <a:r>
              <a:rPr kumimoji="0" lang="es-ES" b="0" i="0" u="none" strike="noStrike" kern="0" cap="none" spc="0" normalizeH="0" baseline="0" noProof="0" dirty="0" smtClean="0">
                <a:ln>
                  <a:noFill/>
                </a:ln>
                <a:solidFill>
                  <a:prstClr val="black"/>
                </a:solidFill>
                <a:effectLst/>
                <a:uLnTx/>
                <a:uFillTx/>
                <a:latin typeface="Calibri"/>
                <a:ea typeface="+mn-ea"/>
                <a:cs typeface="+mn-cs"/>
              </a:rPr>
              <a:t> in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ContentDatabases</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Test-</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SPContentDatabase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Name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ContentDatabase.Name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ServerInstance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sServerInstance</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WebApplication</a:t>
            </a:r>
            <a:r>
              <a:rPr kumimoji="0" lang="es-ES" b="0" i="0" u="none" strike="noStrike" kern="0" cap="none" spc="0" normalizeH="0" baseline="0" noProof="0" dirty="0" smtClean="0">
                <a:ln>
                  <a:noFill/>
                </a:ln>
                <a:solidFill>
                  <a:prstClr val="black"/>
                </a:solidFill>
                <a:effectLst/>
                <a:uLnTx/>
                <a:uFillTx/>
                <a:latin typeface="Calibri"/>
                <a:ea typeface="+mn-ea"/>
                <a:cs typeface="+mn-cs"/>
              </a:rPr>
              <a:t> $</a:t>
            </a:r>
            <a:r>
              <a:rPr kumimoji="0" lang="es-ES" b="0" i="0" u="none" strike="noStrike" kern="0" cap="none" spc="0" normalizeH="0" baseline="0" noProof="0" dirty="0" err="1" smtClean="0">
                <a:ln>
                  <a:noFill/>
                </a:ln>
                <a:solidFill>
                  <a:prstClr val="black"/>
                </a:solidFill>
                <a:effectLst/>
                <a:uLnTx/>
                <a:uFillTx/>
                <a:latin typeface="Calibri"/>
                <a:ea typeface="+mn-ea"/>
                <a:cs typeface="+mn-cs"/>
              </a:rPr>
              <a:t>spWebApp.Url</a:t>
            </a:r>
            <a:endParaRPr kumimoji="0" lang="es-ES"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s-ES" b="0" i="0" u="none" strike="noStrike" kern="0" cap="none" spc="0" normalizeH="0" baseline="0" noProof="0" dirty="0" smtClean="0">
                <a:ln>
                  <a:noFill/>
                </a:ln>
                <a:solidFill>
                  <a:prstClr val="black"/>
                </a:solidFill>
                <a:effectLst/>
                <a:uLnTx/>
                <a:uFillTx/>
                <a:latin typeface="Calibri"/>
                <a:ea typeface="+mn-ea"/>
                <a:cs typeface="+mn-cs"/>
              </a:rPr>
              <a:t>        } </a:t>
            </a:r>
          </a:p>
        </p:txBody>
      </p:sp>
    </p:spTree>
    <p:extLst>
      <p:ext uri="{BB962C8B-B14F-4D97-AF65-F5344CB8AC3E}">
        <p14:creationId xmlns:p14="http://schemas.microsoft.com/office/powerpoint/2010/main" val="2149091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Auditing SharePoint Environments:</a:t>
            </a:r>
          </a:p>
          <a:p>
            <a:pPr lvl="1" algn="just"/>
            <a:r>
              <a:rPr lang="en-US" dirty="0" smtClean="0"/>
              <a:t>Through PowerShell</a:t>
            </a:r>
            <a:r>
              <a:rPr lang="es-ES" dirty="0" smtClean="0"/>
              <a:t> </a:t>
            </a:r>
            <a:r>
              <a:rPr lang="es-ES" dirty="0" err="1" smtClean="0"/>
              <a:t>you</a:t>
            </a:r>
            <a:r>
              <a:rPr lang="es-ES" dirty="0" smtClean="0"/>
              <a:t> can do </a:t>
            </a:r>
            <a:r>
              <a:rPr lang="en-US" dirty="0" smtClean="0"/>
              <a:t>auditing tasks such as</a:t>
            </a:r>
            <a:r>
              <a:rPr lang="es-ES" dirty="0" smtClean="0"/>
              <a:t>:</a:t>
            </a:r>
          </a:p>
          <a:p>
            <a:pPr lvl="2" algn="just"/>
            <a:r>
              <a:rPr lang="en-US" dirty="0" smtClean="0"/>
              <a:t>Get detailed information about the logical and information architecture of a farm</a:t>
            </a:r>
            <a:r>
              <a:rPr lang="es-ES" dirty="0" smtClean="0"/>
              <a:t>: </a:t>
            </a:r>
            <a:r>
              <a:rPr lang="en-US" dirty="0" smtClean="0"/>
              <a:t>Web Applications </a:t>
            </a:r>
            <a:r>
              <a:rPr lang="en-US" b="1" dirty="0" smtClean="0"/>
              <a:t> Site Collections</a:t>
            </a:r>
            <a:r>
              <a:rPr lang="en-US" dirty="0" smtClean="0"/>
              <a:t> Sites </a:t>
            </a:r>
            <a:r>
              <a:rPr lang="en-US" b="1" dirty="0" smtClean="0"/>
              <a:t> Lists / Document Libraries</a:t>
            </a:r>
            <a:r>
              <a:rPr lang="en-US" dirty="0" smtClean="0"/>
              <a:t> …</a:t>
            </a:r>
          </a:p>
          <a:p>
            <a:pPr lvl="2" algn="just"/>
            <a:r>
              <a:rPr lang="en-US" dirty="0" smtClean="0"/>
              <a:t>Get information about Content DB sizes, storage being used by Site Collections and Sites</a:t>
            </a:r>
          </a:p>
          <a:p>
            <a:pPr lvl="2" algn="just"/>
            <a:r>
              <a:rPr lang="en-US" dirty="0" smtClean="0"/>
              <a:t>Access to security information in the farm such as authentication methods in use, SharePoint Groups and SharePoint Users defined in farm Site Collections and Sites, Permissions levels</a:t>
            </a:r>
            <a:r>
              <a:rPr lang="es-ES" dirty="0" smtClean="0"/>
              <a:t>, …</a:t>
            </a:r>
          </a:p>
          <a:p>
            <a:pPr lvl="2" algn="just"/>
            <a:r>
              <a:rPr lang="en-US" dirty="0" smtClean="0"/>
              <a:t>Get all the customizations deployed and installed in the farm (.WSPs) + a list of all the features available at different scopes</a:t>
            </a:r>
          </a:p>
          <a:p>
            <a:pPr lvl="2" algn="just"/>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Tree>
    <p:extLst>
      <p:ext uri="{BB962C8B-B14F-4D97-AF65-F5344CB8AC3E}">
        <p14:creationId xmlns:p14="http://schemas.microsoft.com/office/powerpoint/2010/main" val="790630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SharePoint Auditing Environments:</a:t>
            </a:r>
          </a:p>
          <a:p>
            <a:pPr lvl="2" algn="just"/>
            <a:r>
              <a:rPr lang="en-US" dirty="0" smtClean="0"/>
              <a:t>Example # 1 - How to get the size of all the Content DBs in a farm:</a:t>
            </a:r>
            <a:r>
              <a:rPr lang="es-ES" dirty="0" smtClean="0"/>
              <a:t> </a:t>
            </a:r>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4" name="Rectángulo 3"/>
          <p:cNvSpPr/>
          <p:nvPr/>
        </p:nvSpPr>
        <p:spPr>
          <a:xfrm>
            <a:off x="1" y="2434793"/>
            <a:ext cx="9144000" cy="2893100"/>
          </a:xfrm>
          <a:prstGeom prst="rect">
            <a:avLst/>
          </a:prstGeom>
          <a:noFill/>
          <a:ln w="3175"/>
        </p:spPr>
        <p:style>
          <a:lnRef idx="2">
            <a:schemeClr val="accent1"/>
          </a:lnRef>
          <a:fillRef idx="1">
            <a:schemeClr val="lt1"/>
          </a:fillRef>
          <a:effectRef idx="0">
            <a:schemeClr val="accent1"/>
          </a:effectRef>
          <a:fontRef idx="minor">
            <a:schemeClr val="dk1"/>
          </a:fontRef>
        </p:style>
        <p:txBody>
          <a:bodyPr wrap="square">
            <a:spAutoFit/>
          </a:bodyPr>
          <a:lstStyle/>
          <a:p>
            <a:pPr lvl="1"/>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spWebApps</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0000FF"/>
                </a:solidFill>
                <a:latin typeface="Lucida Console" panose="020B0609040504020204" pitchFamily="49" charset="0"/>
                <a:ea typeface="Times New Roman" panose="02020603050405020304" pitchFamily="18" charset="0"/>
                <a:cs typeface="Lucida Console" panose="020B0609040504020204" pitchFamily="49" charset="0"/>
              </a:rPr>
              <a:t>Get-SPWebApplication</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000080"/>
                </a:solidFill>
                <a:latin typeface="Lucida Console" panose="020B0609040504020204" pitchFamily="49" charset="0"/>
                <a:ea typeface="Times New Roman" panose="02020603050405020304" pitchFamily="18" charset="0"/>
                <a:cs typeface="Lucida Console" panose="020B0609040504020204" pitchFamily="49" charset="0"/>
              </a:rPr>
              <a:t>IncludeCentralAdministration</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00008B"/>
                </a:solidFill>
                <a:latin typeface="Lucida Console" panose="020B0609040504020204" pitchFamily="49" charset="0"/>
                <a:ea typeface="Times New Roman" panose="02020603050405020304" pitchFamily="18" charset="0"/>
                <a:cs typeface="Lucida Console" panose="020B0609040504020204" pitchFamily="49" charset="0"/>
              </a:rPr>
              <a:t>foreach</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spWebApp</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008B"/>
                </a:solidFill>
                <a:latin typeface="Lucida Console" panose="020B0609040504020204" pitchFamily="49" charset="0"/>
                <a:ea typeface="Times New Roman" panose="02020603050405020304" pitchFamily="18" charset="0"/>
                <a:cs typeface="Lucida Console" panose="020B0609040504020204" pitchFamily="49" charset="0"/>
              </a:rPr>
              <a:t>in</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spWebApps</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64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006400"/>
                </a:solidFill>
                <a:latin typeface="Lucida Console" panose="020B0609040504020204" pitchFamily="49" charset="0"/>
                <a:ea typeface="Times New Roman" panose="02020603050405020304" pitchFamily="18" charset="0"/>
                <a:cs typeface="Lucida Console" panose="020B0609040504020204" pitchFamily="49" charset="0"/>
              </a:rPr>
              <a:t>spWebApp.Name</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ContentDBs</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spWebApp</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ContentDatabases</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err="1">
                <a:solidFill>
                  <a:srgbClr val="00008B"/>
                </a:solidFill>
                <a:latin typeface="Lucida Console" panose="020B0609040504020204" pitchFamily="49" charset="0"/>
                <a:ea typeface="Times New Roman" panose="02020603050405020304" pitchFamily="18" charset="0"/>
                <a:cs typeface="Lucida Console" panose="020B0609040504020204" pitchFamily="49" charset="0"/>
              </a:rPr>
              <a:t>foreach</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00008B"/>
                </a:solidFill>
                <a:latin typeface="Lucida Console" panose="020B0609040504020204" pitchFamily="49" charset="0"/>
                <a:ea typeface="Times New Roman" panose="02020603050405020304" pitchFamily="18" charset="0"/>
                <a:cs typeface="Lucida Console" panose="020B0609040504020204" pitchFamily="49" charset="0"/>
              </a:rPr>
              <a:t>in</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ContentDBs</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ContentDBsize</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008080"/>
                </a:solidFill>
                <a:latin typeface="Lucida Console" panose="020B0609040504020204" pitchFamily="49" charset="0"/>
                <a:ea typeface="Times New Roman" panose="02020603050405020304" pitchFamily="18" charset="0"/>
                <a:cs typeface="Lucida Console" panose="020B0609040504020204" pitchFamily="49" charset="0"/>
              </a:rPr>
              <a:t>Math</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Round</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a:t>
            </a:r>
            <a:r>
              <a:rPr lang="es-ES" sz="1400" dirty="0" err="1" smtClean="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latin typeface="Lucida Console" panose="020B0609040504020204" pitchFamily="49" charset="0"/>
                <a:ea typeface="Times New Roman" panose="02020603050405020304" pitchFamily="18" charset="0"/>
                <a:cs typeface="Lucida Console" panose="020B0609040504020204" pitchFamily="49" charset="0"/>
              </a:rPr>
              <a:t>disksizerequired</a:t>
            </a:r>
            <a:r>
              <a:rPr lang="es-ES" sz="1400" dirty="0" smtClean="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smtClean="0">
                <a:solidFill>
                  <a:srgbClr val="800080"/>
                </a:solidFill>
                <a:latin typeface="Lucida Console" panose="020B0609040504020204" pitchFamily="49" charset="0"/>
                <a:ea typeface="Times New Roman" panose="02020603050405020304" pitchFamily="18" charset="0"/>
                <a:cs typeface="Lucida Console" panose="020B0609040504020204" pitchFamily="49" charset="0"/>
              </a:rPr>
              <a:t>1GB</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solidFill>
                  <a:srgbClr val="800080"/>
                </a:solidFill>
                <a:latin typeface="Lucida Console" panose="020B0609040504020204" pitchFamily="49" charset="0"/>
                <a:ea typeface="Times New Roman" panose="02020603050405020304" pitchFamily="18" charset="0"/>
                <a:cs typeface="Lucida Console" panose="020B0609040504020204" pitchFamily="49" charset="0"/>
              </a:rPr>
              <a:t>2</a:t>
            </a:r>
            <a:r>
              <a:rPr lang="es-ES" sz="1400" dirty="0">
                <a:latin typeface="Lucida Console" panose="020B0609040504020204" pitchFamily="49" charset="0"/>
                <a:ea typeface="Times New Roman" panose="02020603050405020304" pitchFamily="18" charset="0"/>
                <a:cs typeface="Lucida Console" panose="020B0609040504020204" pitchFamily="49" charset="0"/>
              </a:rPr>
              <a:t>)</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ContentDBInfo</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spWebApp</a:t>
            </a:r>
            <a:r>
              <a:rPr lang="es-ES" sz="1400" dirty="0" err="1">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a:latin typeface="Lucida Console" panose="020B0609040504020204" pitchFamily="49" charset="0"/>
                <a:ea typeface="Times New Roman" panose="02020603050405020304" pitchFamily="18" charset="0"/>
                <a:cs typeface="Lucida Console" panose="020B0609040504020204" pitchFamily="49" charset="0"/>
              </a:rPr>
              <a:t>DisplayName</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a:t>
            </a:r>
            <a:r>
              <a:rPr lang="es-ES" sz="1400" dirty="0" err="1" smtClean="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latin typeface="Lucida Console" panose="020B0609040504020204" pitchFamily="49" charset="0"/>
                <a:ea typeface="Times New Roman" panose="02020603050405020304" pitchFamily="18" charset="0"/>
                <a:cs typeface="Lucida Console" panose="020B0609040504020204" pitchFamily="49" charset="0"/>
              </a:rPr>
              <a:t>Name</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ContentDBsize</a:t>
            </a:r>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A9A9A9"/>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solidFill>
                  <a:srgbClr val="8B0000"/>
                </a:solidFill>
                <a:latin typeface="Lucida Console" panose="020B0609040504020204" pitchFamily="49" charset="0"/>
                <a:ea typeface="Times New Roman" panose="02020603050405020304" pitchFamily="18" charset="0"/>
                <a:cs typeface="Lucida Console" panose="020B0609040504020204" pitchFamily="49" charset="0"/>
              </a:rPr>
              <a:t>" GB"</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a:t>
            </a:r>
            <a:r>
              <a:rPr lang="es-ES" sz="1400" dirty="0" err="1" smtClean="0">
                <a:solidFill>
                  <a:srgbClr val="FF4500"/>
                </a:solidFill>
                <a:latin typeface="Lucida Console" panose="020B0609040504020204" pitchFamily="49" charset="0"/>
                <a:ea typeface="Times New Roman" panose="02020603050405020304" pitchFamily="18" charset="0"/>
                <a:cs typeface="Lucida Console" panose="020B0609040504020204" pitchFamily="49" charset="0"/>
              </a:rPr>
              <a:t>ContentDBInfo</a:t>
            </a:r>
            <a:endParaRPr lang="es-ES" sz="1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 </a:t>
            </a:r>
            <a:endParaRPr lang="es-ES" sz="1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s-ES" sz="1400" dirty="0" smtClean="0">
                <a:latin typeface="Lucida Console" panose="020B0609040504020204" pitchFamily="49" charset="0"/>
                <a:ea typeface="Times New Roman" panose="02020603050405020304" pitchFamily="18" charset="0"/>
                <a:cs typeface="Lucida Console" panose="020B0609040504020204" pitchFamily="49" charset="0"/>
              </a:rPr>
              <a:t>        </a:t>
            </a:r>
            <a:r>
              <a:rPr lang="es-ES" sz="1400" dirty="0">
                <a:latin typeface="Lucida Console" panose="020B0609040504020204" pitchFamily="49" charset="0"/>
                <a:ea typeface="Times New Roman" panose="02020603050405020304" pitchFamily="18" charset="0"/>
                <a:cs typeface="Lucida Console" panose="020B0609040504020204" pitchFamily="49" charset="0"/>
              </a:rPr>
              <a:t>}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071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447799"/>
            <a:ext cx="5463973" cy="4842642"/>
          </a:xfrm>
        </p:spPr>
        <p:txBody>
          <a:bodyPr/>
          <a:lstStyle/>
          <a:p>
            <a:r>
              <a:rPr lang="ca-ES" sz="6000" b="1" dirty="0" smtClean="0">
                <a:solidFill>
                  <a:srgbClr val="C00000"/>
                </a:solidFill>
              </a:rPr>
              <a:t>FREE BEER!</a:t>
            </a:r>
            <a:endParaRPr lang="ca-ES" sz="6000" b="1" dirty="0">
              <a:solidFill>
                <a:srgbClr val="C00000"/>
              </a:solidFill>
            </a:endParaRPr>
          </a:p>
          <a:p>
            <a:r>
              <a:rPr lang="ca-ES" dirty="0" smtClean="0">
                <a:solidFill>
                  <a:srgbClr val="C00000"/>
                </a:solidFill>
              </a:rPr>
              <a:t>Get your ticket at the registration desk</a:t>
            </a:r>
          </a:p>
          <a:p>
            <a:endParaRPr lang="ca-ES" dirty="0" smtClean="0"/>
          </a:p>
          <a:p>
            <a:r>
              <a:rPr lang="ca-ES" dirty="0" smtClean="0"/>
              <a:t>Network and have fun with your colleagues!</a:t>
            </a:r>
          </a:p>
          <a:p>
            <a:endParaRPr lang="ca-ES" dirty="0"/>
          </a:p>
        </p:txBody>
      </p:sp>
      <p:sp>
        <p:nvSpPr>
          <p:cNvPr id="3" name="Title 2"/>
          <p:cNvSpPr>
            <a:spLocks noGrp="1"/>
          </p:cNvSpPr>
          <p:nvPr>
            <p:ph type="title"/>
          </p:nvPr>
        </p:nvSpPr>
        <p:spPr/>
        <p:txBody>
          <a:bodyPr/>
          <a:lstStyle/>
          <a:p>
            <a:r>
              <a:rPr lang="ca-ES" dirty="0" smtClean="0"/>
              <a:t>SharePint sponsored by</a:t>
            </a:r>
            <a:endParaRPr lang="en-US" dirty="0"/>
          </a:p>
        </p:txBody>
      </p:sp>
      <p:pic>
        <p:nvPicPr>
          <p:cNvPr id="4" name="Picture 2" descr="http://4.bp.blogspot.com/-VJlzoPQjVxs/TnDUFBcJNmI/AAAAAAAAAZc/Ko3f6PuHCLc/s1600/collins1.jpg"/>
          <p:cNvPicPr>
            <a:picLocks noChangeAspect="1" noChangeArrowheads="1"/>
          </p:cNvPicPr>
          <p:nvPr/>
        </p:nvPicPr>
        <p:blipFill rotWithShape="1">
          <a:blip r:embed="rId2">
            <a:extLst>
              <a:ext uri="{28A0092B-C50C-407E-A947-70E740481C1C}">
                <a14:useLocalDpi xmlns:a14="http://schemas.microsoft.com/office/drawing/2010/main" val="0"/>
              </a:ext>
            </a:extLst>
          </a:blip>
          <a:srcRect b="11804"/>
          <a:stretch/>
        </p:blipFill>
        <p:spPr bwMode="auto">
          <a:xfrm>
            <a:off x="5853409" y="1652751"/>
            <a:ext cx="3041853" cy="26827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53409" y="4540470"/>
            <a:ext cx="3041853" cy="1938992"/>
          </a:xfrm>
          <a:prstGeom prst="rect">
            <a:avLst/>
          </a:prstGeom>
        </p:spPr>
        <p:txBody>
          <a:bodyPr wrap="square">
            <a:spAutoFit/>
          </a:bodyPr>
          <a:lstStyle/>
          <a:p>
            <a:pPr algn="ctr"/>
            <a:r>
              <a:rPr lang="ca-ES" sz="2400" b="1" dirty="0"/>
              <a:t>Michael Collins Pub</a:t>
            </a:r>
          </a:p>
          <a:p>
            <a:pPr algn="ctr"/>
            <a:r>
              <a:rPr lang="ca-ES" sz="2400" dirty="0"/>
              <a:t>Plaça de Sagrada </a:t>
            </a:r>
            <a:r>
              <a:rPr lang="ca-ES" sz="2400" dirty="0" smtClean="0"/>
              <a:t>Família</a:t>
            </a:r>
          </a:p>
          <a:p>
            <a:pPr algn="ctr"/>
            <a:endParaRPr lang="ca-ES" sz="2400" dirty="0"/>
          </a:p>
          <a:p>
            <a:pPr algn="ctr"/>
            <a:r>
              <a:rPr lang="ca-ES" sz="2400" dirty="0"/>
              <a:t>Starts at </a:t>
            </a:r>
            <a:r>
              <a:rPr lang="ca-ES" sz="2400" dirty="0">
                <a:solidFill>
                  <a:srgbClr val="C00000"/>
                </a:solidFill>
              </a:rPr>
              <a:t>19:30h</a:t>
            </a:r>
            <a:endParaRPr lang="en-US" sz="2400" dirty="0">
              <a:solidFill>
                <a:srgbClr val="C00000"/>
              </a:solidFill>
            </a:endParaRPr>
          </a:p>
        </p:txBody>
      </p:sp>
      <p:pic>
        <p:nvPicPr>
          <p:cNvPr id="6" name="Picture 5"/>
          <p:cNvPicPr>
            <a:picLocks noChangeAspect="1"/>
          </p:cNvPicPr>
          <p:nvPr/>
        </p:nvPicPr>
        <p:blipFill>
          <a:blip r:embed="rId3"/>
          <a:stretch>
            <a:fillRect/>
          </a:stretch>
        </p:blipFill>
        <p:spPr>
          <a:xfrm>
            <a:off x="6205931" y="281775"/>
            <a:ext cx="2336808" cy="531466"/>
          </a:xfrm>
          <a:prstGeom prst="rect">
            <a:avLst/>
          </a:prstGeom>
        </p:spPr>
      </p:pic>
    </p:spTree>
    <p:extLst>
      <p:ext uri="{BB962C8B-B14F-4D97-AF65-F5344CB8AC3E}">
        <p14:creationId xmlns:p14="http://schemas.microsoft.com/office/powerpoint/2010/main" val="367847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SharePoint Auditing Environments:</a:t>
            </a:r>
          </a:p>
          <a:p>
            <a:pPr lvl="2" algn="just"/>
            <a:r>
              <a:rPr lang="en-US" dirty="0" smtClean="0"/>
              <a:t>Example # 2 - How to extract all the WSPs deployed to a SharePoint farm:</a:t>
            </a:r>
            <a:r>
              <a:rPr lang="es-ES" dirty="0" smtClean="0"/>
              <a:t> </a:t>
            </a:r>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5" name="Rectángulo 4"/>
          <p:cNvSpPr/>
          <p:nvPr/>
        </p:nvSpPr>
        <p:spPr>
          <a:xfrm>
            <a:off x="262085" y="2365663"/>
            <a:ext cx="8618640" cy="2031325"/>
          </a:xfrm>
          <a:prstGeom prst="rect">
            <a:avLst/>
          </a:prstGeom>
          <a:noFill/>
          <a:ln w="6350"/>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latin typeface="Lucida Console" panose="020B0609040504020204" pitchFamily="49" charset="0"/>
              </a:rPr>
              <a:t> </a:t>
            </a:r>
            <a:r>
              <a:rPr lang="en-US" sz="1400" dirty="0" smtClean="0">
                <a:latin typeface="Lucida Console" panose="020B0609040504020204" pitchFamily="49" charset="0"/>
              </a:rPr>
              <a:t>       </a:t>
            </a:r>
            <a:r>
              <a:rPr lang="en-US" sz="1400" dirty="0" smtClean="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spFarm</a:t>
            </a:r>
            <a:r>
              <a:rPr lang="en-US" sz="1400" dirty="0">
                <a:solidFill>
                  <a:srgbClr val="A9A9A9"/>
                </a:solidFill>
                <a:latin typeface="Lucida Console" panose="020B0609040504020204" pitchFamily="49" charset="0"/>
              </a:rPr>
              <a:t>=</a:t>
            </a:r>
            <a:r>
              <a:rPr lang="en-US" sz="1400" dirty="0">
                <a:solidFill>
                  <a:srgbClr val="0000FF"/>
                </a:solidFill>
                <a:latin typeface="Lucida Console" panose="020B0609040504020204" pitchFamily="49" charset="0"/>
              </a:rPr>
              <a:t>Get-</a:t>
            </a:r>
            <a:r>
              <a:rPr lang="en-US" sz="1400" dirty="0" err="1">
                <a:solidFill>
                  <a:srgbClr val="0000FF"/>
                </a:solidFill>
                <a:latin typeface="Lucida Console" panose="020B0609040504020204" pitchFamily="49" charset="0"/>
              </a:rPr>
              <a:t>SPFarm</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spSolutions</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spFarm</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Solutions</a:t>
            </a:r>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 </a:t>
            </a:r>
          </a:p>
          <a:p>
            <a:r>
              <a:rPr lang="en-US" sz="1400" dirty="0" smtClean="0">
                <a:solidFill>
                  <a:prstClr val="black"/>
                </a:solidFill>
                <a:latin typeface="Lucida Console" panose="020B0609040504020204" pitchFamily="49" charset="0"/>
              </a:rPr>
              <a:t>        </a:t>
            </a:r>
            <a:r>
              <a:rPr lang="en-US" sz="1400" dirty="0" smtClean="0">
                <a:solidFill>
                  <a:srgbClr val="FF4500"/>
                </a:solidFill>
                <a:latin typeface="Lucida Console" panose="020B0609040504020204" pitchFamily="49" charset="0"/>
              </a:rPr>
              <a:t>$</a:t>
            </a:r>
            <a:r>
              <a:rPr lang="en-US" sz="1400" dirty="0" err="1" smtClean="0">
                <a:solidFill>
                  <a:srgbClr val="FF4500"/>
                </a:solidFill>
                <a:latin typeface="Lucida Console" panose="020B0609040504020204" pitchFamily="49" charset="0"/>
              </a:rPr>
              <a:t>iSolutionsNumber</a:t>
            </a:r>
            <a:r>
              <a:rPr lang="en-US" sz="1400" dirty="0" smtClean="0">
                <a:solidFill>
                  <a:srgbClr val="A9A9A9"/>
                </a:solidFill>
                <a:latin typeface="Lucida Console" panose="020B0609040504020204" pitchFamily="49" charset="0"/>
              </a:rPr>
              <a:t>=</a:t>
            </a:r>
            <a:r>
              <a:rPr lang="en-US" sz="1400" dirty="0" smtClean="0">
                <a:solidFill>
                  <a:srgbClr val="800080"/>
                </a:solidFill>
                <a:latin typeface="Lucida Console" panose="020B0609040504020204" pitchFamily="49" charset="0"/>
              </a:rPr>
              <a:t>0</a:t>
            </a:r>
            <a:r>
              <a:rPr lang="en-US" sz="1400" dirty="0" smtClean="0">
                <a:solidFill>
                  <a:prstClr val="black"/>
                </a:solidFill>
                <a:latin typeface="Lucida Console" panose="020B0609040504020204" pitchFamily="49" charset="0"/>
              </a:rPr>
              <a:t> </a:t>
            </a:r>
          </a:p>
          <a:p>
            <a:r>
              <a:rPr lang="en-US" sz="1400" dirty="0" smtClean="0">
                <a:solidFill>
                  <a:prstClr val="black"/>
                </a:solidFill>
                <a:latin typeface="Lucida Console" panose="020B0609040504020204" pitchFamily="49" charset="0"/>
              </a:rPr>
              <a:t>        </a:t>
            </a:r>
            <a:r>
              <a:rPr lang="en-US" sz="1400" dirty="0" err="1">
                <a:solidFill>
                  <a:srgbClr val="00008B"/>
                </a:solidFill>
                <a:latin typeface="Lucida Console" panose="020B0609040504020204" pitchFamily="49" charset="0"/>
              </a:rPr>
              <a:t>foreach</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a:t>
            </a: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in</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spSolutions</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              </a:t>
            </a:r>
            <a:r>
              <a:rPr lang="en-US" sz="1400" dirty="0" smtClean="0">
                <a:solidFill>
                  <a:prstClr val="black"/>
                </a:solidFill>
                <a:latin typeface="Lucida Console" panose="020B0609040504020204" pitchFamily="49" charset="0"/>
              </a:rPr>
              <a:t> </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spSolutionFile</a:t>
            </a:r>
            <a:r>
              <a:rPr lang="en-US" sz="1400" dirty="0">
                <a:solidFill>
                  <a:srgbClr val="A9A9A9"/>
                </a:solidFill>
                <a:latin typeface="Lucida Console" panose="020B0609040504020204" pitchFamily="49" charset="0"/>
              </a:rPr>
              <a:t>=</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SolutionFile</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spSolutionFile</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SaveAs</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ScriptDir</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A9A9A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spSolution</a:t>
            </a:r>
            <a:r>
              <a:rPr lang="en-US" sz="1400" dirty="0" err="1">
                <a:solidFill>
                  <a:srgbClr val="A9A9A9"/>
                </a:solidFill>
                <a:latin typeface="Lucida Console" panose="020B0609040504020204" pitchFamily="49" charset="0"/>
              </a:rPr>
              <a:t>.</a:t>
            </a:r>
            <a:r>
              <a:rPr lang="en-US" sz="1400" dirty="0" err="1">
                <a:solidFill>
                  <a:prstClr val="black"/>
                </a:solidFill>
                <a:latin typeface="Lucida Console" panose="020B0609040504020204" pitchFamily="49" charset="0"/>
              </a:rPr>
              <a:t>DisplayName</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a:solidFill>
                  <a:srgbClr val="FF4500"/>
                </a:solidFill>
                <a:latin typeface="Lucida Console" panose="020B0609040504020204" pitchFamily="49" charset="0"/>
              </a:rPr>
              <a:t>$</a:t>
            </a:r>
            <a:r>
              <a:rPr lang="en-US" sz="1400" dirty="0" err="1">
                <a:solidFill>
                  <a:srgbClr val="FF4500"/>
                </a:solidFill>
                <a:latin typeface="Lucida Console" panose="020B0609040504020204" pitchFamily="49" charset="0"/>
              </a:rPr>
              <a:t>iSolutionsNumber</a:t>
            </a:r>
            <a:r>
              <a:rPr lang="en-US" sz="1400" dirty="0">
                <a:solidFill>
                  <a:srgbClr val="A9A9A9"/>
                </a:solidFill>
                <a:latin typeface="Lucida Console" panose="020B0609040504020204" pitchFamily="49" charset="0"/>
              </a:rPr>
              <a:t>+=</a:t>
            </a:r>
            <a:r>
              <a:rPr lang="en-US" sz="1400" dirty="0">
                <a:solidFill>
                  <a:srgbClr val="800080"/>
                </a:solidFill>
                <a:latin typeface="Lucida Console" panose="020B0609040504020204" pitchFamily="49" charset="0"/>
              </a:rPr>
              <a:t>1</a:t>
            </a:r>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  </a:t>
            </a:r>
          </a:p>
        </p:txBody>
      </p:sp>
    </p:spTree>
    <p:extLst>
      <p:ext uri="{BB962C8B-B14F-4D97-AF65-F5344CB8AC3E}">
        <p14:creationId xmlns:p14="http://schemas.microsoft.com/office/powerpoint/2010/main" val="1178728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Troubleshooting:</a:t>
            </a:r>
          </a:p>
          <a:p>
            <a:pPr lvl="2" algn="just"/>
            <a:r>
              <a:rPr lang="en-US" dirty="0" smtClean="0"/>
              <a:t>Through specific cmdlets to deal with </a:t>
            </a:r>
            <a:r>
              <a:rPr lang="es-ES" dirty="0" smtClean="0"/>
              <a:t>SharePoint LOGS:</a:t>
            </a:r>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pic>
        <p:nvPicPr>
          <p:cNvPr id="6" name="Imagen 5"/>
          <p:cNvPicPr>
            <a:picLocks noChangeAspect="1"/>
          </p:cNvPicPr>
          <p:nvPr/>
        </p:nvPicPr>
        <p:blipFill rotWithShape="1">
          <a:blip r:embed="rId3"/>
          <a:srcRect b="11326"/>
          <a:stretch/>
        </p:blipFill>
        <p:spPr>
          <a:xfrm>
            <a:off x="108968" y="2187533"/>
            <a:ext cx="8446746" cy="2470964"/>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4"/>
          <a:stretch>
            <a:fillRect/>
          </a:stretch>
        </p:blipFill>
        <p:spPr>
          <a:xfrm>
            <a:off x="1589525" y="4166708"/>
            <a:ext cx="7444317" cy="2191448"/>
          </a:xfrm>
          <a:prstGeom prst="rect">
            <a:avLst/>
          </a:prstGeom>
        </p:spPr>
      </p:pic>
    </p:spTree>
    <p:extLst>
      <p:ext uri="{BB962C8B-B14F-4D97-AF65-F5344CB8AC3E}">
        <p14:creationId xmlns:p14="http://schemas.microsoft.com/office/powerpoint/2010/main" val="201225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Troubleshooting:</a:t>
            </a:r>
          </a:p>
          <a:p>
            <a:pPr lvl="2" algn="just"/>
            <a:r>
              <a:rPr lang="en-US" dirty="0" smtClean="0"/>
              <a:t>Example # 1 – Enable / Disable the Developer Dashboard</a:t>
            </a:r>
            <a:r>
              <a:rPr lang="es-ES" dirty="0" smtClean="0"/>
              <a:t>:</a:t>
            </a:r>
            <a:endParaRPr lang="en-US" dirty="0" smtClean="0"/>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
        <p:nvSpPr>
          <p:cNvPr id="8" name="CuadroTexto 7"/>
          <p:cNvSpPr txBox="1"/>
          <p:nvPr/>
        </p:nvSpPr>
        <p:spPr>
          <a:xfrm>
            <a:off x="389436" y="2366124"/>
            <a:ext cx="8637373" cy="830997"/>
          </a:xfrm>
          <a:prstGeom prst="rect">
            <a:avLst/>
          </a:prstGeom>
          <a:noFill/>
          <a:ln w="317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1200" dirty="0" smtClean="0">
                <a:solidFill>
                  <a:srgbClr val="FF4500"/>
                </a:solidFill>
                <a:latin typeface="Lucida Console" panose="020B0609040504020204" pitchFamily="49" charset="0"/>
              </a:rPr>
              <a:t>$</a:t>
            </a:r>
            <a:r>
              <a:rPr lang="es-ES" sz="1200" dirty="0" err="1" smtClean="0">
                <a:solidFill>
                  <a:srgbClr val="FF4500"/>
                </a:solidFill>
                <a:latin typeface="Lucida Console" panose="020B0609040504020204" pitchFamily="49" charset="0"/>
              </a:rPr>
              <a:t>svc</a:t>
            </a:r>
            <a:r>
              <a:rPr lang="es-ES" sz="1200" dirty="0">
                <a:solidFill>
                  <a:srgbClr val="A9A9A9"/>
                </a:solidFill>
                <a:latin typeface="Lucida Console" panose="020B0609040504020204" pitchFamily="49" charset="0"/>
              </a:rPr>
              <a:t>=[</a:t>
            </a:r>
            <a:r>
              <a:rPr lang="es-ES" sz="1200" dirty="0" err="1">
                <a:solidFill>
                  <a:srgbClr val="008080"/>
                </a:solidFill>
                <a:latin typeface="Lucida Console" panose="020B0609040504020204" pitchFamily="49" charset="0"/>
              </a:rPr>
              <a:t>Microsoft.SharePoint.Administration.SPWebService</a:t>
            </a:r>
            <a:r>
              <a:rPr lang="es-ES" sz="1200" dirty="0">
                <a:solidFill>
                  <a:srgbClr val="A9A9A9"/>
                </a:solidFill>
                <a:latin typeface="Lucida Console" panose="020B0609040504020204" pitchFamily="49" charset="0"/>
              </a:rPr>
              <a:t>]::</a:t>
            </a:r>
            <a:r>
              <a:rPr lang="es-ES" sz="1200" dirty="0" err="1">
                <a:solidFill>
                  <a:prstClr val="black"/>
                </a:solidFill>
                <a:latin typeface="Lucida Console" panose="020B0609040504020204" pitchFamily="49" charset="0"/>
              </a:rPr>
              <a:t>ContentService</a:t>
            </a:r>
            <a:r>
              <a:rPr lang="es-ES" sz="1200" dirty="0">
                <a:solidFill>
                  <a:prstClr val="black"/>
                </a:solidFill>
                <a:latin typeface="Lucida Console" panose="020B0609040504020204" pitchFamily="49" charset="0"/>
              </a:rPr>
              <a:t>  </a:t>
            </a:r>
            <a:r>
              <a:rPr lang="es-ES" sz="1200" dirty="0" smtClean="0">
                <a:solidFill>
                  <a:srgbClr val="FF4500"/>
                </a:solidFill>
                <a:latin typeface="Lucida Console" panose="020B0609040504020204" pitchFamily="49" charset="0"/>
              </a:rPr>
              <a:t>$</a:t>
            </a:r>
            <a:r>
              <a:rPr lang="es-ES" sz="1200" dirty="0" err="1">
                <a:solidFill>
                  <a:srgbClr val="FF4500"/>
                </a:solidFill>
                <a:latin typeface="Lucida Console" panose="020B0609040504020204" pitchFamily="49" charset="0"/>
              </a:rPr>
              <a:t>ddsetting</a:t>
            </a:r>
            <a:r>
              <a:rPr lang="es-ES" sz="1200" dirty="0">
                <a:solidFill>
                  <a:srgbClr val="A9A9A9"/>
                </a:solidFill>
                <a:latin typeface="Lucida Console" panose="020B0609040504020204" pitchFamily="49" charset="0"/>
              </a:rPr>
              <a:t>=</a:t>
            </a:r>
            <a:r>
              <a:rPr lang="es-ES" sz="1200" dirty="0">
                <a:solidFill>
                  <a:srgbClr val="FF4500"/>
                </a:solidFill>
                <a:latin typeface="Lucida Console" panose="020B0609040504020204" pitchFamily="49" charset="0"/>
              </a:rPr>
              <a:t>$</a:t>
            </a:r>
            <a:r>
              <a:rPr lang="es-ES" sz="1200" dirty="0" err="1" smtClean="0">
                <a:solidFill>
                  <a:srgbClr val="FF4500"/>
                </a:solidFill>
                <a:latin typeface="Lucida Console" panose="020B0609040504020204" pitchFamily="49" charset="0"/>
              </a:rPr>
              <a:t>svc</a:t>
            </a:r>
            <a:r>
              <a:rPr lang="es-ES" sz="1200" dirty="0" err="1" smtClean="0">
                <a:solidFill>
                  <a:srgbClr val="A9A9A9"/>
                </a:solidFill>
                <a:latin typeface="Lucida Console" panose="020B0609040504020204" pitchFamily="49" charset="0"/>
              </a:rPr>
              <a:t>.</a:t>
            </a:r>
            <a:r>
              <a:rPr lang="es-ES" sz="1200" dirty="0" err="1" smtClean="0">
                <a:solidFill>
                  <a:prstClr val="black"/>
                </a:solidFill>
                <a:latin typeface="Lucida Console" panose="020B0609040504020204" pitchFamily="49" charset="0"/>
              </a:rPr>
              <a:t>DeveloperDashboardSettings</a:t>
            </a:r>
            <a:r>
              <a:rPr lang="es-ES" sz="1200" dirty="0" smtClean="0">
                <a:solidFill>
                  <a:prstClr val="black"/>
                </a:solidFill>
                <a:latin typeface="Lucida Console" panose="020B0609040504020204" pitchFamily="49" charset="0"/>
              </a:rPr>
              <a:t>        </a:t>
            </a:r>
            <a:r>
              <a:rPr lang="es-ES" sz="1200" dirty="0">
                <a:solidFill>
                  <a:srgbClr val="FF4500"/>
                </a:solidFill>
                <a:latin typeface="Lucida Console" panose="020B0609040504020204" pitchFamily="49" charset="0"/>
              </a:rPr>
              <a:t>$</a:t>
            </a:r>
            <a:r>
              <a:rPr lang="es-ES" sz="1200" dirty="0" err="1">
                <a:solidFill>
                  <a:srgbClr val="FF4500"/>
                </a:solidFill>
                <a:latin typeface="Lucida Console" panose="020B0609040504020204" pitchFamily="49" charset="0"/>
              </a:rPr>
              <a:t>ddsetting</a:t>
            </a:r>
            <a:r>
              <a:rPr lang="es-ES" sz="1200" dirty="0" err="1">
                <a:solidFill>
                  <a:srgbClr val="A9A9A9"/>
                </a:solidFill>
                <a:latin typeface="Lucida Console" panose="020B0609040504020204" pitchFamily="49" charset="0"/>
              </a:rPr>
              <a:t>.</a:t>
            </a:r>
            <a:r>
              <a:rPr lang="es-ES" sz="1200" dirty="0" err="1">
                <a:solidFill>
                  <a:prstClr val="black"/>
                </a:solidFill>
                <a:latin typeface="Lucida Console" panose="020B0609040504020204" pitchFamily="49" charset="0"/>
              </a:rPr>
              <a:t>DisplayLevel</a:t>
            </a:r>
            <a:r>
              <a:rPr lang="es-ES" sz="1200" dirty="0">
                <a:solidFill>
                  <a:srgbClr val="A9A9A9"/>
                </a:solidFill>
                <a:latin typeface="Lucida Console" panose="020B0609040504020204" pitchFamily="49" charset="0"/>
              </a:rPr>
              <a:t>=[</a:t>
            </a:r>
            <a:r>
              <a:rPr lang="es-ES" sz="1200" dirty="0" err="1">
                <a:solidFill>
                  <a:srgbClr val="008080"/>
                </a:solidFill>
                <a:latin typeface="Lucida Console" panose="020B0609040504020204" pitchFamily="49" charset="0"/>
              </a:rPr>
              <a:t>Microsoft.SharePoint.Administration.SPDeveloperDashboardLevel</a:t>
            </a:r>
            <a:r>
              <a:rPr lang="es-ES" sz="1200" dirty="0" smtClean="0">
                <a:solidFill>
                  <a:srgbClr val="A9A9A9"/>
                </a:solidFill>
                <a:latin typeface="Lucida Console" panose="020B0609040504020204" pitchFamily="49" charset="0"/>
              </a:rPr>
              <a:t>]::</a:t>
            </a:r>
            <a:r>
              <a:rPr lang="es-ES" sz="1200" dirty="0" smtClean="0">
                <a:solidFill>
                  <a:srgbClr val="FF4500"/>
                </a:solidFill>
                <a:latin typeface="Lucida Console" panose="020B0609040504020204" pitchFamily="49" charset="0"/>
              </a:rPr>
              <a:t>On</a:t>
            </a:r>
            <a:endParaRPr lang="es-ES" sz="1200" dirty="0">
              <a:solidFill>
                <a:prstClr val="black"/>
              </a:solidFill>
              <a:latin typeface="Lucida Console" panose="020B0609040504020204" pitchFamily="49" charset="0"/>
            </a:endParaRPr>
          </a:p>
          <a:p>
            <a:r>
              <a:rPr lang="es-ES" sz="1200" dirty="0" smtClean="0">
                <a:solidFill>
                  <a:srgbClr val="FF4500"/>
                </a:solidFill>
                <a:latin typeface="Lucida Console" panose="020B0609040504020204" pitchFamily="49" charset="0"/>
              </a:rPr>
              <a:t>$</a:t>
            </a:r>
            <a:r>
              <a:rPr lang="es-ES" sz="1200" dirty="0" err="1">
                <a:solidFill>
                  <a:srgbClr val="FF4500"/>
                </a:solidFill>
                <a:latin typeface="Lucida Console" panose="020B0609040504020204" pitchFamily="49" charset="0"/>
              </a:rPr>
              <a:t>ddsetting</a:t>
            </a:r>
            <a:r>
              <a:rPr lang="es-ES" sz="1200" dirty="0" err="1">
                <a:solidFill>
                  <a:srgbClr val="A9A9A9"/>
                </a:solidFill>
                <a:latin typeface="Lucida Console" panose="020B0609040504020204" pitchFamily="49" charset="0"/>
              </a:rPr>
              <a:t>.</a:t>
            </a:r>
            <a:r>
              <a:rPr lang="es-ES" sz="1200" dirty="0" err="1">
                <a:solidFill>
                  <a:prstClr val="black"/>
                </a:solidFill>
                <a:latin typeface="Lucida Console" panose="020B0609040504020204" pitchFamily="49" charset="0"/>
              </a:rPr>
              <a:t>Update</a:t>
            </a:r>
            <a:r>
              <a:rPr lang="es-ES" sz="12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766186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PowerShell Usage Scenarios</a:t>
            </a:r>
          </a:p>
        </p:txBody>
      </p:sp>
      <p:sp>
        <p:nvSpPr>
          <p:cNvPr id="3" name="Marcador de texto 2"/>
          <p:cNvSpPr>
            <a:spLocks noGrp="1"/>
          </p:cNvSpPr>
          <p:nvPr>
            <p:ph type="body" sz="quarter" idx="10"/>
          </p:nvPr>
        </p:nvSpPr>
        <p:spPr/>
        <p:txBody>
          <a:bodyPr/>
          <a:lstStyle/>
          <a:p>
            <a:pPr algn="just"/>
            <a:r>
              <a:rPr lang="en-US" b="1" dirty="0" smtClean="0"/>
              <a:t>Solutions deployment</a:t>
            </a:r>
            <a:r>
              <a:rPr lang="en-US" b="1" dirty="0"/>
              <a:t> </a:t>
            </a:r>
            <a:r>
              <a:rPr lang="en-US" b="1" dirty="0" smtClean="0"/>
              <a:t>/ Artifacts provisioning:</a:t>
            </a:r>
          </a:p>
          <a:p>
            <a:pPr lvl="2" algn="just"/>
            <a:r>
              <a:rPr lang="en-US" dirty="0" smtClean="0"/>
              <a:t>Install &amp; deploy SharePoint Solutions</a:t>
            </a:r>
            <a:r>
              <a:rPr lang="es-ES" dirty="0" smtClean="0"/>
              <a:t> (.WSP)</a:t>
            </a:r>
          </a:p>
          <a:p>
            <a:pPr lvl="2" algn="just"/>
            <a:r>
              <a:rPr lang="en-US" dirty="0" smtClean="0"/>
              <a:t>Enable /disable SharePoint features</a:t>
            </a:r>
          </a:p>
          <a:p>
            <a:pPr lvl="2" algn="just"/>
            <a:r>
              <a:rPr lang="en-US" dirty="0" smtClean="0"/>
              <a:t>Apply recursively look &amp; feel customizations to all the sites in a Site Collection</a:t>
            </a:r>
          </a:p>
          <a:p>
            <a:pPr lvl="2" algn="just"/>
            <a:r>
              <a:rPr lang="en-US" dirty="0" smtClean="0"/>
              <a:t>Artifacts provisioning to deploy a complete SharePoint solution by creating Sites, Content Types, Site Columns, Lists, Document Libraries, …</a:t>
            </a:r>
          </a:p>
          <a:p>
            <a:pPr lvl="3" algn="just"/>
            <a:r>
              <a:rPr lang="en-US" sz="1600" dirty="0" smtClean="0"/>
              <a:t>Office 365 PnP Provisioning Engine is a good example of how to automate the provisioning of SharePoint artifacts</a:t>
            </a:r>
          </a:p>
          <a:p>
            <a:pPr lvl="3" algn="just"/>
            <a:r>
              <a:rPr lang="en-US" sz="1600" dirty="0" smtClean="0">
                <a:hlinkClick r:id="rId3"/>
              </a:rPr>
              <a:t>https</a:t>
            </a:r>
            <a:r>
              <a:rPr lang="en-US" sz="1600" dirty="0">
                <a:hlinkClick r:id="rId3"/>
              </a:rPr>
              <a:t>://</a:t>
            </a:r>
            <a:r>
              <a:rPr lang="en-US" sz="1600" dirty="0" smtClean="0">
                <a:hlinkClick r:id="rId3"/>
              </a:rPr>
              <a:t>github.com/OfficeDev/PnP-Provisioning-Schema/wiki</a:t>
            </a:r>
            <a:r>
              <a:rPr lang="en-US" sz="1600" dirty="0" smtClean="0"/>
              <a:t> </a:t>
            </a:r>
          </a:p>
          <a:p>
            <a:pPr lvl="3" algn="just"/>
            <a:r>
              <a:rPr lang="en-US" sz="1600" dirty="0">
                <a:hlinkClick r:id="rId4" tooltip="https://github.com/jcgonzalezmartin/jcgonzalez"/>
              </a:rPr>
              <a:t>https://github.com/jcgonzalezmartin/jcgonzalez</a:t>
            </a:r>
            <a:r>
              <a:rPr lang="en-US" sz="1600" dirty="0"/>
              <a:t> </a:t>
            </a:r>
            <a:r>
              <a:rPr lang="en-US" sz="1600" dirty="0" smtClean="0"/>
              <a:t> </a:t>
            </a:r>
          </a:p>
          <a:p>
            <a:pPr lvl="2" algn="just"/>
            <a:endParaRPr lang="en-US" dirty="0" smtClean="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Tree>
    <p:extLst>
      <p:ext uri="{BB962C8B-B14F-4D97-AF65-F5344CB8AC3E}">
        <p14:creationId xmlns:p14="http://schemas.microsoft.com/office/powerpoint/2010/main" val="235658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cstate="print">
            <a:extLst>
              <a:ext uri="{28A0092B-C50C-407E-A947-70E740481C1C}">
                <a14:useLocalDpi xmlns:a14="http://schemas.microsoft.com/office/drawing/2010/main" val="0"/>
              </a:ext>
            </a:extLst>
          </a:blip>
          <a:srcRect l="13564" t="3110" r="37212" b="1863"/>
          <a:stretch/>
        </p:blipFill>
        <p:spPr>
          <a:xfrm>
            <a:off x="3486480" y="4153046"/>
            <a:ext cx="2171039" cy="2166756"/>
          </a:xfrm>
          <a:prstGeom prst="rect">
            <a:avLst/>
          </a:prstGeom>
        </p:spPr>
      </p:pic>
      <p:sp>
        <p:nvSpPr>
          <p:cNvPr id="16" name="Title 16"/>
          <p:cNvSpPr>
            <a:spLocks noGrp="1"/>
          </p:cNvSpPr>
          <p:nvPr>
            <p:ph type="title" idx="4294967295"/>
          </p:nvPr>
        </p:nvSpPr>
        <p:spPr>
          <a:xfrm>
            <a:off x="1561170" y="2497873"/>
            <a:ext cx="758282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dirty="0" smtClean="0">
                <a:solidFill>
                  <a:srgbClr val="333333"/>
                </a:solidFill>
              </a:rPr>
              <a:t>PowerShell Usage Scenarios for SharePoint</a:t>
            </a:r>
            <a:endParaRPr lang="en-US" sz="2800" dirty="0">
              <a:solidFill>
                <a:srgbClr val="333333"/>
              </a:solidFill>
              <a:ea typeface="+mj-ea"/>
            </a:endParaRPr>
          </a:p>
        </p:txBody>
      </p:sp>
      <p:sp>
        <p:nvSpPr>
          <p:cNvPr id="24" name="Rectángulo 23"/>
          <p:cNvSpPr/>
          <p:nvPr/>
        </p:nvSpPr>
        <p:spPr>
          <a:xfrm>
            <a:off x="0" y="-1"/>
            <a:ext cx="9144000" cy="2503449"/>
          </a:xfrm>
          <a:prstGeom prst="rect">
            <a:avLst/>
          </a:prstGeom>
          <a:solidFill>
            <a:srgbClr val="0071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solidFill>
                <a:srgbClr val="FF0000"/>
              </a:solidFill>
            </a:endParaRP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180" y="267876"/>
            <a:ext cx="2248628" cy="2194833"/>
          </a:xfrm>
          <a:prstGeom prst="rect">
            <a:avLst/>
          </a:prstGeom>
        </p:spPr>
      </p:pic>
      <p:sp>
        <p:nvSpPr>
          <p:cNvPr id="26" name="Title 16"/>
          <p:cNvSpPr>
            <a:spLocks noGrp="1"/>
          </p:cNvSpPr>
          <p:nvPr>
            <p:ph type="title" idx="4294967295"/>
          </p:nvPr>
        </p:nvSpPr>
        <p:spPr>
          <a:xfrm>
            <a:off x="0" y="2503449"/>
            <a:ext cx="1561169" cy="1516565"/>
          </a:xfrm>
          <a:solidFill>
            <a:schemeClr val="bg1">
              <a:lumMod val="95000"/>
              <a:alpha val="90000"/>
            </a:schemeClr>
          </a:solidFill>
          <a:ln>
            <a:noFill/>
          </a:ln>
        </p:spPr>
        <p:txBody>
          <a:bodyPr vert="horz" wrap="square" lIns="137196" tIns="102897" rIns="137736" bIns="34299" rtlCol="0" anchor="ctr" anchorCtr="0">
            <a:normAutofit/>
          </a:bodyPr>
          <a:lstStyle/>
          <a:p>
            <a:pPr defTabSz="685983"/>
            <a:endParaRPr lang="en-US" sz="2800" dirty="0">
              <a:solidFill>
                <a:srgbClr val="333333"/>
              </a:solidFill>
              <a:ea typeface="+mj-ea"/>
            </a:endParaRPr>
          </a:p>
        </p:txBody>
      </p:sp>
      <p:pic>
        <p:nvPicPr>
          <p:cNvPr id="27" name="Imagen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84" y="2692151"/>
            <a:ext cx="1667753" cy="1128008"/>
          </a:xfrm>
          <a:prstGeom prst="rect">
            <a:avLst/>
          </a:prstGeom>
        </p:spPr>
      </p:pic>
    </p:spTree>
    <p:extLst>
      <p:ext uri="{BB962C8B-B14F-4D97-AF65-F5344CB8AC3E}">
        <p14:creationId xmlns:p14="http://schemas.microsoft.com/office/powerpoint/2010/main" val="286867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Conclusions</a:t>
            </a:r>
            <a:endParaRPr lang="en-US" dirty="0"/>
          </a:p>
        </p:txBody>
      </p:sp>
      <p:sp>
        <p:nvSpPr>
          <p:cNvPr id="3" name="Marcador de texto 2"/>
          <p:cNvSpPr>
            <a:spLocks noGrp="1"/>
          </p:cNvSpPr>
          <p:nvPr>
            <p:ph type="body" sz="quarter" idx="10"/>
          </p:nvPr>
        </p:nvSpPr>
        <p:spPr/>
        <p:txBody>
          <a:bodyPr/>
          <a:lstStyle/>
          <a:p>
            <a:pPr algn="just"/>
            <a:r>
              <a:rPr lang="en-US" sz="2000" dirty="0" smtClean="0"/>
              <a:t>PowerShell for SharePoint is a tool not only for administration and configuration stuff but also for Auditing </a:t>
            </a:r>
            <a:r>
              <a:rPr lang="en-US" sz="2000" b="1" dirty="0" smtClean="0"/>
              <a:t>Troubleshooting</a:t>
            </a:r>
            <a:r>
              <a:rPr lang="en-US" sz="2000" dirty="0" smtClean="0"/>
              <a:t> Solutions Deployment </a:t>
            </a:r>
            <a:r>
              <a:rPr lang="en-US" sz="2000" b="1" dirty="0" smtClean="0"/>
              <a:t>Use of the SharePoint API</a:t>
            </a:r>
            <a:endParaRPr lang="en-US" sz="2000" dirty="0" smtClean="0"/>
          </a:p>
          <a:p>
            <a:pPr algn="just"/>
            <a:r>
              <a:rPr lang="en-US" sz="2000" dirty="0" smtClean="0"/>
              <a:t>We can work with PowerShell for SharePoint using different development environments:</a:t>
            </a:r>
          </a:p>
          <a:p>
            <a:pPr marL="381103" lvl="2" indent="-213179" algn="just">
              <a:buSzPct val="80000"/>
              <a:buFont typeface="Wingdings" pitchFamily="2" charset="2"/>
              <a:buChar char=""/>
            </a:pPr>
            <a:r>
              <a:rPr lang="en-US" sz="2000" spc="-53" dirty="0" smtClean="0">
                <a:latin typeface="+mj-lt"/>
              </a:rPr>
              <a:t>SharePoint Administration Console </a:t>
            </a:r>
            <a:r>
              <a:rPr lang="en-US" sz="2000" b="1" spc="-53" dirty="0" smtClean="0">
                <a:latin typeface="+mj-lt"/>
              </a:rPr>
              <a:t>PowerShell ISE </a:t>
            </a:r>
            <a:r>
              <a:rPr lang="en-US" sz="2000" spc="-53" dirty="0" smtClean="0">
                <a:latin typeface="+mj-lt"/>
              </a:rPr>
              <a:t>Visual Studio </a:t>
            </a:r>
            <a:r>
              <a:rPr lang="en-US" sz="2000" b="1" spc="-53" dirty="0" smtClean="0">
                <a:latin typeface="+mj-lt"/>
              </a:rPr>
              <a:t>Windows PowerShell </a:t>
            </a:r>
            <a:r>
              <a:rPr lang="en-US" sz="2000" spc="-53" dirty="0" err="1" smtClean="0">
                <a:latin typeface="+mj-lt"/>
              </a:rPr>
              <a:t>PowerShell</a:t>
            </a:r>
            <a:r>
              <a:rPr lang="en-US" sz="2000" spc="-53" dirty="0" smtClean="0">
                <a:latin typeface="+mj-lt"/>
              </a:rPr>
              <a:t> Web </a:t>
            </a:r>
            <a:r>
              <a:rPr lang="en-US" sz="2000" spc="-53" dirty="0" err="1" smtClean="0">
                <a:latin typeface="+mj-lt"/>
              </a:rPr>
              <a:t>Acces</a:t>
            </a:r>
            <a:r>
              <a:rPr lang="en-US" sz="2000" spc="-53" dirty="0" smtClean="0">
                <a:latin typeface="+mj-lt"/>
              </a:rPr>
              <a:t> </a:t>
            </a:r>
            <a:r>
              <a:rPr lang="es-ES" sz="2000" b="1" spc="-53" dirty="0" smtClean="0">
                <a:latin typeface="+mj-lt"/>
              </a:rPr>
              <a:t>SPO </a:t>
            </a:r>
            <a:r>
              <a:rPr lang="en-US" sz="2000" b="1" spc="-53" dirty="0" smtClean="0">
                <a:latin typeface="+mj-lt"/>
              </a:rPr>
              <a:t>Administration</a:t>
            </a:r>
            <a:r>
              <a:rPr lang="es-ES" sz="2000" b="1" spc="-53" dirty="0" smtClean="0">
                <a:latin typeface="+mj-lt"/>
              </a:rPr>
              <a:t> </a:t>
            </a:r>
            <a:r>
              <a:rPr lang="en-US" sz="2000" b="1" spc="-53" dirty="0" smtClean="0">
                <a:latin typeface="+mj-lt"/>
              </a:rPr>
              <a:t>Console</a:t>
            </a:r>
            <a:endParaRPr lang="en-US" sz="2000" spc="-53" dirty="0" smtClean="0">
              <a:latin typeface="+mj-lt"/>
            </a:endParaRPr>
          </a:p>
          <a:p>
            <a:pPr marL="213179" lvl="1" indent="-213179" algn="just">
              <a:buSzPct val="80000"/>
              <a:buFont typeface="Wingdings" pitchFamily="2" charset="2"/>
              <a:buChar char=""/>
            </a:pPr>
            <a:r>
              <a:rPr lang="en-US" sz="2000" spc="-53" dirty="0" smtClean="0">
                <a:latin typeface="+mj-lt"/>
              </a:rPr>
              <a:t>We have a bunch of PowerShell cmdlets for SharePoint </a:t>
            </a:r>
            <a:r>
              <a:rPr lang="en-US" sz="2000" spc="-53" dirty="0" err="1" smtClean="0">
                <a:latin typeface="+mj-lt"/>
              </a:rPr>
              <a:t>OnPremises</a:t>
            </a:r>
            <a:r>
              <a:rPr lang="en-US" sz="2000" spc="-53" dirty="0" smtClean="0">
                <a:latin typeface="+mj-lt"/>
              </a:rPr>
              <a:t> and SPO</a:t>
            </a:r>
          </a:p>
          <a:p>
            <a:pPr marL="381103" lvl="2" indent="-213179" algn="just">
              <a:buSzPct val="80000"/>
              <a:buFont typeface="Wingdings" pitchFamily="2" charset="2"/>
              <a:buChar char=""/>
            </a:pPr>
            <a:r>
              <a:rPr lang="es-ES" sz="2000" spc="-53" dirty="0" smtClean="0">
                <a:latin typeface="+mj-lt"/>
              </a:rPr>
              <a:t>&gt; 800 </a:t>
            </a:r>
            <a:r>
              <a:rPr lang="es-ES" sz="2000" spc="-53" dirty="0" err="1" smtClean="0">
                <a:latin typeface="+mj-lt"/>
              </a:rPr>
              <a:t>cmdlets</a:t>
            </a:r>
            <a:r>
              <a:rPr lang="es-ES" sz="2000" spc="-53" dirty="0" smtClean="0">
                <a:latin typeface="+mj-lt"/>
              </a:rPr>
              <a:t> for SharePoint </a:t>
            </a:r>
            <a:r>
              <a:rPr lang="es-ES" sz="2000" spc="-53" dirty="0" err="1" smtClean="0">
                <a:latin typeface="+mj-lt"/>
              </a:rPr>
              <a:t>OnPremises</a:t>
            </a:r>
            <a:endParaRPr lang="es-ES" sz="2000" spc="-53" dirty="0" smtClean="0">
              <a:latin typeface="+mj-lt"/>
            </a:endParaRPr>
          </a:p>
          <a:p>
            <a:pPr marL="381103" lvl="2" indent="-213179" algn="just">
              <a:buSzPct val="80000"/>
              <a:buFont typeface="Wingdings" pitchFamily="2" charset="2"/>
              <a:buChar char=""/>
            </a:pPr>
            <a:r>
              <a:rPr lang="es-ES" sz="2000" spc="-53" dirty="0" smtClean="0">
                <a:latin typeface="+mj-lt"/>
              </a:rPr>
              <a:t>&gt; 40 </a:t>
            </a:r>
            <a:r>
              <a:rPr lang="es-ES" sz="2000" spc="-53" dirty="0" err="1" smtClean="0">
                <a:latin typeface="+mj-lt"/>
              </a:rPr>
              <a:t>cmdlets</a:t>
            </a:r>
            <a:r>
              <a:rPr lang="es-ES" sz="2000" spc="-53" dirty="0" smtClean="0">
                <a:latin typeface="+mj-lt"/>
              </a:rPr>
              <a:t> for SPO</a:t>
            </a:r>
          </a:p>
          <a:p>
            <a:pPr marL="381103" lvl="2" indent="-213179" algn="just">
              <a:buSzPct val="80000"/>
              <a:buFont typeface="Wingdings" pitchFamily="2" charset="2"/>
              <a:buChar char=""/>
            </a:pPr>
            <a:r>
              <a:rPr lang="en-US" sz="2000" spc="-53" dirty="0" smtClean="0">
                <a:latin typeface="+mj-lt"/>
              </a:rPr>
              <a:t>…and we can create our custom </a:t>
            </a:r>
            <a:r>
              <a:rPr lang="es-ES" sz="2000" spc="-53" dirty="0" err="1" smtClean="0">
                <a:latin typeface="+mj-lt"/>
              </a:rPr>
              <a:t>cmdlets</a:t>
            </a:r>
            <a:endParaRPr lang="en-US" sz="2000" spc="-53" dirty="0" smtClean="0">
              <a:latin typeface="+mj-lt"/>
            </a:endParaRPr>
          </a:p>
          <a:p>
            <a:pPr algn="just"/>
            <a:r>
              <a:rPr lang="en-US" sz="2000" dirty="0" smtClean="0"/>
              <a:t>In addition to the default cmdlets, we can use SharePoint APIs in our PowerShell </a:t>
            </a:r>
            <a:r>
              <a:rPr lang="es-ES" sz="2000" dirty="0" smtClean="0"/>
              <a:t>scripts…</a:t>
            </a:r>
            <a:r>
              <a:rPr lang="es-ES" sz="2000" b="1" dirty="0" smtClean="0"/>
              <a:t>so </a:t>
            </a:r>
            <a:r>
              <a:rPr lang="en-US" sz="2000" b="1" dirty="0" smtClean="0"/>
              <a:t>we can do everything with PowerShell </a:t>
            </a:r>
            <a:r>
              <a:rPr lang="es-ES" sz="2000" b="1" dirty="0" smtClean="0">
                <a:sym typeface="Wingdings" panose="05000000000000000000" pitchFamily="2" charset="2"/>
              </a:rPr>
              <a:t></a:t>
            </a:r>
            <a:endParaRPr lang="en-US" sz="2000" b="1" dirty="0"/>
          </a:p>
          <a:p>
            <a:pPr lvl="1" algn="just"/>
            <a:endParaRPr lang="es-ES" dirty="0"/>
          </a:p>
          <a:p>
            <a:pPr lvl="1" algn="just"/>
            <a:endParaRPr lang="es-ES" dirty="0" smtClean="0"/>
          </a:p>
          <a:p>
            <a:pPr lvl="1" algn="just"/>
            <a:endParaRPr lang="es-ES" dirty="0"/>
          </a:p>
          <a:p>
            <a:pPr lvl="1" algn="just"/>
            <a:endParaRPr lang="es-ES" dirty="0" smtClean="0"/>
          </a:p>
          <a:p>
            <a:pPr lvl="1" algn="just"/>
            <a:endParaRPr lang="es-ES" dirty="0"/>
          </a:p>
          <a:p>
            <a:pPr lvl="1" algn="just"/>
            <a:endParaRPr lang="en-US" b="1" dirty="0" smtClean="0"/>
          </a:p>
          <a:p>
            <a:pPr lvl="1" algn="just"/>
            <a:endParaRPr lang="en-US" dirty="0" smtClean="0"/>
          </a:p>
          <a:p>
            <a:pPr algn="just"/>
            <a:endParaRPr lang="en-US" dirty="0"/>
          </a:p>
        </p:txBody>
      </p:sp>
    </p:spTree>
    <p:extLst>
      <p:ext uri="{BB962C8B-B14F-4D97-AF65-F5344CB8AC3E}">
        <p14:creationId xmlns:p14="http://schemas.microsoft.com/office/powerpoint/2010/main" val="2680181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46" r="9299"/>
          <a:stretch/>
        </p:blipFill>
        <p:spPr>
          <a:xfrm>
            <a:off x="0" y="0"/>
            <a:ext cx="9171709" cy="6858000"/>
          </a:xfrm>
          <a:prstGeom prst="rect">
            <a:avLst/>
          </a:prstGeom>
        </p:spPr>
      </p:pic>
      <p:sp>
        <p:nvSpPr>
          <p:cNvPr id="6" name="Title 16"/>
          <p:cNvSpPr>
            <a:spLocks noGrp="1"/>
          </p:cNvSpPr>
          <p:nvPr>
            <p:ph type="title" idx="4294967295"/>
          </p:nvPr>
        </p:nvSpPr>
        <p:spPr>
          <a:xfrm>
            <a:off x="0" y="2379663"/>
            <a:ext cx="6462713" cy="1220787"/>
          </a:xfrm>
          <a:solidFill>
            <a:schemeClr val="bg1">
              <a:lumMod val="95000"/>
              <a:alpha val="90000"/>
            </a:schemeClr>
          </a:solidFill>
          <a:ln>
            <a:noFill/>
          </a:ln>
        </p:spPr>
        <p:txBody>
          <a:bodyPr vert="horz" wrap="square" lIns="137196" tIns="102897" rIns="137736" bIns="34299" rtlCol="0" anchor="ctr" anchorCtr="0">
            <a:normAutofit/>
          </a:bodyPr>
          <a:lstStyle/>
          <a:p>
            <a:pPr defTabSz="685983"/>
            <a:r>
              <a:rPr lang="en-US" sz="3600" b="1" dirty="0" smtClean="0">
                <a:solidFill>
                  <a:srgbClr val="333333"/>
                </a:solidFill>
              </a:rPr>
              <a:t>Q &amp; A</a:t>
            </a:r>
            <a:endParaRPr lang="en-US" sz="2800" b="1" dirty="0">
              <a:solidFill>
                <a:srgbClr val="333333"/>
              </a:solidFill>
              <a:ea typeface="+mj-ea"/>
            </a:endParaRPr>
          </a:p>
        </p:txBody>
      </p:sp>
      <p:sp>
        <p:nvSpPr>
          <p:cNvPr id="14" name="Text Placeholder 9"/>
          <p:cNvSpPr txBox="1">
            <a:spLocks/>
          </p:cNvSpPr>
          <p:nvPr/>
        </p:nvSpPr>
        <p:spPr>
          <a:xfrm>
            <a:off x="6463206" y="2379118"/>
            <a:ext cx="2680795"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1028" name="Picture 4" descr="http://www.matthiaseinig.de/wp-content/2013/11/SPSStockholm.png"/>
          <p:cNvPicPr>
            <a:picLocks noChangeAspect="1" noChangeArrowheads="1"/>
          </p:cNvPicPr>
          <p:nvPr/>
        </p:nvPicPr>
        <p:blipFill rotWithShape="1">
          <a:blip r:embed="rId4">
            <a:extLst>
              <a:ext uri="{28A0092B-C50C-407E-A947-70E740481C1C}">
                <a14:useLocalDpi xmlns:a14="http://schemas.microsoft.com/office/drawing/2010/main" val="0"/>
              </a:ext>
            </a:extLst>
          </a:blip>
          <a:srcRect b="20499"/>
          <a:stretch/>
        </p:blipFill>
        <p:spPr bwMode="auto">
          <a:xfrm>
            <a:off x="6463206" y="2378505"/>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5205" y="2870673"/>
            <a:ext cx="1382351" cy="415627"/>
          </a:xfrm>
          <a:prstGeom prst="rect">
            <a:avLst/>
          </a:prstGeom>
          <a:noFill/>
        </p:spPr>
        <p:txBody>
          <a:bodyPr wrap="square" lIns="0" tIns="0" rIns="0" bIns="0" rtlCol="0">
            <a:spAutoFit/>
          </a:bodyPr>
          <a:lstStyle/>
          <a:p>
            <a:r>
              <a:rPr lang="ca-ES" sz="2701" b="1" spc="-53" dirty="0">
                <a:solidFill>
                  <a:schemeClr val="bg1"/>
                </a:solidFill>
                <a:latin typeface="+mj-lt"/>
              </a:rPr>
              <a:t>Barcelona</a:t>
            </a:r>
            <a:endParaRPr lang="es-ES" b="1" spc="-53" dirty="0">
              <a:solidFill>
                <a:schemeClr val="bg1"/>
              </a:solidFill>
              <a:latin typeface="+mj-lt"/>
            </a:endParaRPr>
          </a:p>
        </p:txBody>
      </p:sp>
    </p:spTree>
    <p:extLst>
      <p:ext uri="{BB962C8B-B14F-4D97-AF65-F5344CB8AC3E}">
        <p14:creationId xmlns:p14="http://schemas.microsoft.com/office/powerpoint/2010/main" val="34005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GB" sz="4400" b="1" dirty="0"/>
              <a:t>Juan Carlos González</a:t>
            </a:r>
            <a:endParaRPr lang="en-US" dirty="0"/>
          </a:p>
        </p:txBody>
      </p:sp>
      <p:sp>
        <p:nvSpPr>
          <p:cNvPr id="4" name="Marcador de texto 3"/>
          <p:cNvSpPr>
            <a:spLocks noGrp="1"/>
          </p:cNvSpPr>
          <p:nvPr>
            <p:ph type="body" sz="quarter" idx="10"/>
          </p:nvPr>
        </p:nvSpPr>
        <p:spPr/>
        <p:txBody>
          <a:bodyPr/>
          <a:lstStyle/>
          <a:p>
            <a:r>
              <a:rPr lang="en-US" sz="2000" b="1" dirty="0" smtClean="0"/>
              <a:t>Office 365 MVP</a:t>
            </a:r>
          </a:p>
          <a:p>
            <a:r>
              <a:rPr lang="en-US" sz="2000" b="1" dirty="0" smtClean="0"/>
              <a:t>Cloud &amp; Productivity Advisor at MVP CLUSTER</a:t>
            </a:r>
          </a:p>
          <a:p>
            <a:r>
              <a:rPr lang="en-US" sz="2000" dirty="0" smtClean="0"/>
              <a:t>SUGES, Comunidad de O365 &amp; </a:t>
            </a:r>
            <a:r>
              <a:rPr lang="en-US" sz="2000" dirty="0" err="1" smtClean="0"/>
              <a:t>Nuberos.Net</a:t>
            </a:r>
            <a:r>
              <a:rPr lang="en-US" sz="2000" dirty="0" smtClean="0"/>
              <a:t> coordinator</a:t>
            </a:r>
          </a:p>
          <a:p>
            <a:r>
              <a:rPr lang="en-US" sz="2000" dirty="0" smtClean="0"/>
              <a:t>CompartiMOSS Co-Director (</a:t>
            </a:r>
            <a:r>
              <a:rPr lang="en-US" sz="2000" dirty="0" smtClean="0">
                <a:hlinkClick r:id="rId2"/>
              </a:rPr>
              <a:t>www.compartimoss.com</a:t>
            </a:r>
            <a:r>
              <a:rPr lang="en-US" sz="2000" dirty="0" smtClean="0"/>
              <a:t>)</a:t>
            </a:r>
          </a:p>
          <a:p>
            <a:r>
              <a:rPr lang="en-US" sz="2000" dirty="0" smtClean="0"/>
              <a:t>Some ways to contact me</a:t>
            </a:r>
            <a:r>
              <a:rPr lang="es-ES" sz="2000" dirty="0" smtClean="0"/>
              <a:t>:</a:t>
            </a:r>
          </a:p>
          <a:p>
            <a:pPr marL="381103" lvl="2" indent="-213179">
              <a:buSzPct val="80000"/>
              <a:buFont typeface="Wingdings" pitchFamily="2" charset="2"/>
              <a:buChar char=""/>
            </a:pPr>
            <a:r>
              <a:rPr lang="es-ES" spc="-53" dirty="0">
                <a:latin typeface="+mj-lt"/>
              </a:rPr>
              <a:t>Twitter</a:t>
            </a:r>
            <a:r>
              <a:rPr lang="es-ES" spc="-53" dirty="0" smtClean="0">
                <a:latin typeface="+mj-lt"/>
              </a:rPr>
              <a:t>: jcgm1978</a:t>
            </a:r>
          </a:p>
          <a:p>
            <a:pPr marL="381103" lvl="2" indent="-213179">
              <a:buSzPct val="80000"/>
              <a:buFont typeface="Wingdings" pitchFamily="2" charset="2"/>
              <a:buChar char=""/>
            </a:pPr>
            <a:r>
              <a:rPr lang="es-ES" spc="-53" dirty="0" smtClean="0">
                <a:latin typeface="+mj-lt"/>
              </a:rPr>
              <a:t>LinkedIn: </a:t>
            </a:r>
            <a:r>
              <a:rPr lang="en-US" spc="-53" dirty="0" smtClean="0">
                <a:latin typeface="+mj-lt"/>
                <a:hlinkClick r:id="rId3"/>
              </a:rPr>
              <a:t>https://nl.linkedin.com/in/juagon</a:t>
            </a:r>
            <a:r>
              <a:rPr lang="en-US" spc="-53" dirty="0" smtClean="0">
                <a:latin typeface="+mj-lt"/>
              </a:rPr>
              <a:t>   </a:t>
            </a:r>
            <a:endParaRPr lang="es-ES" spc="-53" dirty="0" smtClean="0">
              <a:latin typeface="+mj-lt"/>
            </a:endParaRPr>
          </a:p>
          <a:p>
            <a:pPr marL="381103" lvl="2" indent="-213179">
              <a:buSzPct val="80000"/>
              <a:buFont typeface="Wingdings" pitchFamily="2" charset="2"/>
              <a:buChar char=""/>
            </a:pPr>
            <a:r>
              <a:rPr lang="en-US" spc="-53" dirty="0" smtClean="0">
                <a:latin typeface="+mj-lt"/>
              </a:rPr>
              <a:t>Contact E-Mails:</a:t>
            </a:r>
          </a:p>
          <a:p>
            <a:pPr marL="510915" lvl="3" indent="-213179">
              <a:buSzPct val="80000"/>
              <a:buFont typeface="Wingdings" pitchFamily="2" charset="2"/>
              <a:buChar char=""/>
            </a:pPr>
            <a:r>
              <a:rPr lang="es-ES" sz="1800" spc="-53" dirty="0" smtClean="0">
                <a:latin typeface="+mj-lt"/>
                <a:hlinkClick r:id="rId4"/>
              </a:rPr>
              <a:t>jcgonzalezmartin1978@Hotmail.com</a:t>
            </a:r>
            <a:endParaRPr lang="es-ES" sz="1800" spc="-53" dirty="0" smtClean="0">
              <a:latin typeface="+mj-lt"/>
            </a:endParaRPr>
          </a:p>
          <a:p>
            <a:pPr marL="510915" lvl="3" indent="-213179">
              <a:buSzPct val="80000"/>
              <a:buFont typeface="Wingdings" pitchFamily="2" charset="2"/>
              <a:buChar char=""/>
            </a:pPr>
            <a:r>
              <a:rPr lang="en-US" sz="1800" spc="-53" dirty="0" smtClean="0">
                <a:latin typeface="+mj-lt"/>
                <a:hlinkClick r:id="rId5"/>
              </a:rPr>
              <a:t>juancarlos.gonzalez@fiveshareit.es</a:t>
            </a:r>
            <a:endParaRPr lang="en-US" sz="1800" spc="-53" dirty="0" smtClean="0">
              <a:latin typeface="+mj-lt"/>
            </a:endParaRPr>
          </a:p>
          <a:p>
            <a:pPr marL="510915" lvl="3" indent="-213179">
              <a:buSzPct val="80000"/>
              <a:buFont typeface="Wingdings" pitchFamily="2" charset="2"/>
              <a:buChar char=""/>
            </a:pPr>
            <a:r>
              <a:rPr lang="en-US" sz="1800" spc="-53" dirty="0" smtClean="0">
                <a:latin typeface="+mj-lt"/>
              </a:rPr>
              <a:t>Blog: </a:t>
            </a:r>
            <a:r>
              <a:rPr lang="en-US" sz="1800" spc="-53" dirty="0" smtClean="0">
                <a:latin typeface="+mj-lt"/>
                <a:hlinkClick r:id="rId6"/>
              </a:rPr>
              <a:t>https://jcgonzalezmartin.wordpress.com/</a:t>
            </a:r>
            <a:endParaRPr lang="en-US" sz="1800" spc="-53" dirty="0" smtClean="0">
              <a:latin typeface="+mj-lt"/>
            </a:endParaRPr>
          </a:p>
          <a:p>
            <a:pPr marL="510915" lvl="3" indent="-213179">
              <a:buSzPct val="80000"/>
              <a:buFont typeface="Wingdings" pitchFamily="2" charset="2"/>
              <a:buChar char=""/>
            </a:pPr>
            <a:r>
              <a:rPr lang="en-US" sz="1800" spc="-53" dirty="0" smtClean="0">
                <a:latin typeface="+mj-lt"/>
              </a:rPr>
              <a:t>MVP CLUSTER Web Site: </a:t>
            </a:r>
            <a:r>
              <a:rPr lang="en-US" sz="1800" spc="-53" dirty="0" smtClean="0">
                <a:latin typeface="+mj-lt"/>
                <a:hlinkClick r:id="rId7"/>
              </a:rPr>
              <a:t>www.mvpcluster.com</a:t>
            </a:r>
            <a:r>
              <a:rPr lang="en-US" sz="1800" spc="-53" dirty="0" smtClean="0">
                <a:latin typeface="+mj-lt"/>
              </a:rPr>
              <a:t> </a:t>
            </a:r>
          </a:p>
          <a:p>
            <a:pPr marL="510915" lvl="3" indent="-213179">
              <a:buSzPct val="80000"/>
              <a:buFont typeface="Wingdings" pitchFamily="2" charset="2"/>
              <a:buChar char=""/>
            </a:pPr>
            <a:endParaRPr lang="es-ES" spc="-53" dirty="0">
              <a:latin typeface="+mj-lt"/>
            </a:endParaRPr>
          </a:p>
        </p:txBody>
      </p:sp>
      <p:pic>
        <p:nvPicPr>
          <p:cNvPr id="7" name="Imagen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9522" y="5540074"/>
            <a:ext cx="1632238" cy="624283"/>
          </a:xfrm>
          <a:prstGeom prst="rect">
            <a:avLst/>
          </a:prstGeom>
        </p:spPr>
      </p:pic>
      <p:pic>
        <p:nvPicPr>
          <p:cNvPr id="8" name="Imagen 7"/>
          <p:cNvPicPr>
            <a:picLocks noChangeAspect="1"/>
          </p:cNvPicPr>
          <p:nvPr/>
        </p:nvPicPr>
        <p:blipFill rotWithShape="1">
          <a:blip r:embed="rId9">
            <a:extLst>
              <a:ext uri="{28A0092B-C50C-407E-A947-70E740481C1C}">
                <a14:useLocalDpi xmlns:a14="http://schemas.microsoft.com/office/drawing/2010/main" val="0"/>
              </a:ext>
            </a:extLst>
          </a:blip>
          <a:srcRect t="20477"/>
          <a:stretch/>
        </p:blipFill>
        <p:spPr>
          <a:xfrm>
            <a:off x="3432923" y="5461431"/>
            <a:ext cx="982829" cy="78157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7721" y="5477031"/>
            <a:ext cx="750370" cy="750370"/>
          </a:xfrm>
          <a:prstGeom prst="rect">
            <a:avLst/>
          </a:prstGeom>
        </p:spPr>
      </p:pic>
      <p:pic>
        <p:nvPicPr>
          <p:cNvPr id="10" name="Imagen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4693" y="5331098"/>
            <a:ext cx="658255" cy="1042237"/>
          </a:xfrm>
          <a:prstGeom prst="rect">
            <a:avLst/>
          </a:prstGeom>
        </p:spPr>
      </p:pic>
      <p:pic>
        <p:nvPicPr>
          <p:cNvPr id="11" name="Imagen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48374" y="1447798"/>
            <a:ext cx="1905000" cy="1971675"/>
          </a:xfrm>
          <a:prstGeom prst="rect">
            <a:avLst/>
          </a:prstGeom>
        </p:spPr>
      </p:pic>
    </p:spTree>
    <p:extLst>
      <p:ext uri="{BB962C8B-B14F-4D97-AF65-F5344CB8AC3E}">
        <p14:creationId xmlns:p14="http://schemas.microsoft.com/office/powerpoint/2010/main" val="292299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447799"/>
            <a:ext cx="3693833" cy="1975926"/>
          </a:xfrm>
        </p:spPr>
        <p:txBody>
          <a:bodyPr/>
          <a:lstStyle/>
          <a:p>
            <a:r>
              <a:rPr lang="ca-ES" dirty="0" smtClean="0"/>
              <a:t>They help us improve for SharePoint Saturday 2016!</a:t>
            </a:r>
            <a:endParaRPr lang="en-US" dirty="0"/>
          </a:p>
        </p:txBody>
      </p:sp>
      <p:sp>
        <p:nvSpPr>
          <p:cNvPr id="3" name="Title 2"/>
          <p:cNvSpPr>
            <a:spLocks noGrp="1"/>
          </p:cNvSpPr>
          <p:nvPr>
            <p:ph type="title"/>
          </p:nvPr>
        </p:nvSpPr>
        <p:spPr/>
        <p:txBody>
          <a:bodyPr/>
          <a:lstStyle/>
          <a:p>
            <a:r>
              <a:rPr lang="ca-ES" dirty="0" smtClean="0"/>
              <a:t>Remember to fill your evaluation forms</a:t>
            </a:r>
            <a:endParaRPr lang="en-US" dirty="0"/>
          </a:p>
        </p:txBody>
      </p:sp>
      <p:pic>
        <p:nvPicPr>
          <p:cNvPr id="4" name="Picture 3"/>
          <p:cNvPicPr>
            <a:picLocks noChangeAspect="1"/>
          </p:cNvPicPr>
          <p:nvPr/>
        </p:nvPicPr>
        <p:blipFill>
          <a:blip r:embed="rId2"/>
          <a:stretch>
            <a:fillRect/>
          </a:stretch>
        </p:blipFill>
        <p:spPr>
          <a:xfrm rot="553179">
            <a:off x="4585476" y="1236227"/>
            <a:ext cx="3655292" cy="5123793"/>
          </a:xfrm>
          <a:prstGeom prst="rect">
            <a:avLst/>
          </a:prstGeom>
        </p:spPr>
      </p:pic>
    </p:spTree>
    <p:extLst>
      <p:ext uri="{BB962C8B-B14F-4D97-AF65-F5344CB8AC3E}">
        <p14:creationId xmlns:p14="http://schemas.microsoft.com/office/powerpoint/2010/main" val="535202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GB" sz="4400" b="1" dirty="0"/>
              <a:t>Juan Carlos González</a:t>
            </a:r>
            <a:endParaRPr lang="en-US" dirty="0"/>
          </a:p>
        </p:txBody>
      </p:sp>
      <p:sp>
        <p:nvSpPr>
          <p:cNvPr id="4" name="Marcador de texto 3"/>
          <p:cNvSpPr>
            <a:spLocks noGrp="1"/>
          </p:cNvSpPr>
          <p:nvPr>
            <p:ph type="body" sz="quarter" idx="10"/>
          </p:nvPr>
        </p:nvSpPr>
        <p:spPr/>
        <p:txBody>
          <a:bodyPr/>
          <a:lstStyle/>
          <a:p>
            <a:r>
              <a:rPr lang="en-US" sz="2000" b="1" dirty="0" smtClean="0"/>
              <a:t>Office 365 MVP</a:t>
            </a:r>
          </a:p>
          <a:p>
            <a:r>
              <a:rPr lang="en-US" sz="2000" b="1" dirty="0" smtClean="0"/>
              <a:t>Cloud &amp; Productivity Advisor at MVP CLUSTER</a:t>
            </a:r>
          </a:p>
          <a:p>
            <a:r>
              <a:rPr lang="en-US" sz="2000" dirty="0" smtClean="0"/>
              <a:t>SUGES, Comunidad de O365 &amp; </a:t>
            </a:r>
            <a:r>
              <a:rPr lang="en-US" sz="2000" dirty="0" err="1" smtClean="0"/>
              <a:t>Nuberos.Net</a:t>
            </a:r>
            <a:r>
              <a:rPr lang="en-US" sz="2000" dirty="0" smtClean="0"/>
              <a:t> coordinator</a:t>
            </a:r>
          </a:p>
          <a:p>
            <a:r>
              <a:rPr lang="en-US" sz="2000" dirty="0" smtClean="0"/>
              <a:t>CompartiMOSS Co-Director (</a:t>
            </a:r>
            <a:r>
              <a:rPr lang="en-US" sz="2000" dirty="0" smtClean="0">
                <a:hlinkClick r:id="rId3"/>
              </a:rPr>
              <a:t>www.compartimoss.com</a:t>
            </a:r>
            <a:r>
              <a:rPr lang="en-US" sz="2000" dirty="0" smtClean="0"/>
              <a:t>)</a:t>
            </a:r>
          </a:p>
          <a:p>
            <a:r>
              <a:rPr lang="en-US" sz="2000" dirty="0" smtClean="0"/>
              <a:t>Some ways to contact me</a:t>
            </a:r>
            <a:r>
              <a:rPr lang="es-ES" sz="2000" dirty="0" smtClean="0"/>
              <a:t>:</a:t>
            </a:r>
          </a:p>
          <a:p>
            <a:pPr marL="381103" lvl="2" indent="-213179">
              <a:buSzPct val="80000"/>
              <a:buFont typeface="Wingdings" pitchFamily="2" charset="2"/>
              <a:buChar char=""/>
            </a:pPr>
            <a:r>
              <a:rPr lang="es-ES" spc="-53" dirty="0">
                <a:latin typeface="+mj-lt"/>
              </a:rPr>
              <a:t>Twitter</a:t>
            </a:r>
            <a:r>
              <a:rPr lang="es-ES" spc="-53" dirty="0" smtClean="0">
                <a:latin typeface="+mj-lt"/>
              </a:rPr>
              <a:t>: jcgm1978</a:t>
            </a:r>
          </a:p>
          <a:p>
            <a:pPr marL="381103" lvl="2" indent="-213179">
              <a:buSzPct val="80000"/>
              <a:buFont typeface="Wingdings" pitchFamily="2" charset="2"/>
              <a:buChar char=""/>
            </a:pPr>
            <a:r>
              <a:rPr lang="es-ES" spc="-53" dirty="0" smtClean="0">
                <a:latin typeface="+mj-lt"/>
              </a:rPr>
              <a:t>LinkedIn: </a:t>
            </a:r>
            <a:r>
              <a:rPr lang="en-US" spc="-53" dirty="0" smtClean="0">
                <a:latin typeface="+mj-lt"/>
                <a:hlinkClick r:id="rId4"/>
              </a:rPr>
              <a:t>https://nl.linkedin.com/in/juagon</a:t>
            </a:r>
            <a:r>
              <a:rPr lang="en-US" spc="-53" dirty="0" smtClean="0">
                <a:latin typeface="+mj-lt"/>
              </a:rPr>
              <a:t>   </a:t>
            </a:r>
            <a:endParaRPr lang="es-ES" spc="-53" dirty="0" smtClean="0">
              <a:latin typeface="+mj-lt"/>
            </a:endParaRPr>
          </a:p>
          <a:p>
            <a:pPr marL="381103" lvl="2" indent="-213179">
              <a:buSzPct val="80000"/>
              <a:buFont typeface="Wingdings" pitchFamily="2" charset="2"/>
              <a:buChar char=""/>
            </a:pPr>
            <a:r>
              <a:rPr lang="en-US" spc="-53" dirty="0" smtClean="0">
                <a:latin typeface="+mj-lt"/>
              </a:rPr>
              <a:t>Contact E-Mails:</a:t>
            </a:r>
          </a:p>
          <a:p>
            <a:pPr marL="510915" lvl="3" indent="-213179">
              <a:buSzPct val="80000"/>
              <a:buFont typeface="Wingdings" pitchFamily="2" charset="2"/>
              <a:buChar char=""/>
            </a:pPr>
            <a:r>
              <a:rPr lang="es-ES" sz="1800" spc="-53" dirty="0" smtClean="0">
                <a:latin typeface="+mj-lt"/>
                <a:hlinkClick r:id="rId5"/>
              </a:rPr>
              <a:t>jcgonzalezmartin1978@Hotmail.com</a:t>
            </a:r>
            <a:endParaRPr lang="es-ES" sz="1800" spc="-53" dirty="0" smtClean="0">
              <a:latin typeface="+mj-lt"/>
            </a:endParaRPr>
          </a:p>
          <a:p>
            <a:pPr marL="510915" lvl="3" indent="-213179">
              <a:buSzPct val="80000"/>
              <a:buFont typeface="Wingdings" pitchFamily="2" charset="2"/>
              <a:buChar char=""/>
            </a:pPr>
            <a:r>
              <a:rPr lang="en-US" sz="1800" spc="-53" dirty="0" smtClean="0">
                <a:latin typeface="+mj-lt"/>
                <a:hlinkClick r:id="rId6"/>
              </a:rPr>
              <a:t>juancarlos.gonzalez@fiveshareit.es</a:t>
            </a:r>
            <a:endParaRPr lang="en-US" sz="1800" spc="-53" dirty="0" smtClean="0">
              <a:latin typeface="+mj-lt"/>
            </a:endParaRPr>
          </a:p>
          <a:p>
            <a:pPr marL="510915" lvl="3" indent="-213179">
              <a:buSzPct val="80000"/>
              <a:buFont typeface="Wingdings" pitchFamily="2" charset="2"/>
              <a:buChar char=""/>
            </a:pPr>
            <a:r>
              <a:rPr lang="en-US" sz="1800" spc="-53" dirty="0" smtClean="0">
                <a:latin typeface="+mj-lt"/>
              </a:rPr>
              <a:t>Blog: </a:t>
            </a:r>
            <a:r>
              <a:rPr lang="en-US" sz="1800" spc="-53" dirty="0" smtClean="0">
                <a:latin typeface="+mj-lt"/>
                <a:hlinkClick r:id="rId7"/>
              </a:rPr>
              <a:t>https://jcgonzalezmartin.wordpress.com/</a:t>
            </a:r>
            <a:endParaRPr lang="en-US" sz="1800" spc="-53" dirty="0" smtClean="0">
              <a:latin typeface="+mj-lt"/>
            </a:endParaRPr>
          </a:p>
          <a:p>
            <a:pPr marL="510915" lvl="3" indent="-213179">
              <a:buSzPct val="80000"/>
              <a:buFont typeface="Wingdings" pitchFamily="2" charset="2"/>
              <a:buChar char=""/>
            </a:pPr>
            <a:r>
              <a:rPr lang="en-US" sz="1800" spc="-53" dirty="0" smtClean="0">
                <a:latin typeface="+mj-lt"/>
              </a:rPr>
              <a:t>MVP CLUSTER Web Site: </a:t>
            </a:r>
            <a:r>
              <a:rPr lang="en-US" sz="1800" spc="-53" dirty="0" smtClean="0">
                <a:latin typeface="+mj-lt"/>
                <a:hlinkClick r:id="rId8"/>
              </a:rPr>
              <a:t>www.mvpcluster.com</a:t>
            </a:r>
            <a:r>
              <a:rPr lang="en-US" sz="1800" spc="-53" dirty="0" smtClean="0">
                <a:latin typeface="+mj-lt"/>
              </a:rPr>
              <a:t> </a:t>
            </a:r>
          </a:p>
          <a:p>
            <a:pPr marL="510915" lvl="3" indent="-213179">
              <a:buSzPct val="80000"/>
              <a:buFont typeface="Wingdings" pitchFamily="2" charset="2"/>
              <a:buChar char=""/>
            </a:pPr>
            <a:endParaRPr lang="es-ES" spc="-53" dirty="0">
              <a:latin typeface="+mj-lt"/>
            </a:endParaRPr>
          </a:p>
        </p:txBody>
      </p:sp>
      <p:pic>
        <p:nvPicPr>
          <p:cNvPr id="7" name="Imagen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59522" y="5540074"/>
            <a:ext cx="1632238" cy="624283"/>
          </a:xfrm>
          <a:prstGeom prst="rect">
            <a:avLst/>
          </a:prstGeom>
        </p:spPr>
      </p:pic>
      <p:pic>
        <p:nvPicPr>
          <p:cNvPr id="8" name="Imagen 7"/>
          <p:cNvPicPr>
            <a:picLocks noChangeAspect="1"/>
          </p:cNvPicPr>
          <p:nvPr/>
        </p:nvPicPr>
        <p:blipFill rotWithShape="1">
          <a:blip r:embed="rId10">
            <a:extLst>
              <a:ext uri="{28A0092B-C50C-407E-A947-70E740481C1C}">
                <a14:useLocalDpi xmlns:a14="http://schemas.microsoft.com/office/drawing/2010/main" val="0"/>
              </a:ext>
            </a:extLst>
          </a:blip>
          <a:srcRect t="20477"/>
          <a:stretch/>
        </p:blipFill>
        <p:spPr>
          <a:xfrm>
            <a:off x="3432923" y="5461431"/>
            <a:ext cx="982829" cy="781570"/>
          </a:xfrm>
          <a:prstGeom prst="rect">
            <a:avLst/>
          </a:prstGeom>
        </p:spPr>
      </p:pic>
      <p:pic>
        <p:nvPicPr>
          <p:cNvPr id="9" name="Imagen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47721" y="5477031"/>
            <a:ext cx="750370" cy="750370"/>
          </a:xfrm>
          <a:prstGeom prst="rect">
            <a:avLst/>
          </a:prstGeom>
        </p:spPr>
      </p:pic>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84693" y="5331098"/>
            <a:ext cx="658255" cy="1042237"/>
          </a:xfrm>
          <a:prstGeom prst="rect">
            <a:avLst/>
          </a:prstGeom>
        </p:spPr>
      </p:pic>
      <p:pic>
        <p:nvPicPr>
          <p:cNvPr id="11" name="Imagen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48374" y="1447798"/>
            <a:ext cx="1905000" cy="1971675"/>
          </a:xfrm>
          <a:prstGeom prst="rect">
            <a:avLst/>
          </a:prstGeom>
        </p:spPr>
      </p:pic>
    </p:spTree>
    <p:extLst>
      <p:ext uri="{BB962C8B-B14F-4D97-AF65-F5344CB8AC3E}">
        <p14:creationId xmlns:p14="http://schemas.microsoft.com/office/powerpoint/2010/main" val="370500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GB" sz="4400" b="1" dirty="0" smtClean="0"/>
              <a:t>Agenda </a:t>
            </a:r>
            <a:endParaRPr lang="en-US" dirty="0"/>
          </a:p>
        </p:txBody>
      </p:sp>
      <p:sp>
        <p:nvSpPr>
          <p:cNvPr id="21" name="Rectangle 14"/>
          <p:cNvSpPr/>
          <p:nvPr/>
        </p:nvSpPr>
        <p:spPr bwMode="auto">
          <a:xfrm>
            <a:off x="1327650" y="1610896"/>
            <a:ext cx="1800000" cy="1800000"/>
          </a:xfrm>
          <a:prstGeom prst="rect">
            <a:avLst/>
          </a:prstGeom>
          <a:solidFill>
            <a:srgbClr val="FF00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PowerShell</a:t>
            </a:r>
            <a:r>
              <a:rPr kumimoji="0" lang="en-US" sz="2400" b="1" i="0" u="none" strike="noStrike" kern="1200" cap="none" spc="-100" normalizeH="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 Development Environments</a:t>
            </a:r>
            <a:endParaRPr kumimoji="0" lang="en-US" sz="2400" b="1" i="0" u="none" strike="noStrike" kern="1200" cap="none" spc="-100" normalizeH="0" baseline="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
        <p:nvSpPr>
          <p:cNvPr id="22" name="Rectangle 15"/>
          <p:cNvSpPr/>
          <p:nvPr/>
        </p:nvSpPr>
        <p:spPr bwMode="auto">
          <a:xfrm>
            <a:off x="4353915" y="3518821"/>
            <a:ext cx="1800000" cy="1800000"/>
          </a:xfrm>
          <a:prstGeom prst="rect">
            <a:avLst/>
          </a:prstGeom>
          <a:solidFill>
            <a:srgbClr val="FFC0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Using SharePoint APIs in</a:t>
            </a:r>
            <a:r>
              <a:rPr kumimoji="0" lang="en-US" sz="2400" b="1" i="0" u="none" strike="noStrike" kern="1200" cap="none" spc="-100" normalizeH="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 PowerShell</a:t>
            </a:r>
            <a:endParaRPr kumimoji="0" lang="en-US" sz="2400" b="1" i="0" u="none" strike="noStrike" kern="1200" cap="none" spc="-100" normalizeH="0" baseline="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
        <p:nvSpPr>
          <p:cNvPr id="23" name="Rectangle 16"/>
          <p:cNvSpPr/>
          <p:nvPr/>
        </p:nvSpPr>
        <p:spPr bwMode="auto">
          <a:xfrm>
            <a:off x="3268845" y="1622477"/>
            <a:ext cx="2880000" cy="1800000"/>
          </a:xfrm>
          <a:prstGeom prst="rect">
            <a:avLst/>
          </a:prstGeom>
          <a:solidFill>
            <a:srgbClr val="92D05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dirty="0" smtClean="0">
                <a:ln>
                  <a:noFill/>
                </a:ln>
                <a:solidFill>
                  <a:prstClr val="white"/>
                </a:solidFill>
                <a:effectLst/>
                <a:uLnTx/>
                <a:uFillTx/>
                <a:latin typeface="+mj-lt"/>
                <a:cs typeface="Segoe UI" panose="020B0502040204020203" pitchFamily="34" charset="0"/>
              </a:rPr>
              <a:t>Default</a:t>
            </a:r>
            <a:r>
              <a:rPr kumimoji="0" lang="en-US" sz="2400" b="1" i="0" u="none" strike="noStrike" kern="1200" cap="none" spc="0" normalizeH="0" dirty="0" smtClean="0">
                <a:ln>
                  <a:noFill/>
                </a:ln>
                <a:solidFill>
                  <a:prstClr val="white"/>
                </a:solidFill>
                <a:effectLst/>
                <a:uLnTx/>
                <a:uFillTx/>
                <a:latin typeface="+mj-lt"/>
                <a:cs typeface="Segoe UI" panose="020B0502040204020203" pitchFamily="34" charset="0"/>
              </a:rPr>
              <a:t> PowerShell cmdlets</a:t>
            </a:r>
            <a:endParaRPr kumimoji="0" lang="en-US" sz="2400" b="1" i="0" u="none" strike="noStrike" kern="1200" cap="none" spc="0" normalizeH="0" baseline="0" dirty="0">
              <a:ln>
                <a:noFill/>
              </a:ln>
              <a:solidFill>
                <a:prstClr val="white"/>
              </a:solidFill>
              <a:effectLst/>
              <a:uLnTx/>
              <a:uFillTx/>
              <a:latin typeface="+mj-lt"/>
              <a:cs typeface="Segoe UI" panose="020B0502040204020203" pitchFamily="34" charset="0"/>
            </a:endParaRPr>
          </a:p>
        </p:txBody>
      </p:sp>
      <p:sp>
        <p:nvSpPr>
          <p:cNvPr id="24" name="Rectangle 5"/>
          <p:cNvSpPr/>
          <p:nvPr/>
        </p:nvSpPr>
        <p:spPr bwMode="auto">
          <a:xfrm>
            <a:off x="1335733" y="3509317"/>
            <a:ext cx="2880000" cy="1800000"/>
          </a:xfrm>
          <a:prstGeom prst="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400" b="1" i="0" u="none" strike="noStrike" kern="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PowerShell usage scenarios</a:t>
            </a:r>
          </a:p>
        </p:txBody>
      </p:sp>
      <p:sp>
        <p:nvSpPr>
          <p:cNvPr id="25" name="Rectangle 14"/>
          <p:cNvSpPr/>
          <p:nvPr/>
        </p:nvSpPr>
        <p:spPr bwMode="auto">
          <a:xfrm>
            <a:off x="6316234" y="1622477"/>
            <a:ext cx="1800000" cy="3696344"/>
          </a:xfrm>
          <a:prstGeom prst="rect">
            <a:avLst/>
          </a:prstGeom>
          <a:solidFill>
            <a:schemeClr val="bg1">
              <a:lumMod val="75000"/>
            </a:schemeClr>
          </a:solidFill>
          <a:ln w="9525" cap="flat" cmpd="sng" algn="ctr">
            <a:noFill/>
            <a:prstDash val="solid"/>
            <a:headEnd type="none" w="med" len="med"/>
            <a:tailEnd type="none" w="med" len="med"/>
          </a:ln>
          <a:effectLst/>
        </p:spPr>
        <p:txBody>
          <a:bodyPr rot="0" spcFirstLastPara="0" vert="vert270"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CONCLUSIONS</a:t>
            </a:r>
            <a:endParaRPr kumimoji="0" lang="en-US" sz="2400" b="1" i="0" u="none" strike="noStrike" kern="1200" cap="none" spc="-100" normalizeH="0" baseline="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8713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PowerShell for SharePoint possibilities</a:t>
            </a:r>
            <a:endParaRPr lang="en-US" dirty="0"/>
          </a:p>
        </p:txBody>
      </p:sp>
      <p:sp>
        <p:nvSpPr>
          <p:cNvPr id="3" name="Marcador de texto 2"/>
          <p:cNvSpPr>
            <a:spLocks noGrp="1"/>
          </p:cNvSpPr>
          <p:nvPr>
            <p:ph type="body" sz="quarter" idx="10"/>
          </p:nvPr>
        </p:nvSpPr>
        <p:spPr>
          <a:xfrm>
            <a:off x="389436" y="1519051"/>
            <a:ext cx="8363938" cy="4182980"/>
          </a:xfrm>
        </p:spPr>
        <p:txBody>
          <a:bodyPr/>
          <a:lstStyle/>
          <a:p>
            <a:r>
              <a:rPr lang="en-US" dirty="0" smtClean="0"/>
              <a:t>What can I do with PowerShell for SharePoint?</a:t>
            </a:r>
            <a:endParaRPr lang="en-US" dirty="0"/>
          </a:p>
        </p:txBody>
      </p:sp>
      <p:sp>
        <p:nvSpPr>
          <p:cNvPr id="4" name="Rectangle 14"/>
          <p:cNvSpPr/>
          <p:nvPr/>
        </p:nvSpPr>
        <p:spPr bwMode="auto">
          <a:xfrm>
            <a:off x="2365681" y="2426672"/>
            <a:ext cx="1440000" cy="1260000"/>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lang="en-US" b="1" spc="-100" dirty="0" smtClean="0">
                <a:gradFill>
                  <a:gsLst>
                    <a:gs pos="0">
                      <a:srgbClr val="FFFFFF"/>
                    </a:gs>
                    <a:gs pos="100000">
                      <a:srgbClr val="FFFFFF"/>
                    </a:gs>
                  </a:gsLst>
                  <a:lin ang="5400000" scaled="0"/>
                </a:gradFill>
                <a:latin typeface="+mj-lt"/>
                <a:ea typeface="Segoe UI" panose="020B0502040204020203" pitchFamily="34" charset="0"/>
                <a:cs typeface="Segoe UI" panose="020B0502040204020203" pitchFamily="34" charset="0"/>
              </a:rPr>
              <a:t>Configuration Tasks</a:t>
            </a:r>
            <a:endParaRPr kumimoji="0" lang="en-US" b="1" i="0" u="none" strike="noStrike" kern="1200" cap="none" spc="-100" normalizeH="0" baseline="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
        <p:nvSpPr>
          <p:cNvPr id="5" name="Rectangle 17"/>
          <p:cNvSpPr/>
          <p:nvPr/>
        </p:nvSpPr>
        <p:spPr bwMode="auto">
          <a:xfrm>
            <a:off x="2365681" y="3776273"/>
            <a:ext cx="1440000" cy="1260000"/>
          </a:xfrm>
          <a:prstGeom prst="rect">
            <a:avLst/>
          </a:prstGeom>
          <a:solidFill>
            <a:srgbClr val="44546A">
              <a:lumMod val="60000"/>
              <a:lumOff val="40000"/>
            </a:srgb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prstClr val="white"/>
                </a:solidFill>
                <a:effectLst/>
                <a:uLnTx/>
                <a:uFillTx/>
                <a:latin typeface="+mj-lt"/>
                <a:cs typeface="Segoe UI" panose="020B0502040204020203" pitchFamily="34" charset="0"/>
              </a:rPr>
              <a:t>Backup &amp; Restore Operations</a:t>
            </a:r>
          </a:p>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6" name="Rectangle 17"/>
          <p:cNvSpPr/>
          <p:nvPr/>
        </p:nvSpPr>
        <p:spPr bwMode="auto">
          <a:xfrm>
            <a:off x="2365681" y="5130486"/>
            <a:ext cx="4561852" cy="860400"/>
          </a:xfrm>
          <a:prstGeom prst="rect">
            <a:avLst/>
          </a:prstGeom>
          <a:solidFill>
            <a:sysClr val="window" lastClr="FFFFFF">
              <a:lumMod val="65000"/>
            </a:sys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smtClean="0">
                <a:ln>
                  <a:noFill/>
                </a:ln>
                <a:solidFill>
                  <a:prstClr val="white"/>
                </a:solidFill>
                <a:effectLst/>
                <a:uLnTx/>
                <a:uFillTx/>
                <a:latin typeface="+mj-lt"/>
                <a:cs typeface="Segoe UI" panose="020B0502040204020203" pitchFamily="34" charset="0"/>
              </a:rPr>
              <a:t>PowerShell provides several ways to interact and work with SharePoint (</a:t>
            </a:r>
            <a:r>
              <a:rPr kumimoji="0" lang="en-US" sz="1600" b="1" i="0" u="none" strike="noStrike" kern="1200" cap="none" spc="0" normalizeH="0" baseline="0" dirty="0" err="1" smtClean="0">
                <a:ln>
                  <a:noFill/>
                </a:ln>
                <a:solidFill>
                  <a:prstClr val="white"/>
                </a:solidFill>
                <a:effectLst/>
                <a:uLnTx/>
                <a:uFillTx/>
                <a:latin typeface="+mj-lt"/>
                <a:cs typeface="Segoe UI" panose="020B0502040204020203" pitchFamily="34" charset="0"/>
              </a:rPr>
              <a:t>OnPrem</a:t>
            </a:r>
            <a:r>
              <a:rPr kumimoji="0" lang="en-US" sz="1600" b="1" i="0" u="none" strike="noStrike" kern="1200" cap="none" spc="0" normalizeH="0" dirty="0" smtClean="0">
                <a:ln>
                  <a:noFill/>
                </a:ln>
                <a:solidFill>
                  <a:prstClr val="white"/>
                </a:solidFill>
                <a:effectLst/>
                <a:uLnTx/>
                <a:uFillTx/>
                <a:latin typeface="+mj-lt"/>
                <a:cs typeface="Segoe UI" panose="020B0502040204020203" pitchFamily="34" charset="0"/>
              </a:rPr>
              <a:t> &amp; Online)</a:t>
            </a:r>
            <a:endParaRPr kumimoji="0" lang="en-US" sz="1600" b="1" i="0" u="none" strike="noStrike" kern="1200" cap="none" spc="0" normalizeH="0" baseline="0" dirty="0" smtClean="0">
              <a:ln>
                <a:noFill/>
              </a:ln>
              <a:solidFill>
                <a:prstClr val="white"/>
              </a:solidFill>
              <a:effectLst/>
              <a:uLnTx/>
              <a:uFillTx/>
              <a:latin typeface="+mj-lt"/>
              <a:cs typeface="Segoe UI" panose="020B0502040204020203" pitchFamily="34" charset="0"/>
            </a:endParaRPr>
          </a:p>
        </p:txBody>
      </p:sp>
      <p:sp>
        <p:nvSpPr>
          <p:cNvPr id="7" name="Rectangle 14"/>
          <p:cNvSpPr/>
          <p:nvPr/>
        </p:nvSpPr>
        <p:spPr bwMode="auto">
          <a:xfrm>
            <a:off x="3926607" y="2426672"/>
            <a:ext cx="1440000" cy="1260000"/>
          </a:xfrm>
          <a:prstGeom prst="rect">
            <a:avLst/>
          </a:prstGeom>
          <a:solidFill>
            <a:srgbClr val="92D05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dirty="0" smtClean="0">
                <a:ln>
                  <a:noFill/>
                </a:ln>
                <a:solidFill>
                  <a:prstClr val="white"/>
                </a:solidFill>
                <a:effectLst/>
                <a:uLnTx/>
                <a:uFillTx/>
                <a:latin typeface="+mj-lt"/>
                <a:cs typeface="Segoe UI" panose="020B0502040204020203" pitchFamily="34" charset="0"/>
              </a:rPr>
              <a:t>Platform Administration</a:t>
            </a:r>
            <a:endParaRPr kumimoji="0" lang="en-US" sz="1600" b="1" i="0" u="none" strike="noStrike" kern="1200" cap="none" spc="0" normalizeH="0" baseline="0" dirty="0">
              <a:ln>
                <a:noFill/>
              </a:ln>
              <a:solidFill>
                <a:prstClr val="white"/>
              </a:solidFill>
              <a:effectLst/>
              <a:uLnTx/>
              <a:uFillTx/>
              <a:latin typeface="+mj-lt"/>
              <a:cs typeface="Segoe UI" panose="020B0502040204020203" pitchFamily="34" charset="0"/>
            </a:endParaRPr>
          </a:p>
        </p:txBody>
      </p:sp>
      <p:sp>
        <p:nvSpPr>
          <p:cNvPr id="8" name="Rectangle 17"/>
          <p:cNvSpPr/>
          <p:nvPr/>
        </p:nvSpPr>
        <p:spPr bwMode="auto">
          <a:xfrm>
            <a:off x="3926607" y="3776273"/>
            <a:ext cx="1440000" cy="1260000"/>
          </a:xfrm>
          <a:prstGeom prst="rect">
            <a:avLst/>
          </a:prstGeom>
          <a:solidFill>
            <a:srgbClr val="FFC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lang="en-US" b="1" dirty="0" smtClean="0">
                <a:solidFill>
                  <a:prstClr val="white"/>
                </a:solidFill>
                <a:latin typeface="+mj-lt"/>
                <a:cs typeface="Segoe UI" panose="020B0502040204020203" pitchFamily="34" charset="0"/>
              </a:rPr>
              <a:t>Use Server Side / Client Side APIs</a:t>
            </a:r>
            <a:endParaRPr kumimoji="0" lang="en-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9" name="Rectangle 17"/>
          <p:cNvSpPr/>
          <p:nvPr/>
        </p:nvSpPr>
        <p:spPr bwMode="auto">
          <a:xfrm>
            <a:off x="5487533" y="2426672"/>
            <a:ext cx="1440000" cy="1260000"/>
          </a:xfrm>
          <a:prstGeom prst="rect">
            <a:avLst/>
          </a:prstGeom>
          <a:solidFill>
            <a:srgbClr val="7030A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s-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Auditing Tasks </a:t>
            </a:r>
            <a:r>
              <a:rPr kumimoji="0" lang="es-CR" b="1" i="0" u="none" strike="noStrike" kern="1200" cap="none" spc="-100" normalizeH="0" baseline="0" noProof="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a:t>
            </a:r>
            <a:r>
              <a:rPr kumimoji="0" lang="en-US"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SharePoint</a:t>
            </a:r>
            <a:r>
              <a:rPr kumimoji="0" lang="es-CR" b="1" i="0" u="none" strike="noStrike" kern="1200" cap="none" spc="-100" normalizeH="0" baseline="0" noProof="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 </a:t>
            </a:r>
            <a:r>
              <a:rPr kumimoji="0" lang="en-US"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Farm, </a:t>
            </a:r>
            <a:r>
              <a:rPr kumimoji="0" lang="es-CR" b="1" i="0" u="none" strike="noStrike" kern="1200" cap="none" spc="-100" normalizeH="0" baseline="0" noProof="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SPO </a:t>
            </a:r>
            <a:r>
              <a:rPr kumimoji="0" lang="en-US" b="1" i="0" u="none" strike="noStrike" kern="1200" cap="none" spc="-100" normalizeH="0" baseline="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Tenant)</a:t>
            </a:r>
          </a:p>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s-US"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10" name="Rectangle 17"/>
          <p:cNvSpPr/>
          <p:nvPr/>
        </p:nvSpPr>
        <p:spPr bwMode="auto">
          <a:xfrm>
            <a:off x="5487533" y="3776273"/>
            <a:ext cx="1440000" cy="1260000"/>
          </a:xfrm>
          <a:prstGeom prst="rect">
            <a:avLst/>
          </a:prstGeom>
          <a:solidFill>
            <a:srgbClr val="E7E6E6">
              <a:lumMod val="50000"/>
            </a:srgbClr>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5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0" normalizeH="0" baseline="0" noProof="0" dirty="0" smtClean="0">
                <a:ln>
                  <a:noFill/>
                </a:ln>
                <a:solidFill>
                  <a:prstClr val="white"/>
                </a:solidFill>
                <a:effectLst/>
                <a:uLnTx/>
                <a:uFillTx/>
                <a:latin typeface="+mj-lt"/>
                <a:cs typeface="Segoe UI" panose="020B0502040204020203" pitchFamily="34" charset="0"/>
              </a:rPr>
              <a:t>Troubleshooting</a:t>
            </a:r>
          </a:p>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500" b="1" i="0" u="none" strike="noStrike" kern="1200" cap="none" spc="0" normalizeH="0" baseline="0" noProof="0" dirty="0" smtClean="0">
              <a:ln>
                <a:noFill/>
              </a:ln>
              <a:solidFill>
                <a:prstClr val="white"/>
              </a:solidFill>
              <a:effectLst/>
              <a:uLnTx/>
              <a:uFillTx/>
              <a:latin typeface="+mj-lt"/>
              <a:cs typeface="Segoe UI" panose="020B0502040204020203" pitchFamily="34" charset="0"/>
            </a:endParaRPr>
          </a:p>
        </p:txBody>
      </p:sp>
      <p:sp>
        <p:nvSpPr>
          <p:cNvPr id="11" name="Rectangle 14"/>
          <p:cNvSpPr/>
          <p:nvPr/>
        </p:nvSpPr>
        <p:spPr bwMode="auto">
          <a:xfrm>
            <a:off x="7048459" y="2426672"/>
            <a:ext cx="1440000" cy="3564214"/>
          </a:xfrm>
          <a:prstGeom prst="rect">
            <a:avLst/>
          </a:prstGeom>
          <a:solidFill>
            <a:srgbClr val="FF0000"/>
          </a:solidFill>
          <a:ln w="6350" cap="flat" cmpd="sng" algn="ctr">
            <a:noFill/>
            <a:prstDash val="solid"/>
            <a:miter lim="800000"/>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s-CR" b="1" i="0" u="none" strike="noStrike" kern="1200" cap="none" spc="-100" normalizeH="0" baseline="0" noProof="0" dirty="0" smtClean="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rPr>
              <a:t>…</a:t>
            </a:r>
            <a:endParaRPr kumimoji="0" lang="es-CR" b="1" i="0" u="none" strike="noStrike" kern="1200" cap="none" spc="-100" normalizeH="0" baseline="0" noProof="0" dirty="0">
              <a:ln>
                <a:noFill/>
              </a:ln>
              <a:gradFill>
                <a:gsLst>
                  <a:gs pos="0">
                    <a:srgbClr val="FFFFFF"/>
                  </a:gs>
                  <a:gs pos="100000">
                    <a:srgbClr val="FFFFFF"/>
                  </a:gs>
                </a:gsLst>
                <a:lin ang="5400000" scaled="0"/>
              </a:gradFill>
              <a:effectLst/>
              <a:uLnTx/>
              <a:uFillTx/>
              <a:latin typeface="+mj-lt"/>
              <a:ea typeface="Segoe UI" panose="020B0502040204020203" pitchFamily="34" charset="0"/>
              <a:cs typeface="Segoe UI" panose="020B0502040204020203" pitchFamily="34" charset="0"/>
            </a:endParaRPr>
          </a:p>
        </p:txBody>
      </p:sp>
      <p:sp>
        <p:nvSpPr>
          <p:cNvPr id="12" name="Explosión 1 11"/>
          <p:cNvSpPr/>
          <p:nvPr/>
        </p:nvSpPr>
        <p:spPr>
          <a:xfrm>
            <a:off x="0" y="1877102"/>
            <a:ext cx="3503220" cy="98895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Everything !!!</a:t>
            </a:r>
            <a:r>
              <a:rPr lang="es-ES" b="1" dirty="0" smtClean="0">
                <a:sym typeface="Wingdings" panose="05000000000000000000" pitchFamily="2" charset="2"/>
              </a:rPr>
              <a:t></a:t>
            </a:r>
            <a:endParaRPr lang="en-US" b="1" dirty="0"/>
          </a:p>
        </p:txBody>
      </p:sp>
    </p:spTree>
    <p:extLst>
      <p:ext uri="{BB962C8B-B14F-4D97-AF65-F5344CB8AC3E}">
        <p14:creationId xmlns:p14="http://schemas.microsoft.com/office/powerpoint/2010/main" val="2598333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80">
                                          <p:stCondLst>
                                            <p:cond delay="0"/>
                                          </p:stCondLst>
                                        </p:cTn>
                                        <p:tgtEl>
                                          <p:spTgt spid="12"/>
                                        </p:tgtEl>
                                      </p:cBhvr>
                                    </p:animEffect>
                                    <p:anim calcmode="lin" valueType="num">
                                      <p:cBhvr>
                                        <p:cTn id="5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6" dur="26">
                                          <p:stCondLst>
                                            <p:cond delay="650"/>
                                          </p:stCondLst>
                                        </p:cTn>
                                        <p:tgtEl>
                                          <p:spTgt spid="12"/>
                                        </p:tgtEl>
                                      </p:cBhvr>
                                      <p:to x="100000" y="60000"/>
                                    </p:animScale>
                                    <p:animScale>
                                      <p:cBhvr>
                                        <p:cTn id="57" dur="166" decel="50000">
                                          <p:stCondLst>
                                            <p:cond delay="676"/>
                                          </p:stCondLst>
                                        </p:cTn>
                                        <p:tgtEl>
                                          <p:spTgt spid="12"/>
                                        </p:tgtEl>
                                      </p:cBhvr>
                                      <p:to x="100000" y="100000"/>
                                    </p:animScale>
                                    <p:animScale>
                                      <p:cBhvr>
                                        <p:cTn id="58" dur="26">
                                          <p:stCondLst>
                                            <p:cond delay="1312"/>
                                          </p:stCondLst>
                                        </p:cTn>
                                        <p:tgtEl>
                                          <p:spTgt spid="12"/>
                                        </p:tgtEl>
                                      </p:cBhvr>
                                      <p:to x="100000" y="80000"/>
                                    </p:animScale>
                                    <p:animScale>
                                      <p:cBhvr>
                                        <p:cTn id="59" dur="166" decel="50000">
                                          <p:stCondLst>
                                            <p:cond delay="1338"/>
                                          </p:stCondLst>
                                        </p:cTn>
                                        <p:tgtEl>
                                          <p:spTgt spid="12"/>
                                        </p:tgtEl>
                                      </p:cBhvr>
                                      <p:to x="100000" y="100000"/>
                                    </p:animScale>
                                    <p:animScale>
                                      <p:cBhvr>
                                        <p:cTn id="60" dur="26">
                                          <p:stCondLst>
                                            <p:cond delay="1642"/>
                                          </p:stCondLst>
                                        </p:cTn>
                                        <p:tgtEl>
                                          <p:spTgt spid="12"/>
                                        </p:tgtEl>
                                      </p:cBhvr>
                                      <p:to x="100000" y="90000"/>
                                    </p:animScale>
                                    <p:animScale>
                                      <p:cBhvr>
                                        <p:cTn id="61" dur="166" decel="50000">
                                          <p:stCondLst>
                                            <p:cond delay="1668"/>
                                          </p:stCondLst>
                                        </p:cTn>
                                        <p:tgtEl>
                                          <p:spTgt spid="12"/>
                                        </p:tgtEl>
                                      </p:cBhvr>
                                      <p:to x="100000" y="100000"/>
                                    </p:animScale>
                                    <p:animScale>
                                      <p:cBhvr>
                                        <p:cTn id="62" dur="26">
                                          <p:stCondLst>
                                            <p:cond delay="1808"/>
                                          </p:stCondLst>
                                        </p:cTn>
                                        <p:tgtEl>
                                          <p:spTgt spid="12"/>
                                        </p:tgtEl>
                                      </p:cBhvr>
                                      <p:to x="100000" y="95000"/>
                                    </p:animScale>
                                    <p:animScale>
                                      <p:cBhvr>
                                        <p:cTn id="6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PowerShell Development Environments</a:t>
            </a:r>
            <a:endParaRPr lang="en-US" dirty="0"/>
          </a:p>
        </p:txBody>
      </p:sp>
      <p:sp>
        <p:nvSpPr>
          <p:cNvPr id="3" name="Marcador de texto 2"/>
          <p:cNvSpPr>
            <a:spLocks noGrp="1"/>
          </p:cNvSpPr>
          <p:nvPr>
            <p:ph type="body" sz="quarter" idx="10"/>
          </p:nvPr>
        </p:nvSpPr>
        <p:spPr/>
        <p:txBody>
          <a:bodyPr/>
          <a:lstStyle/>
          <a:p>
            <a:pPr algn="just"/>
            <a:r>
              <a:rPr lang="es-ES" b="1" dirty="0" smtClean="0"/>
              <a:t>SharePoint </a:t>
            </a:r>
            <a:r>
              <a:rPr lang="es-ES" b="1" dirty="0" err="1" smtClean="0"/>
              <a:t>OnPremises</a:t>
            </a:r>
            <a:r>
              <a:rPr lang="es-ES" b="1" dirty="0" smtClean="0"/>
              <a:t> – SharePoint Management Shell:</a:t>
            </a:r>
          </a:p>
          <a:p>
            <a:pPr lvl="1" algn="just"/>
            <a:r>
              <a:rPr lang="en-US" b="1" dirty="0" smtClean="0"/>
              <a:t>Available by default </a:t>
            </a:r>
            <a:r>
              <a:rPr lang="en-US" dirty="0"/>
              <a:t>o</a:t>
            </a:r>
            <a:r>
              <a:rPr lang="en-US" dirty="0" smtClean="0"/>
              <a:t>n every WFE / Application Server in a SharePoint Farm</a:t>
            </a:r>
          </a:p>
          <a:p>
            <a:pPr lvl="1" algn="just"/>
            <a:r>
              <a:rPr lang="en-US" dirty="0" smtClean="0"/>
              <a:t>It </a:t>
            </a:r>
            <a:r>
              <a:rPr lang="en-US" b="1" dirty="0" smtClean="0"/>
              <a:t>provides access in the box to </a:t>
            </a:r>
            <a:r>
              <a:rPr lang="en-US" dirty="0" smtClean="0"/>
              <a:t>all the SharePoint cmdlets</a:t>
            </a:r>
            <a:endParaRPr lang="en-US" dirty="0"/>
          </a:p>
        </p:txBody>
      </p:sp>
      <p:pic>
        <p:nvPicPr>
          <p:cNvPr id="4" name="Imagen 3"/>
          <p:cNvPicPr>
            <a:picLocks noChangeAspect="1"/>
          </p:cNvPicPr>
          <p:nvPr/>
        </p:nvPicPr>
        <p:blipFill>
          <a:blip r:embed="rId2"/>
          <a:stretch>
            <a:fillRect/>
          </a:stretch>
        </p:blipFill>
        <p:spPr>
          <a:xfrm>
            <a:off x="2849218" y="2937471"/>
            <a:ext cx="6165684" cy="2874908"/>
          </a:xfrm>
          <a:prstGeom prst="rect">
            <a:avLst/>
          </a:prstGeom>
        </p:spPr>
      </p:pic>
      <p:pic>
        <p:nvPicPr>
          <p:cNvPr id="6" name="Imagen 5"/>
          <p:cNvPicPr>
            <a:picLocks noChangeAspect="1"/>
          </p:cNvPicPr>
          <p:nvPr/>
        </p:nvPicPr>
        <p:blipFill>
          <a:blip r:embed="rId3"/>
          <a:stretch>
            <a:fillRect/>
          </a:stretch>
        </p:blipFill>
        <p:spPr>
          <a:xfrm>
            <a:off x="1051477" y="4558540"/>
            <a:ext cx="6457950" cy="1743075"/>
          </a:xfrm>
          <a:prstGeom prst="rect">
            <a:avLst/>
          </a:prstGeom>
        </p:spPr>
      </p:pic>
    </p:spTree>
    <p:extLst>
      <p:ext uri="{BB962C8B-B14F-4D97-AF65-F5344CB8AC3E}">
        <p14:creationId xmlns:p14="http://schemas.microsoft.com/office/powerpoint/2010/main" val="3405106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STHLMTemplate.potx" id="{1935E174-DD09-4FD8-BCCB-5EF0236D94B1}" vid="{63A127E0-374A-497D-B362-CDFE0ACC3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521726-F855-4E21-981C-7AED17A42AB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3.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6419</Words>
  <Application>Microsoft Office PowerPoint</Application>
  <PresentationFormat>Presentación en pantalla (4:3)</PresentationFormat>
  <Paragraphs>667</Paragraphs>
  <Slides>47</Slides>
  <Notes>36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Calibri</vt:lpstr>
      <vt:lpstr>Lucida Console</vt:lpstr>
      <vt:lpstr>Segoe</vt:lpstr>
      <vt:lpstr>Segoe UI</vt:lpstr>
      <vt:lpstr>Segoe UI Light</vt:lpstr>
      <vt:lpstr>Times New Roman</vt:lpstr>
      <vt:lpstr>Wingdings</vt:lpstr>
      <vt:lpstr>5-30055_SharePoint Template 2012 - 16x9 - White Background</vt:lpstr>
      <vt:lpstr>How to do everything with PowerShell</vt:lpstr>
      <vt:lpstr>Thanks to our Sponsors</vt:lpstr>
      <vt:lpstr>The SPSBCN Passport</vt:lpstr>
      <vt:lpstr>SharePint sponsored by</vt:lpstr>
      <vt:lpstr>Remember to fill your evaluation forms</vt:lpstr>
      <vt:lpstr>Juan Carlos González</vt:lpstr>
      <vt:lpstr>Agenda </vt:lpstr>
      <vt:lpstr>PowerShell for SharePoint possibilities</vt:lpstr>
      <vt:lpstr>PowerShell Development Environments</vt:lpstr>
      <vt:lpstr>PowerShell Development Environments</vt:lpstr>
      <vt:lpstr>PowerShell Development Environments</vt:lpstr>
      <vt:lpstr>PowerShell Development Environments</vt:lpstr>
      <vt:lpstr>PowerShell Development Environments</vt:lpstr>
      <vt:lpstr>PowerShell Development Environments</vt:lpstr>
      <vt:lpstr>PowerShell Development Environments</vt:lpstr>
      <vt:lpstr>PowerShell Development Environments</vt:lpstr>
      <vt:lpstr>PowerShell Development Environments</vt:lpstr>
      <vt:lpstr>PowerShell Development Environments for SharePoint OnPremises and SPO</vt:lpstr>
      <vt:lpstr>Default PowerShell Cmdlets</vt:lpstr>
      <vt:lpstr>Default PowerShell Cmdlets</vt:lpstr>
      <vt:lpstr>Default PowerShell Cmdlets</vt:lpstr>
      <vt:lpstr>Default PowerShell Cmdlets</vt:lpstr>
      <vt:lpstr>Default PowerShell Cmdlets</vt:lpstr>
      <vt:lpstr>Default PowerShell cmdlets for SharePoint OnPremises and SPO</vt:lpstr>
      <vt:lpstr>Using SharePoint APIs in PowerShell</vt:lpstr>
      <vt:lpstr>Using SharePoint APIs in PowerShell</vt:lpstr>
      <vt:lpstr>Using SharePoint APIs in PowerShell</vt:lpstr>
      <vt:lpstr>Using SharePoint APIs in PowerShell</vt:lpstr>
      <vt:lpstr>Using SharePoint APIs in PowerShell</vt:lpstr>
      <vt:lpstr>Using SharePoint APIs from PowerShell</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vt:lpstr>
      <vt:lpstr>PowerShell Usage Scenarios for SharePoint</vt:lpstr>
      <vt:lpstr>Conclusions</vt:lpstr>
      <vt:lpstr>Q &amp; A</vt:lpstr>
      <vt:lpstr>Juan Carlos González</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2015-02-16T12:40:18Z</dcterms:created>
  <dcterms:modified xsi:type="dcterms:W3CDTF">2015-09-26T09:36:02Z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ies>
</file>