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6" r:id="rId11"/>
    <p:sldId id="267" r:id="rId12"/>
    <p:sldId id="265" r:id="rId13"/>
    <p:sldId id="262" r:id="rId14"/>
    <p:sldId id="268" r:id="rId15"/>
    <p:sldId id="269" r:id="rId1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6C72"/>
    <a:srgbClr val="4B9684"/>
    <a:srgbClr val="216B6A"/>
    <a:srgbClr val="203232"/>
    <a:srgbClr val="3DB2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50"/>
  </p:normalViewPr>
  <p:slideViewPr>
    <p:cSldViewPr snapToGrid="0">
      <p:cViewPr varScale="1">
        <p:scale>
          <a:sx n="120" d="100"/>
          <a:sy n="120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lin Guidry" userId="2b1c09d7b81b1dd4" providerId="LiveId" clId="{9DBC3BE8-3C3D-244C-832D-275B599C7131}"/>
    <pc:docChg chg="modSld">
      <pc:chgData name="Collin Guidry" userId="2b1c09d7b81b1dd4" providerId="LiveId" clId="{9DBC3BE8-3C3D-244C-832D-275B599C7131}" dt="2022-11-18T04:17:16.727" v="0" actId="1076"/>
      <pc:docMkLst>
        <pc:docMk/>
      </pc:docMkLst>
      <pc:sldChg chg="modSp">
        <pc:chgData name="Collin Guidry" userId="2b1c09d7b81b1dd4" providerId="LiveId" clId="{9DBC3BE8-3C3D-244C-832D-275B599C7131}" dt="2022-11-18T04:17:16.727" v="0" actId="1076"/>
        <pc:sldMkLst>
          <pc:docMk/>
          <pc:sldMk cId="1222493910" sldId="258"/>
        </pc:sldMkLst>
        <pc:picChg chg="mod">
          <ac:chgData name="Collin Guidry" userId="2b1c09d7b81b1dd4" providerId="LiveId" clId="{9DBC3BE8-3C3D-244C-832D-275B599C7131}" dt="2022-11-18T04:17:16.727" v="0" actId="1076"/>
          <ac:picMkLst>
            <pc:docMk/>
            <pc:sldMk cId="1222493910" sldId="258"/>
            <ac:picMk id="11" creationId="{0C8E93F5-476F-4E65-B3B7-79048D738E7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F4CED-860C-402A-BB86-3D54BB6A5FB7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0F6A6-3E21-4AAA-8738-4023E917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7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0F6A6-3E21-4AAA-8738-4023E9171C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08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Tanvi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0F6A6-3E21-4AAA-8738-4023E9171C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82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Tanvi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0F6A6-3E21-4AAA-8738-4023E9171C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60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0F6A6-3E21-4AAA-8738-4023E9171C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71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Collin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0F6A6-3E21-4AAA-8738-4023E9171C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0F6A6-3E21-4AAA-8738-4023E9171C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94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Liana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0F6A6-3E21-4AAA-8738-4023E9171C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06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0F6A6-3E21-4AAA-8738-4023E9171C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18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Collin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0F6A6-3E21-4AAA-8738-4023E9171C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96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0F6A6-3E21-4AAA-8738-4023E9171C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90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Tanvi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0F6A6-3E21-4AAA-8738-4023E9171C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5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1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5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4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9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7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7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4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1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27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38" r:id="rId6"/>
    <p:sldLayoutId id="2147483734" r:id="rId7"/>
    <p:sldLayoutId id="2147483735" r:id="rId8"/>
    <p:sldLayoutId id="2147483736" r:id="rId9"/>
    <p:sldLayoutId id="2147483737" r:id="rId10"/>
    <p:sldLayoutId id="214748373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227171" cy="38711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i="0"/>
              <a:t>predictive accuracy of default of credit card clients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5325" y="4785543"/>
            <a:ext cx="4857857" cy="1005657"/>
          </a:xfrm>
        </p:spPr>
        <p:txBody>
          <a:bodyPr>
            <a:normAutofit/>
          </a:bodyPr>
          <a:lstStyle/>
          <a:p>
            <a:r>
              <a:rPr lang="en-GB" dirty="0">
                <a:latin typeface="LatoWeb"/>
              </a:rPr>
              <a:t>Collin Guidry</a:t>
            </a:r>
          </a:p>
        </p:txBody>
      </p:sp>
      <p:cxnSp>
        <p:nvCxnSpPr>
          <p:cNvPr id="32" name="Straight Connector 2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8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A98A4AB7-DBD5-4D60-A78F-D74571219D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38" r="30273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624"/>
    </mc:Choice>
    <mc:Fallback xmlns="">
      <p:transition advTm="1062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D87F-DFE9-4D8A-A1C8-F44271BB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ea typeface="+mj-lt"/>
                <a:cs typeface="+mj-lt"/>
              </a:rPr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FB1B1-2844-4F3D-A9AC-E731DD419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050" y="2973735"/>
            <a:ext cx="5100492" cy="21672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CA" sz="2800">
                <a:latin typeface="LatoWeb"/>
              </a:rPr>
              <a:t>Highest accuracy rate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CA" sz="2800">
                <a:latin typeface="LatoWeb"/>
              </a:rPr>
              <a:t>Highest true positive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CA" sz="2800">
                <a:latin typeface="LatoWeb"/>
              </a:rPr>
              <a:t>Highest area under ROC curve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CA" sz="2800">
                <a:latin typeface="LatoWeb"/>
              </a:rPr>
              <a:t>Recognizes patterns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F7AB487-0155-41E8-B9F4-729E83CE3581}"/>
              </a:ext>
            </a:extLst>
          </p:cNvPr>
          <p:cNvSpPr txBox="1">
            <a:spLocks/>
          </p:cNvSpPr>
          <p:nvPr/>
        </p:nvSpPr>
        <p:spPr>
          <a:xfrm>
            <a:off x="895523" y="1759528"/>
            <a:ext cx="10691265" cy="1289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6E9A227-49EA-460C-A460-0B7CD3D4D342}"/>
              </a:ext>
            </a:extLst>
          </p:cNvPr>
          <p:cNvGrpSpPr/>
          <p:nvPr/>
        </p:nvGrpSpPr>
        <p:grpSpPr>
          <a:xfrm>
            <a:off x="2362199" y="2095449"/>
            <a:ext cx="6777065" cy="878286"/>
            <a:chOff x="2401455" y="2725677"/>
            <a:chExt cx="6338338" cy="878286"/>
          </a:xfrm>
          <a:solidFill>
            <a:srgbClr val="216B6A"/>
          </a:solidFill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C5B4100-C1D7-4DAD-BB20-83582392CB31}"/>
                </a:ext>
              </a:extLst>
            </p:cNvPr>
            <p:cNvSpPr/>
            <p:nvPr/>
          </p:nvSpPr>
          <p:spPr>
            <a:xfrm>
              <a:off x="2401455" y="2725677"/>
              <a:ext cx="6338338" cy="74488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5B6D786F-4F74-4F36-98FC-4FFA7C398203}"/>
                </a:ext>
              </a:extLst>
            </p:cNvPr>
            <p:cNvSpPr txBox="1">
              <a:spLocks/>
            </p:cNvSpPr>
            <p:nvPr/>
          </p:nvSpPr>
          <p:spPr>
            <a:xfrm>
              <a:off x="2466110" y="2859077"/>
              <a:ext cx="6273683" cy="744886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CA" sz="4000" cap="all" spc="30">
                  <a:solidFill>
                    <a:schemeClr val="bg1"/>
                  </a:solidFill>
                  <a:latin typeface="+mj-lt"/>
                  <a:ea typeface="+mj-lt"/>
                  <a:cs typeface="+mj-lt"/>
                </a:rPr>
                <a:t>Best Model: Neural Network</a:t>
              </a:r>
            </a:p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616342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3DD87F-DFE9-4D8A-A1C8-F44271BB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20" y="4624394"/>
            <a:ext cx="10803074" cy="10375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Thank you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F9BCB4DF-5A61-4408-AA72-0899568D7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62955" y="723900"/>
            <a:ext cx="3466090" cy="346609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68604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19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32"/>
    </mc:Choice>
    <mc:Fallback xmlns="">
      <p:transition spd="slow" advTm="583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D87F-DFE9-4D8A-A1C8-F44271BB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ea typeface="+mj-lt"/>
                <a:cs typeface="+mj-lt"/>
              </a:rPr>
              <a:t>Appendix A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A4B70F-D8A1-4158-919B-777C0E4F56FE}"/>
              </a:ext>
            </a:extLst>
          </p:cNvPr>
          <p:cNvSpPr txBox="1">
            <a:spLocks/>
          </p:cNvSpPr>
          <p:nvPr/>
        </p:nvSpPr>
        <p:spPr>
          <a:xfrm>
            <a:off x="700635" y="1888480"/>
            <a:ext cx="5208164" cy="6801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>
                <a:latin typeface="LatoWeb"/>
              </a:rPr>
              <a:t>ROC for all 3 segments' KNN models</a:t>
            </a:r>
            <a:endParaRPr lang="en-US"/>
          </a:p>
        </p:txBody>
      </p:sp>
      <p:pic>
        <p:nvPicPr>
          <p:cNvPr id="5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F6DBAA8C-786E-41DC-83B6-DC9709087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10" y="2574323"/>
            <a:ext cx="3073138" cy="2216870"/>
          </a:xfrm>
          <a:prstGeom prst="rect">
            <a:avLst/>
          </a:prstGeom>
        </p:spPr>
      </p:pic>
      <p:pic>
        <p:nvPicPr>
          <p:cNvPr id="9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BE195B68-9495-42F0-900D-F925E1E53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792" y="2568418"/>
            <a:ext cx="3112416" cy="2216070"/>
          </a:xfrm>
          <a:prstGeom prst="rect">
            <a:avLst/>
          </a:prstGeom>
        </p:spPr>
      </p:pic>
      <p:pic>
        <p:nvPicPr>
          <p:cNvPr id="10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B240106F-5434-4F4F-A36F-4A6AF4364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421" y="2575694"/>
            <a:ext cx="3065282" cy="221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5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D87F-DFE9-4D8A-A1C8-F44271BB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102" y="722216"/>
            <a:ext cx="10691265" cy="1371030"/>
          </a:xfrm>
        </p:spPr>
        <p:txBody>
          <a:bodyPr/>
          <a:lstStyle/>
          <a:p>
            <a:r>
              <a:rPr lang="en-CA">
                <a:ea typeface="+mj-lt"/>
                <a:cs typeface="+mj-lt"/>
              </a:rPr>
              <a:t>Executive Summary: predict default of payments</a:t>
            </a:r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909B0B-829C-4019-A8A6-BEC1148E497E}"/>
              </a:ext>
            </a:extLst>
          </p:cNvPr>
          <p:cNvGrpSpPr/>
          <p:nvPr/>
        </p:nvGrpSpPr>
        <p:grpSpPr>
          <a:xfrm>
            <a:off x="991190" y="2159901"/>
            <a:ext cx="2926683" cy="941634"/>
            <a:chOff x="700633" y="1849003"/>
            <a:chExt cx="2926683" cy="941634"/>
          </a:xfrm>
          <a:solidFill>
            <a:srgbClr val="236C72"/>
          </a:solidFill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6B8E983-ADB9-4721-8F01-31FD6148FE7A}"/>
                </a:ext>
              </a:extLst>
            </p:cNvPr>
            <p:cNvSpPr/>
            <p:nvPr/>
          </p:nvSpPr>
          <p:spPr>
            <a:xfrm>
              <a:off x="700633" y="1849003"/>
              <a:ext cx="2926683" cy="94163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49CB6077-9370-4E79-A21A-5878D201853D}"/>
                </a:ext>
              </a:extLst>
            </p:cNvPr>
            <p:cNvSpPr txBox="1">
              <a:spLocks/>
            </p:cNvSpPr>
            <p:nvPr/>
          </p:nvSpPr>
          <p:spPr>
            <a:xfrm>
              <a:off x="795044" y="2076372"/>
              <a:ext cx="2737859" cy="497728"/>
            </a:xfrm>
            <a:prstGeom prst="rect">
              <a:avLst/>
            </a:prstGeom>
            <a:grpFill/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CA">
                  <a:solidFill>
                    <a:schemeClr val="bg2"/>
                  </a:solidFill>
                  <a:latin typeface="LatoWeb"/>
                </a:rPr>
                <a:t>Payment Default Data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9868D5-BF31-4ED9-9F2A-EC23EDA73C36}"/>
              </a:ext>
            </a:extLst>
          </p:cNvPr>
          <p:cNvGrpSpPr/>
          <p:nvPr/>
        </p:nvGrpSpPr>
        <p:grpSpPr>
          <a:xfrm>
            <a:off x="991190" y="4692703"/>
            <a:ext cx="2926683" cy="941634"/>
            <a:chOff x="795046" y="1875914"/>
            <a:chExt cx="2926683" cy="941634"/>
          </a:xfrm>
          <a:solidFill>
            <a:srgbClr val="236C72"/>
          </a:solidFill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1EF0189-5E22-4890-994B-752B654E0E20}"/>
                </a:ext>
              </a:extLst>
            </p:cNvPr>
            <p:cNvSpPr/>
            <p:nvPr/>
          </p:nvSpPr>
          <p:spPr>
            <a:xfrm>
              <a:off x="795046" y="1875914"/>
              <a:ext cx="2926683" cy="94163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D27B2946-1FCF-4C35-B5CD-806E6A95644C}"/>
                </a:ext>
              </a:extLst>
            </p:cNvPr>
            <p:cNvSpPr txBox="1">
              <a:spLocks/>
            </p:cNvSpPr>
            <p:nvPr/>
          </p:nvSpPr>
          <p:spPr>
            <a:xfrm>
              <a:off x="868934" y="2097867"/>
              <a:ext cx="2737859" cy="497728"/>
            </a:xfrm>
            <a:prstGeom prst="rect">
              <a:avLst/>
            </a:prstGeom>
            <a:grpFill/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CA">
                  <a:solidFill>
                    <a:schemeClr val="bg2"/>
                  </a:solidFill>
                  <a:latin typeface="LatoWeb"/>
                </a:rPr>
                <a:t>Best Model</a:t>
              </a:r>
              <a:endParaRPr lang="en-CA">
                <a:solidFill>
                  <a:schemeClr val="bg2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C020786-FF0A-40EC-8891-37621C8D6123}"/>
              </a:ext>
            </a:extLst>
          </p:cNvPr>
          <p:cNvGrpSpPr/>
          <p:nvPr/>
        </p:nvGrpSpPr>
        <p:grpSpPr>
          <a:xfrm>
            <a:off x="991190" y="3426302"/>
            <a:ext cx="2926683" cy="941634"/>
            <a:chOff x="700635" y="1875914"/>
            <a:chExt cx="2926683" cy="941634"/>
          </a:xfrm>
          <a:solidFill>
            <a:srgbClr val="236C72"/>
          </a:solidFill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B592905-D0F3-4689-94B0-78E8521020CC}"/>
                </a:ext>
              </a:extLst>
            </p:cNvPr>
            <p:cNvSpPr/>
            <p:nvPr/>
          </p:nvSpPr>
          <p:spPr>
            <a:xfrm>
              <a:off x="700635" y="1875914"/>
              <a:ext cx="2926683" cy="94163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C41BF49D-6964-44C1-B3C2-00DFDB29BA88}"/>
                </a:ext>
              </a:extLst>
            </p:cNvPr>
            <p:cNvSpPr txBox="1">
              <a:spLocks/>
            </p:cNvSpPr>
            <p:nvPr/>
          </p:nvSpPr>
          <p:spPr>
            <a:xfrm>
              <a:off x="795046" y="2097867"/>
              <a:ext cx="2737859" cy="497728"/>
            </a:xfrm>
            <a:prstGeom prst="rect">
              <a:avLst/>
            </a:prstGeom>
            <a:grpFill/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CA">
                  <a:solidFill>
                    <a:schemeClr val="bg2"/>
                  </a:solidFill>
                  <a:latin typeface="LatoWeb"/>
                </a:rPr>
                <a:t>Models Tested</a:t>
              </a:r>
            </a:p>
            <a:p>
              <a:endParaRPr lang="en-CA">
                <a:solidFill>
                  <a:schemeClr val="bg2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D1FAFCB-AE18-45CC-8E3A-9FE5FBDAA57C}"/>
              </a:ext>
            </a:extLst>
          </p:cNvPr>
          <p:cNvSpPr txBox="1"/>
          <p:nvPr/>
        </p:nvSpPr>
        <p:spPr>
          <a:xfrm>
            <a:off x="4210316" y="2297756"/>
            <a:ext cx="5778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LatoWeb"/>
              </a:rPr>
              <a:t>Dataset of interest: credit card payment defaulters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7A15F6-CC4E-4068-91D3-D569B2649100}"/>
              </a:ext>
            </a:extLst>
          </p:cNvPr>
          <p:cNvSpPr txBox="1"/>
          <p:nvPr/>
        </p:nvSpPr>
        <p:spPr>
          <a:xfrm>
            <a:off x="4210316" y="3389287"/>
            <a:ext cx="5778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LatoWeb"/>
              </a:rPr>
              <a:t>KNN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LatoWeb"/>
              </a:rPr>
              <a:t>K-means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LatoWeb"/>
              </a:rPr>
              <a:t>Neural Network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8E6C9B-9DC5-4776-85A6-D1AFD7098039}"/>
              </a:ext>
            </a:extLst>
          </p:cNvPr>
          <p:cNvSpPr txBox="1"/>
          <p:nvPr/>
        </p:nvSpPr>
        <p:spPr>
          <a:xfrm>
            <a:off x="4210316" y="4809577"/>
            <a:ext cx="5778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LatoWeb"/>
              </a:rPr>
              <a:t>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LatoWeb"/>
              </a:rPr>
              <a:t>Has highest accuracy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E1656E3-7C71-4FDC-B330-95D9C12410BC}"/>
              </a:ext>
            </a:extLst>
          </p:cNvPr>
          <p:cNvCxnSpPr/>
          <p:nvPr/>
        </p:nvCxnSpPr>
        <p:spPr>
          <a:xfrm>
            <a:off x="4054764" y="3219388"/>
            <a:ext cx="6853381" cy="0"/>
          </a:xfrm>
          <a:prstGeom prst="line">
            <a:avLst/>
          </a:prstGeom>
          <a:ln>
            <a:solidFill>
              <a:srgbClr val="20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145E6BB-6093-4B39-A0F1-8D1C7244D214}"/>
              </a:ext>
            </a:extLst>
          </p:cNvPr>
          <p:cNvCxnSpPr/>
          <p:nvPr/>
        </p:nvCxnSpPr>
        <p:spPr>
          <a:xfrm>
            <a:off x="4054763" y="4609460"/>
            <a:ext cx="6853381" cy="0"/>
          </a:xfrm>
          <a:prstGeom prst="line">
            <a:avLst/>
          </a:prstGeom>
          <a:ln>
            <a:solidFill>
              <a:srgbClr val="20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6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929"/>
    </mc:Choice>
    <mc:Fallback xmlns="">
      <p:transition spd="slow" advTm="3792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D87F-DFE9-4D8A-A1C8-F44271BB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ea typeface="+mj-lt"/>
                <a:cs typeface="+mj-lt"/>
              </a:rPr>
              <a:t>Data exploration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FB1B1-2844-4F3D-A9AC-E731DD419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053" y="1781911"/>
            <a:ext cx="4605983" cy="20957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sz="1400">
                <a:latin typeface="LatoWeb"/>
              </a:rPr>
              <a:t>This data includes a series of historical credit card payments for bank customers and whether each customer defaulted on his/her most recent payment. </a:t>
            </a:r>
          </a:p>
          <a:p>
            <a:r>
              <a:rPr lang="en-CA" sz="1400">
                <a:latin typeface="LatoWeb"/>
              </a:rPr>
              <a:t>The amounts due and amount paid for previous months is shown, as well as demographic information such as age, gender, marital status, and education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5BCC51-0056-4472-96AC-646BC31D8C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97"/>
          <a:stretch/>
        </p:blipFill>
        <p:spPr>
          <a:xfrm>
            <a:off x="6046267" y="961420"/>
            <a:ext cx="3600936" cy="27077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8E93F5-476F-4E65-B3B7-79048D738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267" y="3791944"/>
            <a:ext cx="3600936" cy="2130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CA7D8D-9C36-4914-A677-08FF29427FCD}"/>
              </a:ext>
            </a:extLst>
          </p:cNvPr>
          <p:cNvSpPr txBox="1"/>
          <p:nvPr/>
        </p:nvSpPr>
        <p:spPr>
          <a:xfrm>
            <a:off x="792581" y="3967217"/>
            <a:ext cx="3719262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b="1">
                <a:latin typeface="LatoWeb"/>
              </a:rPr>
              <a:t>Average Default Rate by Demographics</a:t>
            </a:r>
          </a:p>
          <a:p>
            <a:r>
              <a:rPr lang="en-CA" sz="1100" b="1">
                <a:latin typeface="LatoWeb"/>
              </a:rPr>
              <a:t>Marital Status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1100">
                <a:latin typeface="LatoWeb"/>
              </a:rPr>
              <a:t>No particular marital status type indicates a higher rate of payment default. </a:t>
            </a:r>
          </a:p>
          <a:p>
            <a:r>
              <a:rPr lang="en-CA" sz="1100" b="1">
                <a:latin typeface="LatoWeb"/>
              </a:rPr>
              <a:t>Education Level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1100">
                <a:latin typeface="LatoWeb"/>
              </a:rPr>
              <a:t>Higher education individuals are generally less likely to default on payments</a:t>
            </a:r>
          </a:p>
          <a:p>
            <a:pPr lvl="1"/>
            <a:r>
              <a:rPr lang="en-CA" sz="1100">
                <a:latin typeface="LatoWeb"/>
              </a:rPr>
              <a:t>There are two unknown education types which have very low default rates</a:t>
            </a:r>
          </a:p>
        </p:txBody>
      </p:sp>
    </p:spTree>
    <p:extLst>
      <p:ext uri="{BB962C8B-B14F-4D97-AF65-F5344CB8AC3E}">
        <p14:creationId xmlns:p14="http://schemas.microsoft.com/office/powerpoint/2010/main" val="122249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D87F-DFE9-4D8A-A1C8-F44271BB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ea typeface="+mj-lt"/>
                <a:cs typeface="+mj-lt"/>
              </a:rPr>
              <a:t>Sample data breakdown</a:t>
            </a:r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B6DCBCA-EACD-4F3F-A30C-CD54961189A0}"/>
              </a:ext>
            </a:extLst>
          </p:cNvPr>
          <p:cNvGrpSpPr/>
          <p:nvPr/>
        </p:nvGrpSpPr>
        <p:grpSpPr>
          <a:xfrm>
            <a:off x="930682" y="1927885"/>
            <a:ext cx="2743200" cy="2438095"/>
            <a:chOff x="930682" y="1927885"/>
            <a:chExt cx="2743200" cy="2438095"/>
          </a:xfrm>
        </p:grpSpPr>
        <p:pic>
          <p:nvPicPr>
            <p:cNvPr id="10" name="Graphic 10" descr="Group of people outline">
              <a:extLst>
                <a:ext uri="{FF2B5EF4-FFF2-40B4-BE49-F238E27FC236}">
                  <a16:creationId xmlns:a16="http://schemas.microsoft.com/office/drawing/2014/main" id="{7BC52257-54C1-4472-9E36-AE789DCB6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51910" y="2998798"/>
              <a:ext cx="1311965" cy="136718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7DA1EBA-B401-476F-ADD9-E5596D90F4D6}"/>
                </a:ext>
              </a:extLst>
            </p:cNvPr>
            <p:cNvSpPr txBox="1"/>
            <p:nvPr/>
          </p:nvSpPr>
          <p:spPr>
            <a:xfrm>
              <a:off x="930682" y="1927885"/>
              <a:ext cx="2743200" cy="101566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cap="all" spc="30">
                  <a:solidFill>
                    <a:srgbClr val="4B9684"/>
                  </a:solidFill>
                  <a:latin typeface="+mj-lt"/>
                  <a:ea typeface="+mj-lt"/>
                  <a:cs typeface="+mj-lt"/>
                </a:rPr>
                <a:t>30,000 Customers</a:t>
              </a:r>
              <a:r>
                <a:rPr lang="en-US" sz="3000" b="1">
                  <a:latin typeface="LatoWeb"/>
                </a:rPr>
                <a:t> 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DF48FEC-5776-4434-9EFC-6D9C0554E84C}"/>
              </a:ext>
            </a:extLst>
          </p:cNvPr>
          <p:cNvGrpSpPr/>
          <p:nvPr/>
        </p:nvGrpSpPr>
        <p:grpSpPr>
          <a:xfrm>
            <a:off x="3513832" y="2998798"/>
            <a:ext cx="2290418" cy="2424516"/>
            <a:chOff x="3700021" y="3034714"/>
            <a:chExt cx="2290418" cy="2424516"/>
          </a:xfrm>
        </p:grpSpPr>
        <p:pic>
          <p:nvPicPr>
            <p:cNvPr id="9" name="Graphic 9" descr="Woman outline">
              <a:extLst>
                <a:ext uri="{FF2B5EF4-FFF2-40B4-BE49-F238E27FC236}">
                  <a16:creationId xmlns:a16="http://schemas.microsoft.com/office/drawing/2014/main" id="{4E5E78EA-C0E6-4790-9AD9-03A28C8A9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249987" y="3034714"/>
              <a:ext cx="1190486" cy="119048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5BA8DF-F012-4CF1-8E69-DDBA7D406B4D}"/>
                </a:ext>
              </a:extLst>
            </p:cNvPr>
            <p:cNvSpPr txBox="1"/>
            <p:nvPr/>
          </p:nvSpPr>
          <p:spPr>
            <a:xfrm>
              <a:off x="3700021" y="4474345"/>
              <a:ext cx="2290418" cy="98488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cap="all" spc="30">
                  <a:solidFill>
                    <a:srgbClr val="4B9684"/>
                  </a:solidFill>
                  <a:latin typeface="Univers Condensed"/>
                </a:rPr>
                <a:t>Mostly female</a:t>
              </a:r>
              <a:endParaRPr lang="en-US" sz="3000" b="1">
                <a:latin typeface="LatoWeb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55BB5AD-52D1-46AE-B8BE-9993DBE55504}"/>
              </a:ext>
            </a:extLst>
          </p:cNvPr>
          <p:cNvGrpSpPr/>
          <p:nvPr/>
        </p:nvGrpSpPr>
        <p:grpSpPr>
          <a:xfrm>
            <a:off x="5959950" y="1692838"/>
            <a:ext cx="2743200" cy="2606258"/>
            <a:chOff x="5995467" y="1792663"/>
            <a:chExt cx="2743200" cy="2606258"/>
          </a:xfrm>
        </p:grpSpPr>
        <p:pic>
          <p:nvPicPr>
            <p:cNvPr id="7" name="Graphic 7" descr="Loan outline">
              <a:extLst>
                <a:ext uri="{FF2B5EF4-FFF2-40B4-BE49-F238E27FC236}">
                  <a16:creationId xmlns:a16="http://schemas.microsoft.com/office/drawing/2014/main" id="{F71A9DB2-DA2C-44B9-8C2D-A698B2285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19719" y="3208435"/>
              <a:ext cx="1190486" cy="119048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A3F2ED-D1D1-453F-B057-090D61ABC39B}"/>
                </a:ext>
              </a:extLst>
            </p:cNvPr>
            <p:cNvSpPr txBox="1"/>
            <p:nvPr/>
          </p:nvSpPr>
          <p:spPr>
            <a:xfrm>
              <a:off x="5995467" y="1792663"/>
              <a:ext cx="2743200" cy="141577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cap="all" spc="30">
                  <a:solidFill>
                    <a:srgbClr val="4B9684"/>
                  </a:solidFill>
                  <a:latin typeface="Univers Condensed"/>
                </a:rPr>
                <a:t>Mostly female defaulters</a:t>
              </a:r>
              <a:r>
                <a:rPr lang="en-US" sz="3000" b="1">
                  <a:latin typeface="LatoWeb"/>
                </a:rPr>
                <a:t> </a:t>
              </a:r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36404AC-729B-4C6A-8681-47EBE3A8C7FE}"/>
              </a:ext>
            </a:extLst>
          </p:cNvPr>
          <p:cNvGrpSpPr/>
          <p:nvPr/>
        </p:nvGrpSpPr>
        <p:grpSpPr>
          <a:xfrm>
            <a:off x="8483681" y="2943548"/>
            <a:ext cx="2743200" cy="2738509"/>
            <a:chOff x="8472052" y="3034714"/>
            <a:chExt cx="2743200" cy="2738509"/>
          </a:xfrm>
        </p:grpSpPr>
        <p:pic>
          <p:nvPicPr>
            <p:cNvPr id="8" name="Graphic 8" descr="Wedding rings outline">
              <a:extLst>
                <a:ext uri="{FF2B5EF4-FFF2-40B4-BE49-F238E27FC236}">
                  <a16:creationId xmlns:a16="http://schemas.microsoft.com/office/drawing/2014/main" id="{86EB27F3-EFE8-43FD-83B9-8CD05A047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241478" y="3034714"/>
              <a:ext cx="1204348" cy="120434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3C4CA9-1415-4BF3-AFA8-EA8F63559D11}"/>
                </a:ext>
              </a:extLst>
            </p:cNvPr>
            <p:cNvSpPr txBox="1"/>
            <p:nvPr/>
          </p:nvSpPr>
          <p:spPr>
            <a:xfrm>
              <a:off x="8472052" y="4357451"/>
              <a:ext cx="2743200" cy="141577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cap="all" spc="30">
                  <a:solidFill>
                    <a:srgbClr val="4B9684"/>
                  </a:solidFill>
                  <a:latin typeface="Univers Condensed"/>
                </a:rPr>
                <a:t>4 distinct marriage values</a:t>
              </a:r>
              <a:r>
                <a:rPr lang="en-US" sz="3000" b="1">
                  <a:latin typeface="LatoWeb"/>
                </a:rPr>
                <a:t> 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294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39"/>
    </mc:Choice>
    <mc:Fallback xmlns="">
      <p:transition spd="slow" advTm="2603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D87F-DFE9-4D8A-A1C8-F44271BB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ea typeface="+mj-lt"/>
                <a:cs typeface="+mj-lt"/>
              </a:rPr>
              <a:t>Data Distributions</a:t>
            </a:r>
            <a:endParaRPr lang="en-US"/>
          </a:p>
        </p:txBody>
      </p:sp>
      <p:pic>
        <p:nvPicPr>
          <p:cNvPr id="6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AB588094-3B96-44CC-AC48-A199439BB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94" y="1745909"/>
            <a:ext cx="5194852" cy="295673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8B6B8A4-3704-4602-8556-A27199A39D90}"/>
              </a:ext>
            </a:extLst>
          </p:cNvPr>
          <p:cNvGrpSpPr/>
          <p:nvPr/>
        </p:nvGrpSpPr>
        <p:grpSpPr>
          <a:xfrm>
            <a:off x="6213956" y="1745909"/>
            <a:ext cx="5160405" cy="2956730"/>
            <a:chOff x="6328336" y="1743521"/>
            <a:chExt cx="5160405" cy="2956730"/>
          </a:xfrm>
        </p:grpSpPr>
        <p:pic>
          <p:nvPicPr>
            <p:cNvPr id="7" name="Picture 7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27C86CFC-9FC2-4BD3-B162-FB7718CAA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8064" y="1743521"/>
              <a:ext cx="5150677" cy="2365157"/>
            </a:xfrm>
            <a:prstGeom prst="rect">
              <a:avLst/>
            </a:prstGeom>
          </p:spPr>
        </p:pic>
        <p:pic>
          <p:nvPicPr>
            <p:cNvPr id="8" name="Picture 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07D32C9-615B-4BD6-8ECC-EAFC72864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28336" y="4102906"/>
              <a:ext cx="5150676" cy="495607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0FBBA39-FCB7-40A6-AEFB-CA3F9133BB11}"/>
                </a:ext>
              </a:extLst>
            </p:cNvPr>
            <p:cNvSpPr/>
            <p:nvPr/>
          </p:nvSpPr>
          <p:spPr>
            <a:xfrm>
              <a:off x="6338065" y="1743521"/>
              <a:ext cx="5136394" cy="295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F8045A-23AB-4A8A-911B-00DC5E0BE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13" y="4890051"/>
            <a:ext cx="5345633" cy="8974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CA">
                <a:latin typeface="LatoWeb"/>
              </a:rPr>
              <a:t>Distribution of the amount due per month is relatively equal among males and females</a:t>
            </a:r>
          </a:p>
          <a:p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E44C99F-32AF-4E1A-8571-742DFD91BF89}"/>
              </a:ext>
            </a:extLst>
          </p:cNvPr>
          <p:cNvSpPr txBox="1">
            <a:spLocks/>
          </p:cNvSpPr>
          <p:nvPr/>
        </p:nvSpPr>
        <p:spPr>
          <a:xfrm>
            <a:off x="6230857" y="4890050"/>
            <a:ext cx="5345633" cy="10284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>
                <a:latin typeface="LatoWeb"/>
              </a:rPr>
              <a:t>The bulk of customers are between approximately 30-40 years of age regardless of default status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558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49"/>
    </mc:Choice>
    <mc:Fallback xmlns="">
      <p:transition spd="slow" advTm="3744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D87F-DFE9-4D8A-A1C8-F44271BB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ea typeface="+mj-lt"/>
                <a:cs typeface="+mj-lt"/>
              </a:rPr>
              <a:t>KNN model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FB1B1-2844-4F3D-A9AC-E731DD419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33" y="1328716"/>
            <a:ext cx="10691265" cy="7479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CA">
                <a:latin typeface="LatoWeb"/>
              </a:rPr>
              <a:t>Value of k chosen: 4</a:t>
            </a:r>
          </a:p>
          <a:p>
            <a:pPr marL="457200" lvl="1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CA">
                <a:latin typeface="LatoWeb"/>
              </a:rPr>
              <a:t>(Accuracy does not significantly increase after 4 </a:t>
            </a:r>
            <a:r>
              <a:rPr kumimoji="0" lang="en-CA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Web"/>
                <a:ea typeface="+mn-ea"/>
                <a:cs typeface="+mn-cs"/>
              </a:rPr>
              <a:t>see Appendix A for additional information</a:t>
            </a:r>
            <a:r>
              <a:rPr lang="en-CA">
                <a:latin typeface="LatoWeb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0B8B4C-C07B-4ABC-BD12-5BB45EA30456}"/>
              </a:ext>
            </a:extLst>
          </p:cNvPr>
          <p:cNvSpPr txBox="1"/>
          <p:nvPr/>
        </p:nvSpPr>
        <p:spPr>
          <a:xfrm>
            <a:off x="4755917" y="5545249"/>
            <a:ext cx="11026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cap="all" spc="30">
                <a:solidFill>
                  <a:srgbClr val="3DB27E"/>
                </a:solidFill>
                <a:latin typeface="+mj-lt"/>
                <a:ea typeface="+mj-lt"/>
                <a:cs typeface="+mj-lt"/>
              </a:rPr>
              <a:t>Roc</a:t>
            </a:r>
            <a:endParaRPr lang="en-US" sz="3000" b="1">
              <a:solidFill>
                <a:srgbClr val="3DB27E"/>
              </a:solidFill>
              <a:latin typeface="LatoWeb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149879F-62FB-48C7-95D6-2C91E2AA9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79680"/>
              </p:ext>
            </p:extLst>
          </p:nvPr>
        </p:nvGraphicFramePr>
        <p:xfrm>
          <a:off x="7010400" y="2307441"/>
          <a:ext cx="4632960" cy="3169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05031">
                  <a:extLst>
                    <a:ext uri="{9D8B030D-6E8A-4147-A177-3AD203B41FA5}">
                      <a16:colId xmlns:a16="http://schemas.microsoft.com/office/drawing/2014/main" val="1069401815"/>
                    </a:ext>
                  </a:extLst>
                </a:gridCol>
                <a:gridCol w="2327929">
                  <a:extLst>
                    <a:ext uri="{9D8B030D-6E8A-4147-A177-3AD203B41FA5}">
                      <a16:colId xmlns:a16="http://schemas.microsoft.com/office/drawing/2014/main" val="744345385"/>
                    </a:ext>
                  </a:extLst>
                </a:gridCol>
              </a:tblGrid>
              <a:tr h="37426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bg1"/>
                          </a:solidFill>
                          <a:latin typeface="LatoWeb"/>
                          <a:ea typeface="+mn-ea"/>
                          <a:cs typeface="+mn-cs"/>
                        </a:rPr>
                        <a:t>Measure</a:t>
                      </a:r>
                    </a:p>
                  </a:txBody>
                  <a:tcPr>
                    <a:solidFill>
                      <a:srgbClr val="236C7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bg1"/>
                          </a:solidFill>
                          <a:latin typeface="LatoWeb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>
                    <a:solidFill>
                      <a:srgbClr val="236C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02955"/>
                  </a:ext>
                </a:extLst>
              </a:tr>
              <a:tr h="37426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970492"/>
                  </a:ext>
                </a:extLst>
              </a:tr>
              <a:tr h="37426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Misclassification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086927"/>
                  </a:ext>
                </a:extLst>
              </a:tr>
              <a:tr h="37426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493861"/>
                  </a:ext>
                </a:extLst>
              </a:tr>
              <a:tr h="37426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False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496168"/>
                  </a:ext>
                </a:extLst>
              </a:tr>
              <a:tr h="37426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96%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045787"/>
                  </a:ext>
                </a:extLst>
              </a:tr>
              <a:tr h="37426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405326"/>
                  </a:ext>
                </a:extLst>
              </a:tr>
              <a:tr h="37426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Prevalence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256884"/>
                  </a:ext>
                </a:extLst>
              </a:tr>
            </a:tbl>
          </a:graphicData>
        </a:graphic>
      </p:graphicFrame>
      <p:pic>
        <p:nvPicPr>
          <p:cNvPr id="8" name="Picture 8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98CF9F0E-4DFC-4CAD-BE13-4B58204A5A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6" r="233" b="-329"/>
          <a:stretch/>
        </p:blipFill>
        <p:spPr>
          <a:xfrm>
            <a:off x="3647440" y="3365012"/>
            <a:ext cx="3012196" cy="21802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EE7D47-3D95-4A7A-8F9B-8230EC46C0EE}"/>
              </a:ext>
            </a:extLst>
          </p:cNvPr>
          <p:cNvSpPr txBox="1"/>
          <p:nvPr/>
        </p:nvSpPr>
        <p:spPr>
          <a:xfrm>
            <a:off x="855446" y="4271240"/>
            <a:ext cx="197636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cap="all" spc="30">
                <a:solidFill>
                  <a:srgbClr val="3DB27E"/>
                </a:solidFill>
                <a:latin typeface="+mj-lt"/>
                <a:ea typeface="+mj-lt"/>
                <a:cs typeface="+mj-lt"/>
              </a:rPr>
              <a:t>Accuracy</a:t>
            </a:r>
            <a:endParaRPr lang="en-US" sz="3000" b="1">
              <a:solidFill>
                <a:srgbClr val="3DB27E"/>
              </a:solidFill>
              <a:latin typeface="LatoWeb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9C2484-B834-4020-B645-1C32F099D544}"/>
              </a:ext>
            </a:extLst>
          </p:cNvPr>
          <p:cNvGrpSpPr/>
          <p:nvPr/>
        </p:nvGrpSpPr>
        <p:grpSpPr>
          <a:xfrm>
            <a:off x="459761" y="2293125"/>
            <a:ext cx="2767735" cy="1863233"/>
            <a:chOff x="459761" y="2293125"/>
            <a:chExt cx="2767735" cy="1863233"/>
          </a:xfrm>
        </p:grpSpPr>
        <p:pic>
          <p:nvPicPr>
            <p:cNvPr id="4" name="Picture 7" descr="Chart, line chart&#10;&#10;Description automatically generated">
              <a:extLst>
                <a:ext uri="{FF2B5EF4-FFF2-40B4-BE49-F238E27FC236}">
                  <a16:creationId xmlns:a16="http://schemas.microsoft.com/office/drawing/2014/main" id="{E3D56AB7-EC1C-4777-B3D6-6E1264B26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761" y="2293125"/>
              <a:ext cx="2767735" cy="186323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C3B33FA-595D-4E42-BA5C-283F778CB181}"/>
                </a:ext>
              </a:extLst>
            </p:cNvPr>
            <p:cNvSpPr/>
            <p:nvPr/>
          </p:nvSpPr>
          <p:spPr>
            <a:xfrm>
              <a:off x="1591876" y="2408303"/>
              <a:ext cx="115261" cy="1216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1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55"/>
    </mc:Choice>
    <mc:Fallback xmlns="">
      <p:transition spd="slow" advTm="3905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D87F-DFE9-4D8A-A1C8-F44271BB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155" y="780374"/>
            <a:ext cx="10691265" cy="1371030"/>
          </a:xfrm>
        </p:spPr>
        <p:txBody>
          <a:bodyPr/>
          <a:lstStyle/>
          <a:p>
            <a:r>
              <a:rPr lang="en-CA">
                <a:ea typeface="+mj-lt"/>
                <a:cs typeface="+mj-lt"/>
              </a:rPr>
              <a:t>K-means clustering </a:t>
            </a:r>
            <a:r>
              <a:rPr lang="en-CA" err="1">
                <a:ea typeface="+mj-lt"/>
                <a:cs typeface="+mj-lt"/>
              </a:rPr>
              <a:t>knn</a:t>
            </a:r>
            <a:r>
              <a:rPr lang="en-CA">
                <a:ea typeface="+mj-lt"/>
                <a:cs typeface="+mj-lt"/>
              </a:rPr>
              <a:t> model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FB1B1-2844-4F3D-A9AC-E731DD419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99" y="1637295"/>
            <a:ext cx="5446911" cy="26842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u="sng">
                <a:latin typeface="LatoWeb"/>
              </a:rPr>
              <a:t>K-means Clustering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1600">
                <a:latin typeface="LatoWeb"/>
              </a:rPr>
              <a:t>Variables used: Age and Default Payment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1600">
                <a:latin typeface="LatoWeb"/>
              </a:rPr>
              <a:t>Number of segments chosen: 3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1600">
                <a:latin typeface="LatoWeb"/>
              </a:rPr>
              <a:t>The last significant decrease in error occurs at k =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 sz="1600">
              <a:latin typeface="Calisto M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u="sng">
                <a:latin typeface="LatoWeb"/>
              </a:rPr>
              <a:t>KNN Model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1600">
                <a:latin typeface="LatoWeb"/>
              </a:rPr>
              <a:t>Value of k chosen: 4</a:t>
            </a:r>
            <a:endParaRPr lang="en-CA" sz="160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1600">
                <a:latin typeface="LatoWeb"/>
              </a:rPr>
              <a:t>Low value of k chosen without sacrificing accuracy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1600">
                <a:latin typeface="LatoWeb"/>
              </a:rPr>
              <a:t>Weighted Average Accuracy of all models: </a:t>
            </a:r>
            <a:r>
              <a:rPr lang="en-CA" sz="1600" b="1">
                <a:latin typeface="LatoWeb"/>
              </a:rPr>
              <a:t>76%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>
              <a:latin typeface="LatoWeb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A">
              <a:latin typeface="LatoWeb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42FC968-7B3E-48D3-857C-D43D91740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10356"/>
              </p:ext>
            </p:extLst>
          </p:nvPr>
        </p:nvGraphicFramePr>
        <p:xfrm>
          <a:off x="670155" y="4309786"/>
          <a:ext cx="9716999" cy="1713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777">
                  <a:extLst>
                    <a:ext uri="{9D8B030D-6E8A-4147-A177-3AD203B41FA5}">
                      <a16:colId xmlns:a16="http://schemas.microsoft.com/office/drawing/2014/main" val="3120061944"/>
                    </a:ext>
                  </a:extLst>
                </a:gridCol>
                <a:gridCol w="865530">
                  <a:extLst>
                    <a:ext uri="{9D8B030D-6E8A-4147-A177-3AD203B41FA5}">
                      <a16:colId xmlns:a16="http://schemas.microsoft.com/office/drawing/2014/main" val="1724164957"/>
                    </a:ext>
                  </a:extLst>
                </a:gridCol>
                <a:gridCol w="1258287">
                  <a:extLst>
                    <a:ext uri="{9D8B030D-6E8A-4147-A177-3AD203B41FA5}">
                      <a16:colId xmlns:a16="http://schemas.microsoft.com/office/drawing/2014/main" val="3131379152"/>
                    </a:ext>
                  </a:extLst>
                </a:gridCol>
                <a:gridCol w="1353081">
                  <a:extLst>
                    <a:ext uri="{9D8B030D-6E8A-4147-A177-3AD203B41FA5}">
                      <a16:colId xmlns:a16="http://schemas.microsoft.com/office/drawing/2014/main" val="1351477868"/>
                    </a:ext>
                  </a:extLst>
                </a:gridCol>
                <a:gridCol w="1353081">
                  <a:extLst>
                    <a:ext uri="{9D8B030D-6E8A-4147-A177-3AD203B41FA5}">
                      <a16:colId xmlns:a16="http://schemas.microsoft.com/office/drawing/2014/main" val="3135210578"/>
                    </a:ext>
                  </a:extLst>
                </a:gridCol>
                <a:gridCol w="1353081">
                  <a:extLst>
                    <a:ext uri="{9D8B030D-6E8A-4147-A177-3AD203B41FA5}">
                      <a16:colId xmlns:a16="http://schemas.microsoft.com/office/drawing/2014/main" val="2889462678"/>
                    </a:ext>
                  </a:extLst>
                </a:gridCol>
                <a:gridCol w="1353081">
                  <a:extLst>
                    <a:ext uri="{9D8B030D-6E8A-4147-A177-3AD203B41FA5}">
                      <a16:colId xmlns:a16="http://schemas.microsoft.com/office/drawing/2014/main" val="4012223298"/>
                    </a:ext>
                  </a:extLst>
                </a:gridCol>
                <a:gridCol w="1353081">
                  <a:extLst>
                    <a:ext uri="{9D8B030D-6E8A-4147-A177-3AD203B41FA5}">
                      <a16:colId xmlns:a16="http://schemas.microsoft.com/office/drawing/2014/main" val="2549061741"/>
                    </a:ext>
                  </a:extLst>
                </a:gridCol>
              </a:tblGrid>
              <a:tr h="524564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LatoWeb"/>
                          <a:ea typeface="+mn-ea"/>
                          <a:cs typeface="+mn-cs"/>
                        </a:rPr>
                        <a:t>Segment  Age</a:t>
                      </a:r>
                    </a:p>
                  </a:txBody>
                  <a:tcPr anchor="ctr">
                    <a:solidFill>
                      <a:srgbClr val="236C7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LatoWeb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anchor="ctr">
                    <a:solidFill>
                      <a:srgbClr val="236C7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LatoWeb"/>
                          <a:ea typeface="+mn-ea"/>
                          <a:cs typeface="+mn-cs"/>
                        </a:rPr>
                        <a:t>Misclassification</a:t>
                      </a:r>
                    </a:p>
                  </a:txBody>
                  <a:tcPr anchor="ctr">
                    <a:solidFill>
                      <a:srgbClr val="236C7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LatoWeb"/>
                          <a:ea typeface="+mn-ea"/>
                          <a:cs typeface="+mn-cs"/>
                        </a:rPr>
                        <a:t>True Positive</a:t>
                      </a:r>
                    </a:p>
                  </a:txBody>
                  <a:tcPr anchor="ctr">
                    <a:solidFill>
                      <a:srgbClr val="236C7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LatoWeb"/>
                          <a:ea typeface="+mn-ea"/>
                          <a:cs typeface="+mn-cs"/>
                        </a:rPr>
                        <a:t>False Positive</a:t>
                      </a:r>
                    </a:p>
                  </a:txBody>
                  <a:tcPr anchor="ctr">
                    <a:solidFill>
                      <a:srgbClr val="236C7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LatoWeb"/>
                          <a:ea typeface="+mn-ea"/>
                          <a:cs typeface="+mn-cs"/>
                        </a:rPr>
                        <a:t>Specificity</a:t>
                      </a:r>
                    </a:p>
                  </a:txBody>
                  <a:tcPr anchor="ctr">
                    <a:solidFill>
                      <a:srgbClr val="236C7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LatoWeb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 anchor="ctr">
                    <a:solidFill>
                      <a:srgbClr val="236C7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200" b="1" kern="1200">
                          <a:solidFill>
                            <a:schemeClr val="bg1"/>
                          </a:solidFill>
                          <a:latin typeface="LatoWeb"/>
                          <a:ea typeface="+mn-ea"/>
                          <a:cs typeface="+mn-cs"/>
                        </a:rPr>
                        <a:t>Prevalence</a:t>
                      </a:r>
                    </a:p>
                  </a:txBody>
                  <a:tcPr anchor="ctr">
                    <a:solidFill>
                      <a:srgbClr val="236C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199565"/>
                  </a:ext>
                </a:extLst>
              </a:tr>
              <a:tr h="358913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21-32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125645"/>
                  </a:ext>
                </a:extLst>
              </a:tr>
              <a:tr h="358913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33-44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733921"/>
                  </a:ext>
                </a:extLst>
              </a:tr>
              <a:tr h="358913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45-79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26%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8502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25507CD9-4C27-4263-A85E-48C2C62F9221}"/>
              </a:ext>
            </a:extLst>
          </p:cNvPr>
          <p:cNvGrpSpPr/>
          <p:nvPr/>
        </p:nvGrpSpPr>
        <p:grpSpPr>
          <a:xfrm>
            <a:off x="6010610" y="1542427"/>
            <a:ext cx="2789858" cy="2212840"/>
            <a:chOff x="421341" y="2399978"/>
            <a:chExt cx="2333385" cy="1641825"/>
          </a:xfrm>
        </p:grpSpPr>
        <p:pic>
          <p:nvPicPr>
            <p:cNvPr id="4" name="Picture 4" descr="Chart, line chart&#10;&#10;Description automatically generated">
              <a:extLst>
                <a:ext uri="{FF2B5EF4-FFF2-40B4-BE49-F238E27FC236}">
                  <a16:creationId xmlns:a16="http://schemas.microsoft.com/office/drawing/2014/main" id="{00A2DEA3-2CA3-4305-BBDB-71D95B57B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341" y="2399978"/>
              <a:ext cx="2333385" cy="164182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26F5AE1-C91A-42E2-8412-2704539C65DA}"/>
                </a:ext>
              </a:extLst>
            </p:cNvPr>
            <p:cNvSpPr/>
            <p:nvPr/>
          </p:nvSpPr>
          <p:spPr>
            <a:xfrm>
              <a:off x="1118027" y="3509682"/>
              <a:ext cx="115261" cy="1216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5CAEAE-3D36-4BDF-8702-AC28649D74A9}"/>
              </a:ext>
            </a:extLst>
          </p:cNvPr>
          <p:cNvGrpSpPr/>
          <p:nvPr/>
        </p:nvGrpSpPr>
        <p:grpSpPr>
          <a:xfrm>
            <a:off x="8978309" y="1542427"/>
            <a:ext cx="2789858" cy="2212840"/>
            <a:chOff x="2912249" y="2452431"/>
            <a:chExt cx="2403821" cy="1588144"/>
          </a:xfrm>
        </p:grpSpPr>
        <p:pic>
          <p:nvPicPr>
            <p:cNvPr id="5" name="Picture 7" descr="Chart, line chart&#10;&#10;Description automatically generated">
              <a:extLst>
                <a:ext uri="{FF2B5EF4-FFF2-40B4-BE49-F238E27FC236}">
                  <a16:creationId xmlns:a16="http://schemas.microsoft.com/office/drawing/2014/main" id="{084A0B4A-D87B-44BF-AD6A-BEA43B974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12249" y="2452431"/>
              <a:ext cx="2403821" cy="158814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CF7F116-A9AB-424C-A33A-1C342837EF4B}"/>
                </a:ext>
              </a:extLst>
            </p:cNvPr>
            <p:cNvCxnSpPr/>
            <p:nvPr/>
          </p:nvCxnSpPr>
          <p:spPr>
            <a:xfrm>
              <a:off x="3943911" y="2506355"/>
              <a:ext cx="6404" cy="922084"/>
            </a:xfrm>
            <a:prstGeom prst="straightConnector1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3DFCA68-3075-44A3-B391-1BEA95B18A89}"/>
              </a:ext>
            </a:extLst>
          </p:cNvPr>
          <p:cNvSpPr txBox="1"/>
          <p:nvPr/>
        </p:nvSpPr>
        <p:spPr>
          <a:xfrm>
            <a:off x="6010610" y="3827713"/>
            <a:ext cx="27898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cap="all" spc="30">
                <a:solidFill>
                  <a:srgbClr val="4B9684"/>
                </a:solidFill>
                <a:latin typeface="+mj-lt"/>
                <a:ea typeface="+mj-lt"/>
                <a:cs typeface="+mj-lt"/>
              </a:rPr>
              <a:t>Segment accuracy</a:t>
            </a:r>
            <a:endParaRPr lang="en-US" b="1">
              <a:solidFill>
                <a:srgbClr val="4B9684"/>
              </a:solidFill>
              <a:latin typeface="LatoWeb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04AC6A-D9E4-4A4B-BEFF-DC04566F01E3}"/>
              </a:ext>
            </a:extLst>
          </p:cNvPr>
          <p:cNvSpPr txBox="1"/>
          <p:nvPr/>
        </p:nvSpPr>
        <p:spPr>
          <a:xfrm>
            <a:off x="9433395" y="3830402"/>
            <a:ext cx="197636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cap="all" spc="30">
                <a:solidFill>
                  <a:srgbClr val="4B9684"/>
                </a:solidFill>
                <a:latin typeface="+mj-lt"/>
                <a:ea typeface="+mj-lt"/>
                <a:cs typeface="+mj-lt"/>
              </a:rPr>
              <a:t>Segment </a:t>
            </a:r>
            <a:r>
              <a:rPr lang="en-US" sz="1600" b="1" cap="all" spc="30" err="1">
                <a:solidFill>
                  <a:srgbClr val="4B9684"/>
                </a:solidFill>
                <a:latin typeface="+mj-lt"/>
                <a:ea typeface="+mj-lt"/>
                <a:cs typeface="+mj-lt"/>
              </a:rPr>
              <a:t>Knn</a:t>
            </a:r>
            <a:endParaRPr lang="en-US" sz="2400" b="1">
              <a:solidFill>
                <a:srgbClr val="4B9684"/>
              </a:solidFill>
              <a:latin typeface="LatoWeb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25ECB-D98E-4D3C-9504-68538AC879DE}"/>
              </a:ext>
            </a:extLst>
          </p:cNvPr>
          <p:cNvSpPr txBox="1"/>
          <p:nvPr/>
        </p:nvSpPr>
        <p:spPr>
          <a:xfrm>
            <a:off x="7716927" y="6239035"/>
            <a:ext cx="380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See Appendix A for all segments’ ROC curves</a:t>
            </a:r>
          </a:p>
        </p:txBody>
      </p:sp>
    </p:spTree>
    <p:extLst>
      <p:ext uri="{BB962C8B-B14F-4D97-AF65-F5344CB8AC3E}">
        <p14:creationId xmlns:p14="http://schemas.microsoft.com/office/powerpoint/2010/main" val="152844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D87F-DFE9-4D8A-A1C8-F44271BB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ea typeface="+mj-lt"/>
                <a:cs typeface="+mj-lt"/>
              </a:rPr>
              <a:t>Neural network model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0B8B4C-C07B-4ABC-BD12-5BB45EA30456}"/>
              </a:ext>
            </a:extLst>
          </p:cNvPr>
          <p:cNvSpPr txBox="1"/>
          <p:nvPr/>
        </p:nvSpPr>
        <p:spPr>
          <a:xfrm>
            <a:off x="7453274" y="491046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cap="all" spc="30">
                <a:solidFill>
                  <a:srgbClr val="216B6A"/>
                </a:solidFill>
                <a:latin typeface="+mj-lt"/>
                <a:ea typeface="+mj-lt"/>
                <a:cs typeface="+mj-lt"/>
              </a:rPr>
              <a:t>Roc</a:t>
            </a:r>
            <a:endParaRPr lang="en-US" sz="3000" b="1">
              <a:solidFill>
                <a:srgbClr val="216B6A"/>
              </a:solidFill>
              <a:latin typeface="LatoWeb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149879F-62FB-48C7-95D6-2C91E2AA9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078559"/>
              </p:ext>
            </p:extLst>
          </p:nvPr>
        </p:nvGraphicFramePr>
        <p:xfrm>
          <a:off x="1178155" y="1884723"/>
          <a:ext cx="4917845" cy="3428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446770">
                  <a:extLst>
                    <a:ext uri="{9D8B030D-6E8A-4147-A177-3AD203B41FA5}">
                      <a16:colId xmlns:a16="http://schemas.microsoft.com/office/drawing/2014/main" val="1069401815"/>
                    </a:ext>
                  </a:extLst>
                </a:gridCol>
                <a:gridCol w="2471075">
                  <a:extLst>
                    <a:ext uri="{9D8B030D-6E8A-4147-A177-3AD203B41FA5}">
                      <a16:colId xmlns:a16="http://schemas.microsoft.com/office/drawing/2014/main" val="744345385"/>
                    </a:ext>
                  </a:extLst>
                </a:gridCol>
              </a:tblGrid>
              <a:tr h="42851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bg1"/>
                          </a:solidFill>
                          <a:latin typeface="LatoWeb"/>
                          <a:ea typeface="+mn-ea"/>
                          <a:cs typeface="+mn-cs"/>
                        </a:rPr>
                        <a:t>Measure</a:t>
                      </a:r>
                    </a:p>
                  </a:txBody>
                  <a:tcPr>
                    <a:solidFill>
                      <a:srgbClr val="216B6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bg1"/>
                          </a:solidFill>
                          <a:latin typeface="LatoWeb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>
                    <a:solidFill>
                      <a:srgbClr val="216B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02955"/>
                  </a:ext>
                </a:extLst>
              </a:tr>
              <a:tr h="42851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970492"/>
                  </a:ext>
                </a:extLst>
              </a:tr>
              <a:tr h="42851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Misclassification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086927"/>
                  </a:ext>
                </a:extLst>
              </a:tr>
              <a:tr h="42851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493861"/>
                  </a:ext>
                </a:extLst>
              </a:tr>
              <a:tr h="42851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False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496168"/>
                  </a:ext>
                </a:extLst>
              </a:tr>
              <a:tr h="42851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95%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045787"/>
                  </a:ext>
                </a:extLst>
              </a:tr>
              <a:tr h="42851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65%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405326"/>
                  </a:ext>
                </a:extLst>
              </a:tr>
              <a:tr h="42851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Prevalence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LatoWeb"/>
                          <a:ea typeface="+mn-ea"/>
                          <a:cs typeface="+mn-cs"/>
                        </a:rPr>
                        <a:t>23%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256884"/>
                  </a:ext>
                </a:extLst>
              </a:tr>
            </a:tbl>
          </a:graphicData>
        </a:graphic>
      </p:graphicFrame>
      <p:pic>
        <p:nvPicPr>
          <p:cNvPr id="9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8B12FA2E-4D8D-4740-84DC-08C6EB567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484" y="2242736"/>
            <a:ext cx="3754931" cy="26231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4AA35E-4F17-4E4B-A77A-0E9C1D3E5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0039" y="827164"/>
            <a:ext cx="2306062" cy="141557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CA" sz="1800">
                <a:latin typeface="Calisto MT"/>
              </a:rPr>
              <a:t>Layer 1: 12 Nodes</a:t>
            </a:r>
          </a:p>
          <a:p>
            <a:pPr>
              <a:lnSpc>
                <a:spcPct val="110000"/>
              </a:lnSpc>
            </a:pPr>
            <a:r>
              <a:rPr lang="en-CA" sz="1800">
                <a:latin typeface="Calisto MT"/>
              </a:rPr>
              <a:t>Layer 2: 8 Nodes</a:t>
            </a:r>
          </a:p>
          <a:p>
            <a:pPr>
              <a:lnSpc>
                <a:spcPct val="110000"/>
              </a:lnSpc>
            </a:pPr>
            <a:r>
              <a:rPr lang="en-CA" sz="1800">
                <a:latin typeface="Calisto MT"/>
              </a:rPr>
              <a:t>Layer 3: 1 Node</a:t>
            </a:r>
          </a:p>
        </p:txBody>
      </p:sp>
    </p:spTree>
    <p:extLst>
      <p:ext uri="{BB962C8B-B14F-4D97-AF65-F5344CB8AC3E}">
        <p14:creationId xmlns:p14="http://schemas.microsoft.com/office/powerpoint/2010/main" val="423120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33"/>
    </mc:Choice>
    <mc:Fallback xmlns="">
      <p:transition spd="slow" advTm="3543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3DD87F-DFE9-4D8A-A1C8-F44271BB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615918"/>
            <a:ext cx="2152103" cy="4272816"/>
          </a:xfrm>
        </p:spPr>
        <p:txBody>
          <a:bodyPr>
            <a:normAutofit/>
          </a:bodyPr>
          <a:lstStyle/>
          <a:p>
            <a:r>
              <a:rPr lang="en-CA" sz="2400">
                <a:ea typeface="+mj-lt"/>
                <a:cs typeface="+mj-lt"/>
              </a:rPr>
              <a:t>Model comparison</a:t>
            </a:r>
            <a:endParaRPr lang="en-US" sz="24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7DD543-A5CD-4348-8624-8B4E57DB5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28265" y="723900"/>
            <a:ext cx="0" cy="541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CBFB1B1-2844-4F3D-A9AC-E731DD419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180" y="538843"/>
            <a:ext cx="7518024" cy="575807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CA" sz="2200">
                <a:latin typeface="LatoWeb"/>
              </a:rPr>
              <a:t>KNN model </a:t>
            </a:r>
          </a:p>
          <a:p>
            <a:pPr lvl="1">
              <a:lnSpc>
                <a:spcPct val="110000"/>
              </a:lnSpc>
            </a:pPr>
            <a:r>
              <a:rPr lang="en-CA" sz="2200">
                <a:latin typeface="LatoWeb"/>
              </a:rPr>
              <a:t>Accuracy: 76%</a:t>
            </a:r>
          </a:p>
          <a:p>
            <a:pPr>
              <a:lnSpc>
                <a:spcPct val="110000"/>
              </a:lnSpc>
            </a:pPr>
            <a:r>
              <a:rPr lang="en-CA" sz="2200">
                <a:latin typeface="LatoWeb"/>
              </a:rPr>
              <a:t>KNN models of separate segments</a:t>
            </a:r>
          </a:p>
          <a:p>
            <a:pPr lvl="1">
              <a:lnSpc>
                <a:spcPct val="110000"/>
              </a:lnSpc>
            </a:pPr>
            <a:r>
              <a:rPr lang="en-CA" sz="2200">
                <a:latin typeface="LatoWeb"/>
              </a:rPr>
              <a:t>Accuracy:  76%</a:t>
            </a:r>
          </a:p>
          <a:p>
            <a:pPr lvl="1">
              <a:lnSpc>
                <a:spcPct val="110000"/>
              </a:lnSpc>
            </a:pPr>
            <a:r>
              <a:rPr lang="en-CA" sz="2200">
                <a:latin typeface="LatoWeb"/>
              </a:rPr>
              <a:t>Using a KNN model for each age group does not outperform a single model</a:t>
            </a:r>
          </a:p>
          <a:p>
            <a:pPr>
              <a:lnSpc>
                <a:spcPct val="110000"/>
              </a:lnSpc>
            </a:pPr>
            <a:r>
              <a:rPr lang="en-CA" sz="2200">
                <a:latin typeface="LatoWeb"/>
              </a:rPr>
              <a:t>Neural Network</a:t>
            </a:r>
          </a:p>
          <a:p>
            <a:pPr lvl="1">
              <a:lnSpc>
                <a:spcPct val="110000"/>
              </a:lnSpc>
            </a:pPr>
            <a:r>
              <a:rPr lang="en-CA" sz="2200">
                <a:latin typeface="LatoWeb"/>
              </a:rPr>
              <a:t>Accuracy: 81%</a:t>
            </a:r>
          </a:p>
          <a:p>
            <a:pPr lvl="1">
              <a:lnSpc>
                <a:spcPct val="110000"/>
              </a:lnSpc>
            </a:pPr>
            <a:r>
              <a:rPr lang="en-CA" sz="2200">
                <a:latin typeface="LatoWeb"/>
              </a:rPr>
              <a:t>Due to the pattern-based nature of the payment data, the neural network’s ability to “memorize” allows it the highest level of accuracy.</a:t>
            </a:r>
          </a:p>
          <a:p>
            <a:pPr>
              <a:lnSpc>
                <a:spcPct val="110000"/>
              </a:lnSpc>
            </a:pPr>
            <a:r>
              <a:rPr lang="en-CA" sz="2200">
                <a:latin typeface="LatoWeb"/>
              </a:rPr>
              <a:t>Cross validation used for all models such that over-fitting is not a concern</a:t>
            </a:r>
          </a:p>
          <a:p>
            <a:pPr lvl="1">
              <a:lnSpc>
                <a:spcPct val="110000"/>
              </a:lnSpc>
            </a:pPr>
            <a:endParaRPr lang="en-CA" sz="2200">
              <a:latin typeface="Calisto MT"/>
            </a:endParaRPr>
          </a:p>
          <a:p>
            <a:pPr>
              <a:lnSpc>
                <a:spcPct val="110000"/>
              </a:lnSpc>
            </a:pPr>
            <a:endParaRPr lang="en-CA" sz="2200"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343135616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7A0E7EEA8D464A92620B90F343684D" ma:contentTypeVersion="2" ma:contentTypeDescription="Create a new document." ma:contentTypeScope="" ma:versionID="5daf7997bc673354e7c2c8a352de89af">
  <xsd:schema xmlns:xsd="http://www.w3.org/2001/XMLSchema" xmlns:xs="http://www.w3.org/2001/XMLSchema" xmlns:p="http://schemas.microsoft.com/office/2006/metadata/properties" xmlns:ns2="b1a6ca1b-3725-4125-bbfa-f177a740608f" targetNamespace="http://schemas.microsoft.com/office/2006/metadata/properties" ma:root="true" ma:fieldsID="f482be61dbd352ca83ae8875d03f4da3" ns2:_="">
    <xsd:import namespace="b1a6ca1b-3725-4125-bbfa-f177a74060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a6ca1b-3725-4125-bbfa-f177a74060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0D923E-23AA-4085-9753-7298477F97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F064EE-4EA3-4418-B514-9D7A31AAD1CD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606BD67-E7E6-4A0F-A8DF-33E7391D1157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1a6ca1b-3725-4125-bbfa-f177a740608f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535</Words>
  <Application>Microsoft Macintosh PowerPoint</Application>
  <PresentationFormat>Widescreen</PresentationFormat>
  <Paragraphs>157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Calisto MT</vt:lpstr>
      <vt:lpstr>LatoWeb</vt:lpstr>
      <vt:lpstr>Univers Condensed</vt:lpstr>
      <vt:lpstr>ChronicleVTI</vt:lpstr>
      <vt:lpstr>predictive accuracy of default of credit card clients</vt:lpstr>
      <vt:lpstr>Executive Summary: predict default of payments</vt:lpstr>
      <vt:lpstr>Data exploration</vt:lpstr>
      <vt:lpstr>Sample data breakdown</vt:lpstr>
      <vt:lpstr>Data Distributions</vt:lpstr>
      <vt:lpstr>KNN model</vt:lpstr>
      <vt:lpstr>K-means clustering knn model</vt:lpstr>
      <vt:lpstr>Neural network model</vt:lpstr>
      <vt:lpstr>Model comparison</vt:lpstr>
      <vt:lpstr>conclusion</vt:lpstr>
      <vt:lpstr>Thank you</vt:lpstr>
      <vt:lpstr>Appendix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Collin Guidry</dc:creator>
  <cp:lastModifiedBy>Collin Guidry</cp:lastModifiedBy>
  <cp:revision>3</cp:revision>
  <dcterms:created xsi:type="dcterms:W3CDTF">2021-12-01T19:26:30Z</dcterms:created>
  <dcterms:modified xsi:type="dcterms:W3CDTF">2023-09-08T04:37:30Z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0x010100EE7A0E7EEA8D464A92620B90F343684D</vt:lpwstr>
  </property>
</Properties>
</file>