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65" r:id="rId2"/>
    <p:sldId id="310" r:id="rId3"/>
    <p:sldId id="320" r:id="rId4"/>
    <p:sldId id="321" r:id="rId5"/>
    <p:sldId id="332" r:id="rId6"/>
    <p:sldId id="312" r:id="rId7"/>
    <p:sldId id="326" r:id="rId8"/>
    <p:sldId id="322" r:id="rId9"/>
    <p:sldId id="331" r:id="rId10"/>
    <p:sldId id="330" r:id="rId11"/>
    <p:sldId id="333" r:id="rId12"/>
    <p:sldId id="314" r:id="rId13"/>
    <p:sldId id="327" r:id="rId14"/>
    <p:sldId id="317" r:id="rId15"/>
    <p:sldId id="329" r:id="rId16"/>
  </p:sldIdLst>
  <p:sldSz cx="12188825"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D662A2-6394-4C73-A6E6-F026A321A87B}" v="2" dt="2021-11-11T07:12:40.189"/>
    <p1510:client id="{419155B1-E460-4624-BB32-866F121E0356}" v="4188" dt="2021-11-11T20:16:41.666"/>
    <p1510:client id="{5BB5B91F-95B0-428A-932F-40E2D0E97B6B}" v="729" dt="2021-11-11T06:31:32.350"/>
    <p1510:client id="{AD5F8185-876E-46FC-9858-7DCABCC191B3}" v="1510" dt="2021-11-11T07:20:23.113"/>
    <p1510:client id="{AD641F7D-66FB-4BEB-B0F4-ACCF1D30E15E}" v="8" dt="2021-11-11T19:23:42.481"/>
    <p1510:client id="{DBD59EC0-D1FB-49A0-B48D-49C9BE1F8650}" v="76" dt="2021-11-11T18:32:15.8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1429"/>
  </p:normalViewPr>
  <p:slideViewPr>
    <p:cSldViewPr snapToGrid="0">
      <p:cViewPr varScale="1">
        <p:scale>
          <a:sx n="45" d="100"/>
          <a:sy n="45" d="100"/>
        </p:scale>
        <p:origin x="3376" y="192"/>
      </p:cViewPr>
      <p:guideLst>
        <p:guide pos="3839"/>
        <p:guide orient="horz" pos="216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lin Guidry" userId="2b1c09d7b81b1dd4" providerId="LiveId" clId="{6C38548E-19EB-43A1-8886-4CE7C5196B2F}"/>
    <pc:docChg chg="custSel modSld">
      <pc:chgData name="Collin Guidry" userId="2b1c09d7b81b1dd4" providerId="LiveId" clId="{6C38548E-19EB-43A1-8886-4CE7C5196B2F}" dt="2021-11-11T21:45:18.268" v="13" actId="478"/>
      <pc:docMkLst>
        <pc:docMk/>
      </pc:docMkLst>
      <pc:sldChg chg="delSp mod delAnim">
        <pc:chgData name="Collin Guidry" userId="2b1c09d7b81b1dd4" providerId="LiveId" clId="{6C38548E-19EB-43A1-8886-4CE7C5196B2F}" dt="2021-11-11T21:45:01.632" v="0" actId="478"/>
        <pc:sldMkLst>
          <pc:docMk/>
          <pc:sldMk cId="2808920126" sldId="265"/>
        </pc:sldMkLst>
        <pc:picChg chg="del">
          <ac:chgData name="Collin Guidry" userId="2b1c09d7b81b1dd4" providerId="LiveId" clId="{6C38548E-19EB-43A1-8886-4CE7C5196B2F}" dt="2021-11-11T21:45:01.632" v="0" actId="478"/>
          <ac:picMkLst>
            <pc:docMk/>
            <pc:sldMk cId="2808920126" sldId="265"/>
            <ac:picMk id="5" creationId="{3E3AA539-2E74-4388-B07D-EDBB94D972BF}"/>
          </ac:picMkLst>
        </pc:picChg>
      </pc:sldChg>
      <pc:sldChg chg="delSp mod delAnim">
        <pc:chgData name="Collin Guidry" userId="2b1c09d7b81b1dd4" providerId="LiveId" clId="{6C38548E-19EB-43A1-8886-4CE7C5196B2F}" dt="2021-11-11T21:45:03.279" v="1" actId="478"/>
        <pc:sldMkLst>
          <pc:docMk/>
          <pc:sldMk cId="2139132589" sldId="310"/>
        </pc:sldMkLst>
        <pc:picChg chg="del">
          <ac:chgData name="Collin Guidry" userId="2b1c09d7b81b1dd4" providerId="LiveId" clId="{6C38548E-19EB-43A1-8886-4CE7C5196B2F}" dt="2021-11-11T21:45:03.279" v="1" actId="478"/>
          <ac:picMkLst>
            <pc:docMk/>
            <pc:sldMk cId="2139132589" sldId="310"/>
            <ac:picMk id="3" creationId="{30FDF795-4ADF-471F-A2CF-C14ABB58C564}"/>
          </ac:picMkLst>
        </pc:picChg>
      </pc:sldChg>
      <pc:sldChg chg="delSp mod delAnim">
        <pc:chgData name="Collin Guidry" userId="2b1c09d7b81b1dd4" providerId="LiveId" clId="{6C38548E-19EB-43A1-8886-4CE7C5196B2F}" dt="2021-11-11T21:45:04.384" v="2" actId="478"/>
        <pc:sldMkLst>
          <pc:docMk/>
          <pc:sldMk cId="4139393119" sldId="320"/>
        </pc:sldMkLst>
        <pc:picChg chg="del">
          <ac:chgData name="Collin Guidry" userId="2b1c09d7b81b1dd4" providerId="LiveId" clId="{6C38548E-19EB-43A1-8886-4CE7C5196B2F}" dt="2021-11-11T21:45:04.384" v="2" actId="478"/>
          <ac:picMkLst>
            <pc:docMk/>
            <pc:sldMk cId="4139393119" sldId="320"/>
            <ac:picMk id="4" creationId="{E6287DDF-1404-4E21-A018-934B5C25DD3B}"/>
          </ac:picMkLst>
        </pc:picChg>
      </pc:sldChg>
      <pc:sldChg chg="delSp mod delAnim">
        <pc:chgData name="Collin Guidry" userId="2b1c09d7b81b1dd4" providerId="LiveId" clId="{6C38548E-19EB-43A1-8886-4CE7C5196B2F}" dt="2021-11-11T21:45:05.285" v="3" actId="478"/>
        <pc:sldMkLst>
          <pc:docMk/>
          <pc:sldMk cId="181347195" sldId="321"/>
        </pc:sldMkLst>
        <pc:picChg chg="del">
          <ac:chgData name="Collin Guidry" userId="2b1c09d7b81b1dd4" providerId="LiveId" clId="{6C38548E-19EB-43A1-8886-4CE7C5196B2F}" dt="2021-11-11T21:45:05.285" v="3" actId="478"/>
          <ac:picMkLst>
            <pc:docMk/>
            <pc:sldMk cId="181347195" sldId="321"/>
            <ac:picMk id="5" creationId="{77AA4DE3-E8CA-4EE3-8005-14452C3E0768}"/>
          </ac:picMkLst>
        </pc:picChg>
      </pc:sldChg>
      <pc:sldChg chg="delSp mod delAnim">
        <pc:chgData name="Collin Guidry" userId="2b1c09d7b81b1dd4" providerId="LiveId" clId="{6C38548E-19EB-43A1-8886-4CE7C5196B2F}" dt="2021-11-11T21:45:10.922" v="8" actId="478"/>
        <pc:sldMkLst>
          <pc:docMk/>
          <pc:sldMk cId="404133929" sldId="322"/>
        </pc:sldMkLst>
        <pc:picChg chg="del">
          <ac:chgData name="Collin Guidry" userId="2b1c09d7b81b1dd4" providerId="LiveId" clId="{6C38548E-19EB-43A1-8886-4CE7C5196B2F}" dt="2021-11-11T21:45:10.922" v="8" actId="478"/>
          <ac:picMkLst>
            <pc:docMk/>
            <pc:sldMk cId="404133929" sldId="322"/>
            <ac:picMk id="9" creationId="{B853D8B3-91D4-4ABD-887B-3462BFC25487}"/>
          </ac:picMkLst>
        </pc:picChg>
      </pc:sldChg>
      <pc:sldChg chg="delSp modSp mod delAnim">
        <pc:chgData name="Collin Guidry" userId="2b1c09d7b81b1dd4" providerId="LiveId" clId="{6C38548E-19EB-43A1-8886-4CE7C5196B2F}" dt="2021-11-11T21:45:09.416" v="7" actId="478"/>
        <pc:sldMkLst>
          <pc:docMk/>
          <pc:sldMk cId="495417192" sldId="326"/>
        </pc:sldMkLst>
        <pc:picChg chg="del mod">
          <ac:chgData name="Collin Guidry" userId="2b1c09d7b81b1dd4" providerId="LiveId" clId="{6C38548E-19EB-43A1-8886-4CE7C5196B2F}" dt="2021-11-11T21:45:09.416" v="7" actId="478"/>
          <ac:picMkLst>
            <pc:docMk/>
            <pc:sldMk cId="495417192" sldId="326"/>
            <ac:picMk id="9" creationId="{55784965-80DA-4C7C-A3A6-F1FA7FA8ADB4}"/>
          </ac:picMkLst>
        </pc:picChg>
      </pc:sldChg>
      <pc:sldChg chg="delSp modSp mod delAnim">
        <pc:chgData name="Collin Guidry" userId="2b1c09d7b81b1dd4" providerId="LiveId" clId="{6C38548E-19EB-43A1-8886-4CE7C5196B2F}" dt="2021-11-11T21:45:15.261" v="12" actId="478"/>
        <pc:sldMkLst>
          <pc:docMk/>
          <pc:sldMk cId="3743849162" sldId="330"/>
        </pc:sldMkLst>
        <pc:picChg chg="del mod">
          <ac:chgData name="Collin Guidry" userId="2b1c09d7b81b1dd4" providerId="LiveId" clId="{6C38548E-19EB-43A1-8886-4CE7C5196B2F}" dt="2021-11-11T21:45:15.261" v="12" actId="478"/>
          <ac:picMkLst>
            <pc:docMk/>
            <pc:sldMk cId="3743849162" sldId="330"/>
            <ac:picMk id="5" creationId="{D7AC6BAE-5A26-4A81-8605-358A91C853DE}"/>
          </ac:picMkLst>
        </pc:picChg>
      </pc:sldChg>
      <pc:sldChg chg="delSp mod delAnim">
        <pc:chgData name="Collin Guidry" userId="2b1c09d7b81b1dd4" providerId="LiveId" clId="{6C38548E-19EB-43A1-8886-4CE7C5196B2F}" dt="2021-11-11T21:45:11.916" v="9" actId="478"/>
        <pc:sldMkLst>
          <pc:docMk/>
          <pc:sldMk cId="4016092924" sldId="331"/>
        </pc:sldMkLst>
        <pc:picChg chg="del">
          <ac:chgData name="Collin Guidry" userId="2b1c09d7b81b1dd4" providerId="LiveId" clId="{6C38548E-19EB-43A1-8886-4CE7C5196B2F}" dt="2021-11-11T21:45:11.916" v="9" actId="478"/>
          <ac:picMkLst>
            <pc:docMk/>
            <pc:sldMk cId="4016092924" sldId="331"/>
            <ac:picMk id="9" creationId="{FAC1DF75-DF94-4025-8AC4-404776C142BC}"/>
          </ac:picMkLst>
        </pc:picChg>
      </pc:sldChg>
      <pc:sldChg chg="delSp mod delAnim">
        <pc:chgData name="Collin Guidry" userId="2b1c09d7b81b1dd4" providerId="LiveId" clId="{6C38548E-19EB-43A1-8886-4CE7C5196B2F}" dt="2021-11-11T21:45:06.201" v="4" actId="478"/>
        <pc:sldMkLst>
          <pc:docMk/>
          <pc:sldMk cId="2779335291" sldId="332"/>
        </pc:sldMkLst>
        <pc:picChg chg="del">
          <ac:chgData name="Collin Guidry" userId="2b1c09d7b81b1dd4" providerId="LiveId" clId="{6C38548E-19EB-43A1-8886-4CE7C5196B2F}" dt="2021-11-11T21:45:06.201" v="4" actId="478"/>
          <ac:picMkLst>
            <pc:docMk/>
            <pc:sldMk cId="2779335291" sldId="332"/>
            <ac:picMk id="11" creationId="{117A9104-D9EB-4AF9-BEE6-18A233108B35}"/>
          </ac:picMkLst>
        </pc:picChg>
      </pc:sldChg>
      <pc:sldChg chg="delSp mod delAnim">
        <pc:chgData name="Collin Guidry" userId="2b1c09d7b81b1dd4" providerId="LiveId" clId="{6C38548E-19EB-43A1-8886-4CE7C5196B2F}" dt="2021-11-11T21:45:18.268" v="13" actId="478"/>
        <pc:sldMkLst>
          <pc:docMk/>
          <pc:sldMk cId="2706655265" sldId="333"/>
        </pc:sldMkLst>
        <pc:picChg chg="del">
          <ac:chgData name="Collin Guidry" userId="2b1c09d7b81b1dd4" providerId="LiveId" clId="{6C38548E-19EB-43A1-8886-4CE7C5196B2F}" dt="2021-11-11T21:45:18.268" v="13" actId="478"/>
          <ac:picMkLst>
            <pc:docMk/>
            <pc:sldMk cId="2706655265" sldId="333"/>
            <ac:picMk id="11" creationId="{7ABA0220-25D3-4F9F-B1E6-BF85BD3C014B}"/>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2" qsCatId="simple" csTypeId="urn:microsoft.com/office/officeart/2005/8/colors/accent0_3" csCatId="mainScheme" phldr="1"/>
      <dgm:spPr/>
      <dgm:t>
        <a:bodyPr/>
        <a:lstStyle/>
        <a:p>
          <a:endParaRPr lang="en-US"/>
        </a:p>
      </dgm:t>
    </dgm:pt>
    <dgm:pt modelId="{FB986F71-3126-4196-BD30-74AEDC39A1CA}">
      <dgm:prSet phldrT="[Text]"/>
      <dgm:spPr/>
      <dgm:t>
        <a:bodyPr/>
        <a:lstStyle/>
        <a:p>
          <a:r>
            <a:rPr lang="en-US"/>
            <a:t>Train Model</a:t>
          </a:r>
        </a:p>
      </dgm: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pt>
    <dgm:pt modelId="{AB2E8498-CC81-452F-A895-08F3845AA347}">
      <dgm:prSet phldrT="[Text]" custT="1"/>
      <dgm:spPr/>
      <dgm:t>
        <a:bodyPr/>
        <a:lstStyle/>
        <a:p>
          <a:pPr rtl="0"/>
          <a:r>
            <a:rPr lang="en-US" sz="1800">
              <a:latin typeface="Corbel"/>
            </a:rPr>
            <a:t>Sample of US Census </a:t>
          </a:r>
          <a:r>
            <a:rPr lang="en-US" sz="1800"/>
            <a:t>Data used to capture </a:t>
          </a:r>
          <a:r>
            <a:rPr lang="en-US" sz="1800">
              <a:latin typeface="Corbel"/>
            </a:rPr>
            <a:t>relationship between various characteristics of a person and salary</a:t>
          </a:r>
          <a:endParaRPr lang="en-US" sz="1800"/>
        </a:p>
      </dgm:t>
    </dgm:pt>
    <dgm:pt modelId="{4C65E2C8-0CBB-4D8C-AD60-6B0105C62B84}" type="parTrans" cxnId="{2D5B3E3B-3EE5-4072-933E-27DF5400591C}">
      <dgm:prSet/>
      <dgm:spPr/>
      <dgm:t>
        <a:bodyPr/>
        <a:lstStyle/>
        <a:p>
          <a:endParaRPr lang="en-US"/>
        </a:p>
      </dgm:t>
    </dgm:pt>
    <dgm:pt modelId="{9A1F3304-AA9E-4FBC-89BA-9095C80E47C9}" type="sibTrans" cxnId="{2D5B3E3B-3EE5-4072-933E-27DF5400591C}">
      <dgm:prSet/>
      <dgm:spPr/>
      <dgm:t>
        <a:bodyPr/>
        <a:lstStyle/>
        <a:p>
          <a:endParaRPr lang="en-US"/>
        </a:p>
      </dgm:t>
    </dgm:pt>
    <dgm:pt modelId="{BF381BD4-48DC-48BF-8C18-C307CDD4D490}">
      <dgm:prSet phldrT="[Text]"/>
      <dgm:spPr/>
      <dgm:t>
        <a:bodyPr/>
        <a:lstStyle/>
        <a:p>
          <a:endParaRPr lang="en-US" sz="2400"/>
        </a:p>
      </dgm:t>
    </dgm:pt>
    <dgm:pt modelId="{5D881325-883F-44A1-A5FB-E01856D07A5B}" type="parTrans" cxnId="{5F9EDECD-FB20-4615-B5EC-47255B2B532F}">
      <dgm:prSet/>
      <dgm:spPr/>
      <dgm:t>
        <a:bodyPr/>
        <a:lstStyle/>
        <a:p>
          <a:endParaRPr lang="en-US"/>
        </a:p>
      </dgm:t>
    </dgm:pt>
    <dgm:pt modelId="{2C645F98-BC4B-4797-BC42-0872EA7B0575}" type="sibTrans" cxnId="{5F9EDECD-FB20-4615-B5EC-47255B2B532F}">
      <dgm:prSet/>
      <dgm:spPr/>
      <dgm:t>
        <a:bodyPr/>
        <a:lstStyle/>
        <a:p>
          <a:endParaRPr lang="en-US"/>
        </a:p>
      </dgm:t>
    </dgm:pt>
    <dgm:pt modelId="{F6D27D1B-CDCB-481F-B8FA-AB31B2A119DE}">
      <dgm:prSet phldrT="[Text]"/>
      <dgm:spPr/>
      <dgm:t>
        <a:bodyPr/>
        <a:lstStyle/>
        <a:p>
          <a:r>
            <a:rPr lang="en-US"/>
            <a:t>Predict</a:t>
          </a:r>
        </a:p>
      </dgm:t>
    </dgm:pt>
    <dgm:pt modelId="{8A7BF306-8E53-4B16-9E7E-A79AE3DF6BE2}" type="parTrans" cxnId="{A63D53AC-541A-4D09-9620-8B1C8D7B91DE}">
      <dgm:prSet/>
      <dgm:spPr/>
      <dgm:t>
        <a:bodyPr/>
        <a:lstStyle/>
        <a:p>
          <a:endParaRPr lang="en-US"/>
        </a:p>
      </dgm:t>
    </dgm:pt>
    <dgm:pt modelId="{7AEB6639-3258-49E8-8B1F-B4A9C61922BE}" type="sibTrans" cxnId="{A63D53AC-541A-4D09-9620-8B1C8D7B91DE}">
      <dgm:prSet/>
      <dgm:spPr/>
      <dgm:t>
        <a:bodyPr/>
        <a:lstStyle/>
        <a:p>
          <a:endParaRPr lang="en-US"/>
        </a:p>
      </dgm:t>
    </dgm:pt>
    <dgm:pt modelId="{0B00F5A8-A0EF-4111-9D86-004317B4F49E}">
      <dgm:prSet phldrT="[Text]" phldr="0"/>
      <dgm:spPr/>
      <dgm:t>
        <a:bodyPr/>
        <a:lstStyle/>
        <a:p>
          <a:pPr rtl="0"/>
          <a:r>
            <a:rPr lang="en-US">
              <a:latin typeface="Corbel"/>
            </a:rPr>
            <a:t>Use the model to predict the salary level of people it has not yet been exposed to.</a:t>
          </a:r>
          <a:endParaRPr lang="en-US"/>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dgm:spPr/>
      <dgm:t>
        <a:bodyPr/>
        <a:lstStyle/>
        <a:p>
          <a:r>
            <a:rPr lang="en-US"/>
            <a:t>Measure Performance</a:t>
          </a:r>
        </a:p>
      </dgm: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dgm:spPr/>
      <dgm:t>
        <a:bodyPr/>
        <a:lstStyle/>
        <a:p>
          <a:r>
            <a:rPr lang="en-US"/>
            <a:t>Accuracy</a:t>
          </a:r>
        </a:p>
      </dgm: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D29A0B48-4E97-4465-B6E4-5BA223B75D52}">
      <dgm:prSet phldrT="[Text]"/>
      <dgm:spPr/>
      <dgm:t>
        <a:bodyPr/>
        <a:lstStyle/>
        <a:p>
          <a:r>
            <a:rPr lang="en-US"/>
            <a:t>True positive rate</a:t>
          </a:r>
        </a:p>
      </dgm:t>
    </dgm:pt>
    <dgm:pt modelId="{22AF174D-F66B-437E-B6AC-402DBA2A0B6B}" type="parTrans" cxnId="{A78675C1-CCE1-4964-B5B1-92113A08D855}">
      <dgm:prSet/>
      <dgm:spPr/>
      <dgm:t>
        <a:bodyPr/>
        <a:lstStyle/>
        <a:p>
          <a:endParaRPr lang="en-US"/>
        </a:p>
      </dgm:t>
    </dgm:pt>
    <dgm:pt modelId="{17BBC1A3-9D84-4D62-B3B7-177D391DBCF6}" type="sibTrans" cxnId="{A78675C1-CCE1-4964-B5B1-92113A08D855}">
      <dgm:prSet/>
      <dgm:spPr/>
      <dgm:t>
        <a:bodyPr/>
        <a:lstStyle/>
        <a:p>
          <a:endParaRPr lang="en-US"/>
        </a:p>
      </dgm:t>
    </dgm:pt>
    <dgm:pt modelId="{5720D15B-2652-41CC-AF62-158A34DA6897}">
      <dgm:prSet phldrT="[Text]"/>
      <dgm:spPr/>
      <dgm:t>
        <a:bodyPr/>
        <a:lstStyle/>
        <a:p>
          <a:r>
            <a:rPr lang="en-US"/>
            <a:t>False positive rate</a:t>
          </a:r>
        </a:p>
      </dgm:t>
    </dgm:pt>
    <dgm:pt modelId="{1FB76FF1-5B39-4CED-8765-DA632342C30E}" type="parTrans" cxnId="{C7422A4A-6B6F-428B-83EE-2DA890C6D2F1}">
      <dgm:prSet/>
      <dgm:spPr/>
      <dgm:t>
        <a:bodyPr/>
        <a:lstStyle/>
        <a:p>
          <a:endParaRPr lang="en-US"/>
        </a:p>
      </dgm:t>
    </dgm:pt>
    <dgm:pt modelId="{DC5B47B8-3748-4D89-B408-8DC3E2BC4B59}" type="sibTrans" cxnId="{C7422A4A-6B6F-428B-83EE-2DA890C6D2F1}">
      <dgm:prSet/>
      <dgm:spPr/>
      <dgm:t>
        <a:bodyPr/>
        <a:lstStyle/>
        <a:p>
          <a:endParaRPr lang="en-US"/>
        </a:p>
      </dgm:t>
    </dgm:pt>
    <dgm:pt modelId="{C15AE7DC-0041-4DEE-B9EB-15F32611A4EA}">
      <dgm:prSet phldrT="[Text]"/>
      <dgm:spPr/>
      <dgm:t>
        <a:bodyPr/>
        <a:lstStyle/>
        <a:p>
          <a:r>
            <a:rPr lang="en-US"/>
            <a:t>ROC</a:t>
          </a:r>
        </a:p>
      </dgm:t>
    </dgm:pt>
    <dgm:pt modelId="{6834A9E3-A199-4D0D-9A0A-7ECFC76DFDC6}" type="parTrans" cxnId="{E751D7F3-888C-4333-9B1F-F8C227D478D7}">
      <dgm:prSet/>
      <dgm:spPr/>
      <dgm:t>
        <a:bodyPr/>
        <a:lstStyle/>
        <a:p>
          <a:endParaRPr lang="en-US"/>
        </a:p>
      </dgm:t>
    </dgm:pt>
    <dgm:pt modelId="{68131948-0D0C-405A-B3E2-7169DE859793}" type="sibTrans" cxnId="{E751D7F3-888C-4333-9B1F-F8C227D478D7}">
      <dgm:prSet/>
      <dgm:spPr/>
      <dgm:t>
        <a:bodyPr/>
        <a:lstStyle/>
        <a:p>
          <a:endParaRPr lang="en-US"/>
        </a:p>
      </dgm:t>
    </dgm:pt>
    <dgm:pt modelId="{BD930194-3933-4B17-9860-DC891E8217E1}">
      <dgm:prSet phldrT="[Text]"/>
      <dgm:spPr/>
      <dgm:t>
        <a:bodyPr/>
        <a:lstStyle/>
        <a:p>
          <a:endParaRPr lang="en-US"/>
        </a:p>
      </dgm:t>
    </dgm:pt>
    <dgm:pt modelId="{34273B03-F80C-4100-9F8D-1575D3383978}" type="parTrans" cxnId="{6CE6C9A0-C295-4AF1-AE1F-DB30B6508F7C}">
      <dgm:prSet/>
      <dgm:spPr/>
      <dgm:t>
        <a:bodyPr/>
        <a:lstStyle/>
        <a:p>
          <a:endParaRPr lang="en-US"/>
        </a:p>
      </dgm:t>
    </dgm:pt>
    <dgm:pt modelId="{DF4903DD-3892-4C73-B2CC-E6341F99FE2F}" type="sibTrans" cxnId="{6CE6C9A0-C295-4AF1-AE1F-DB30B6508F7C}">
      <dgm:prSet/>
      <dgm:spPr/>
      <dgm:t>
        <a:bodyPr/>
        <a:lstStyle/>
        <a:p>
          <a:endParaRPr lang="en-US"/>
        </a:p>
      </dgm:t>
    </dgm:pt>
    <dgm:pt modelId="{E24A775E-E240-453D-A440-582284AEF84A}">
      <dgm:prSet phldrT="[Text]"/>
      <dgm:spPr/>
      <dgm:t>
        <a:bodyPr/>
        <a:lstStyle/>
        <a:p>
          <a:r>
            <a:rPr lang="en-US"/>
            <a:t>Compare Models:</a:t>
          </a:r>
        </a:p>
      </dgm:t>
    </dgm:pt>
    <dgm:pt modelId="{6821A5C3-9021-4411-B959-7DEB07EB47B9}" type="parTrans" cxnId="{CE16F3F6-4FD5-4167-BAC3-AF937009F020}">
      <dgm:prSet/>
      <dgm:spPr/>
      <dgm:t>
        <a:bodyPr/>
        <a:lstStyle/>
        <a:p>
          <a:endParaRPr lang="en-US"/>
        </a:p>
      </dgm:t>
    </dgm:pt>
    <dgm:pt modelId="{4BF57926-DB77-459B-B479-F58941CF5829}" type="sibTrans" cxnId="{CE16F3F6-4FD5-4167-BAC3-AF937009F020}">
      <dgm:prSet/>
      <dgm:spPr/>
      <dgm:t>
        <a:bodyPr/>
        <a:lstStyle/>
        <a:p>
          <a:endParaRPr lang="en-US"/>
        </a:p>
      </dgm:t>
    </dgm:pt>
    <dgm:pt modelId="{3960CFF8-4383-4382-8D6D-F2A00F508E8D}" type="pres">
      <dgm:prSet presAssocID="{0E9DE493-19D7-4EC9-97C9-5F26233F1106}" presName="Name0" presStyleCnt="0">
        <dgm:presLayoutVars>
          <dgm:dir/>
          <dgm:animLvl val="lvl"/>
          <dgm:resizeHandles val="exact"/>
        </dgm:presLayoutVars>
      </dgm:prSet>
      <dgm:spPr/>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dgm:presLayoutVars>
          <dgm:bulletEnabled val="1"/>
        </dgm:presLayoutVars>
      </dgm:prSet>
      <dgm:spPr/>
    </dgm:pt>
    <dgm:pt modelId="{BFE859F2-A9E8-4F95-9161-8EC68F2D30C4}" type="pres">
      <dgm:prSet presAssocID="{FB986F71-3126-4196-BD30-74AEDC39A1CA}" presName="childNode1tx" presStyleLbl="bgAcc1" presStyleIdx="0" presStyleCnt="3">
        <dgm:presLayoutVars>
          <dgm:bulletEnabled val="1"/>
        </dgm:presLayoutVars>
      </dgm:prSet>
      <dgm:spPr/>
    </dgm:pt>
    <dgm:pt modelId="{E18C6CF4-EDEB-4539-A36D-E0355B626199}" type="pres">
      <dgm:prSet presAssocID="{FB986F71-3126-4196-BD30-74AEDC39A1CA}" presName="parentNode1" presStyleLbl="node1" presStyleIdx="0" presStyleCnt="3">
        <dgm:presLayoutVars>
          <dgm:chMax val="1"/>
          <dgm:bulletEnabled val="1"/>
        </dgm:presLayoutVars>
      </dgm:prSet>
      <dgm:spPr/>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pt>
    <dgm:pt modelId="{67FFE978-6FBE-4424-80BE-B9E4B4DD0695}" type="pres">
      <dgm:prSet presAssocID="{F6D27D1B-CDCB-481F-B8FA-AB31B2A119DE}" presName="childNode2tx" presStyleLbl="bgAcc1" presStyleIdx="1" presStyleCnt="3">
        <dgm:presLayoutVars>
          <dgm:bulletEnabled val="1"/>
        </dgm:presLayoutVars>
      </dgm:prSet>
      <dgm:spPr/>
    </dgm:pt>
    <dgm:pt modelId="{029D1FDE-4DD7-4FA5-8C70-0C747477B66C}" type="pres">
      <dgm:prSet presAssocID="{F6D27D1B-CDCB-481F-B8FA-AB31B2A119DE}" presName="parentNode2" presStyleLbl="node1" presStyleIdx="1" presStyleCnt="3">
        <dgm:presLayoutVars>
          <dgm:chMax val="0"/>
          <dgm:bulletEnabled val="1"/>
        </dgm:presLayoutVars>
      </dgm:prSet>
      <dgm:spPr/>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dgm:presLayoutVars>
          <dgm:bulletEnabled val="1"/>
        </dgm:presLayoutVars>
      </dgm:prSet>
      <dgm:spPr/>
    </dgm:pt>
    <dgm:pt modelId="{843715D2-C2C2-41EB-BDA3-21230FBA46DB}" type="pres">
      <dgm:prSet presAssocID="{58828492-5CEF-4AFE-95CB-5D7E6A18158B}" presName="childNode1tx" presStyleLbl="bgAcc1" presStyleIdx="2" presStyleCnt="3">
        <dgm:presLayoutVars>
          <dgm:bulletEnabled val="1"/>
        </dgm:presLayoutVars>
      </dgm:prSet>
      <dgm:spPr/>
    </dgm:pt>
    <dgm:pt modelId="{047F5837-10E2-4FFC-A492-DB8A19EF48CA}" type="pres">
      <dgm:prSet presAssocID="{58828492-5CEF-4AFE-95CB-5D7E6A18158B}" presName="parentNode1" presStyleLbl="node1" presStyleIdx="2" presStyleCnt="3">
        <dgm:presLayoutVars>
          <dgm:chMax val="1"/>
          <dgm:bulletEnabled val="1"/>
        </dgm:presLayoutVars>
      </dgm:prSet>
      <dgm:spPr/>
    </dgm:pt>
    <dgm:pt modelId="{7D6A154D-27BB-4CCE-9250-BCDD2CD5C383}" type="pres">
      <dgm:prSet presAssocID="{58828492-5CEF-4AFE-95CB-5D7E6A18158B}" presName="connSite1" presStyleCnt="0"/>
      <dgm:spPr/>
    </dgm:pt>
  </dgm:ptLst>
  <dgm:cxnLst>
    <dgm:cxn modelId="{1FE4D618-724E-4829-BED3-DAA3C651B769}" type="presOf" srcId="{0B00F5A8-A0EF-4111-9D86-004317B4F49E}" destId="{E83793B4-2C5C-4D90-82FA-E5EE4745664D}" srcOrd="0" destOrd="0" presId="urn:microsoft.com/office/officeart/2005/8/layout/hProcess4"/>
    <dgm:cxn modelId="{A08CE81F-A93E-429F-943D-3B3662A0C042}" type="presOf" srcId="{F6D27D1B-CDCB-481F-B8FA-AB31B2A119DE}" destId="{029D1FDE-4DD7-4FA5-8C70-0C747477B66C}" srcOrd="0" destOrd="0" presId="urn:microsoft.com/office/officeart/2005/8/layout/hProcess4"/>
    <dgm:cxn modelId="{90737A22-A592-44A8-B828-4F5EED4EE14B}" type="presOf" srcId="{E24A775E-E240-453D-A440-582284AEF84A}" destId="{843715D2-C2C2-41EB-BDA3-21230FBA46DB}" srcOrd="1" destOrd="1"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7ECC062D-11D7-44B9-9E82-906C65AC899B}" type="presOf" srcId="{C15AE7DC-0041-4DEE-B9EB-15F32611A4EA}" destId="{69C28D3B-E083-42DF-9EA0-916CA12125A9}" srcOrd="0" destOrd="5" presId="urn:microsoft.com/office/officeart/2005/8/layout/hProcess4"/>
    <dgm:cxn modelId="{82C5F539-2734-4BE8-AD42-9053B4E5C3B7}" type="presOf" srcId="{5720D15B-2652-41CC-AF62-158A34DA6897}" destId="{69C28D3B-E083-42DF-9EA0-916CA12125A9}" srcOrd="0" destOrd="4" presId="urn:microsoft.com/office/officeart/2005/8/layout/hProcess4"/>
    <dgm:cxn modelId="{2D5B3E3B-3EE5-4072-933E-27DF5400591C}" srcId="{FB986F71-3126-4196-BD30-74AEDC39A1CA}" destId="{AB2E8498-CC81-452F-A895-08F3845AA347}" srcOrd="0" destOrd="0" parTransId="{4C65E2C8-0CBB-4D8C-AD60-6B0105C62B84}" sibTransId="{9A1F3304-AA9E-4FBC-89BA-9095C80E47C9}"/>
    <dgm:cxn modelId="{E33DA73B-C4A7-472D-88E9-D1B7FEC0C1F5}" type="presOf" srcId="{BF381BD4-48DC-48BF-8C18-C307CDD4D490}" destId="{BFE859F2-A9E8-4F95-9161-8EC68F2D30C4}" srcOrd="1" destOrd="1" presId="urn:microsoft.com/office/officeart/2005/8/layout/hProcess4"/>
    <dgm:cxn modelId="{241A4F42-3815-4A3A-A31B-C5E11FFB5E6D}" type="presOf" srcId="{FB986F71-3126-4196-BD30-74AEDC39A1CA}" destId="{E18C6CF4-EDEB-4539-A36D-E0355B626199}" srcOrd="0" destOrd="0" presId="urn:microsoft.com/office/officeart/2005/8/layout/hProcess4"/>
    <dgm:cxn modelId="{402F9D43-6A91-4B87-83A0-426BC9CD76A6}" type="presOf" srcId="{0B00F5A8-A0EF-4111-9D86-004317B4F49E}" destId="{67FFE978-6FBE-4424-80BE-B9E4B4DD0695}" srcOrd="1" destOrd="0" presId="urn:microsoft.com/office/officeart/2005/8/layout/hProcess4"/>
    <dgm:cxn modelId="{C7422A4A-6B6F-428B-83EE-2DA890C6D2F1}" srcId="{E24A775E-E240-453D-A440-582284AEF84A}" destId="{5720D15B-2652-41CC-AF62-158A34DA6897}" srcOrd="2" destOrd="0" parTransId="{1FB76FF1-5B39-4CED-8765-DA632342C30E}" sibTransId="{DC5B47B8-3748-4D89-B408-8DC3E2BC4B59}"/>
    <dgm:cxn modelId="{4143D757-8617-4C89-8322-E3B29A1874AF}" srcId="{E24A775E-E240-453D-A440-582284AEF84A}" destId="{68838C34-4D02-49F8-ADD7-BFA90D87B7EA}" srcOrd="0" destOrd="0" parTransId="{F2AD00AD-6A23-4C89-A107-68EF5D1F0B94}" sibTransId="{FFC4FCE7-6F2F-4F91-A74A-7C4C32A81657}"/>
    <dgm:cxn modelId="{1423FC72-83C7-4510-8021-28EAEA493E68}" srcId="{0E9DE493-19D7-4EC9-97C9-5F26233F1106}" destId="{FB986F71-3126-4196-BD30-74AEDC39A1CA}" srcOrd="0" destOrd="0" parTransId="{9B3CE34A-9B3E-4D5F-94E0-DFBB94FF5A03}" sibTransId="{D0B150DF-3AA4-454C-8652-25880449C422}"/>
    <dgm:cxn modelId="{CE9D5A75-054C-44E1-952E-CBFA72C87C20}" type="presOf" srcId="{D29A0B48-4E97-4465-B6E4-5BA223B75D52}" destId="{69C28D3B-E083-42DF-9EA0-916CA12125A9}" srcOrd="0" destOrd="3" presId="urn:microsoft.com/office/officeart/2005/8/layout/hProcess4"/>
    <dgm:cxn modelId="{550EC38B-566A-4081-A7BE-0E49BE02764D}" type="presOf" srcId="{AB2E8498-CC81-452F-A895-08F3845AA347}" destId="{BFE859F2-A9E8-4F95-9161-8EC68F2D30C4}" srcOrd="1" destOrd="0" presId="urn:microsoft.com/office/officeart/2005/8/layout/hProcess4"/>
    <dgm:cxn modelId="{6CE6C9A0-C295-4AF1-AE1F-DB30B6508F7C}" srcId="{58828492-5CEF-4AFE-95CB-5D7E6A18158B}" destId="{BD930194-3933-4B17-9860-DC891E8217E1}" srcOrd="0" destOrd="0" parTransId="{34273B03-F80C-4100-9F8D-1575D3383978}" sibTransId="{DF4903DD-3892-4C73-B2CC-E6341F99FE2F}"/>
    <dgm:cxn modelId="{A63D53AC-541A-4D09-9620-8B1C8D7B91DE}" srcId="{0E9DE493-19D7-4EC9-97C9-5F26233F1106}" destId="{F6D27D1B-CDCB-481F-B8FA-AB31B2A119DE}" srcOrd="1" destOrd="0" parTransId="{8A7BF306-8E53-4B16-9E7E-A79AE3DF6BE2}" sibTransId="{7AEB6639-3258-49E8-8B1F-B4A9C61922BE}"/>
    <dgm:cxn modelId="{2CA80DAE-495B-4C89-AA0E-8FDB9B11598F}" type="presOf" srcId="{D29A0B48-4E97-4465-B6E4-5BA223B75D52}" destId="{843715D2-C2C2-41EB-BDA3-21230FBA46DB}" srcOrd="1" destOrd="3" presId="urn:microsoft.com/office/officeart/2005/8/layout/hProcess4"/>
    <dgm:cxn modelId="{4E74EABF-20DE-46D5-9BE9-0F84CEAF66AB}" type="presOf" srcId="{D0B150DF-3AA4-454C-8652-25880449C422}" destId="{6A63D16E-EEE6-4267-97EA-5AD7D2BC4E84}" srcOrd="0" destOrd="0" presId="urn:microsoft.com/office/officeart/2005/8/layout/hProcess4"/>
    <dgm:cxn modelId="{A78675C1-CCE1-4964-B5B1-92113A08D855}" srcId="{E24A775E-E240-453D-A440-582284AEF84A}" destId="{D29A0B48-4E97-4465-B6E4-5BA223B75D52}" srcOrd="1" destOrd="0" parTransId="{22AF174D-F66B-437E-B6AC-402DBA2A0B6B}" sibTransId="{17BBC1A3-9D84-4D62-B3B7-177D391DBCF6}"/>
    <dgm:cxn modelId="{95276BC3-D2A9-422F-9390-BED3FD8C7BB0}" type="presOf" srcId="{0E9DE493-19D7-4EC9-97C9-5F26233F1106}" destId="{3960CFF8-4383-4382-8D6D-F2A00F508E8D}" srcOrd="0" destOrd="0" presId="urn:microsoft.com/office/officeart/2005/8/layout/hProcess4"/>
    <dgm:cxn modelId="{DCA037C6-FFE3-425B-BA80-08F3AE3E11BA}" type="presOf" srcId="{E24A775E-E240-453D-A440-582284AEF84A}" destId="{69C28D3B-E083-42DF-9EA0-916CA12125A9}" srcOrd="0" destOrd="1" presId="urn:microsoft.com/office/officeart/2005/8/layout/hProcess4"/>
    <dgm:cxn modelId="{90D5F6C6-4E25-4C59-9DF6-6E2B25A59F46}" type="presOf" srcId="{68838C34-4D02-49F8-ADD7-BFA90D87B7EA}" destId="{69C28D3B-E083-42DF-9EA0-916CA12125A9}" srcOrd="0" destOrd="2" presId="urn:microsoft.com/office/officeart/2005/8/layout/hProcess4"/>
    <dgm:cxn modelId="{233A43CB-3D39-4168-B16D-02F621DA4743}" type="presOf" srcId="{BD930194-3933-4B17-9860-DC891E8217E1}" destId="{843715D2-C2C2-41EB-BDA3-21230FBA46DB}" srcOrd="1" destOrd="0" presId="urn:microsoft.com/office/officeart/2005/8/layout/hProcess4"/>
    <dgm:cxn modelId="{5F9EDECD-FB20-4615-B5EC-47255B2B532F}" srcId="{FB986F71-3126-4196-BD30-74AEDC39A1CA}" destId="{BF381BD4-48DC-48BF-8C18-C307CDD4D490}" srcOrd="1" destOrd="0" parTransId="{5D881325-883F-44A1-A5FB-E01856D07A5B}" sibTransId="{2C645F98-BC4B-4797-BC42-0872EA7B0575}"/>
    <dgm:cxn modelId="{A507C8D3-A0BB-44E4-82F7-15D18D34238D}" type="presOf" srcId="{68838C34-4D02-49F8-ADD7-BFA90D87B7EA}" destId="{843715D2-C2C2-41EB-BDA3-21230FBA46DB}" srcOrd="1" destOrd="2" presId="urn:microsoft.com/office/officeart/2005/8/layout/hProcess4"/>
    <dgm:cxn modelId="{0946C7D4-D53E-451D-B6AA-BFB5829E8A7E}" type="presOf" srcId="{BD930194-3933-4B17-9860-DC891E8217E1}" destId="{69C28D3B-E083-42DF-9EA0-916CA12125A9}" srcOrd="0" destOrd="0" presId="urn:microsoft.com/office/officeart/2005/8/layout/hProcess4"/>
    <dgm:cxn modelId="{DDE7D6DD-B8EB-4DFB-871B-EDBDA80D7F91}" type="presOf" srcId="{C15AE7DC-0041-4DEE-B9EB-15F32611A4EA}" destId="{843715D2-C2C2-41EB-BDA3-21230FBA46DB}" srcOrd="1" destOrd="5" presId="urn:microsoft.com/office/officeart/2005/8/layout/hProcess4"/>
    <dgm:cxn modelId="{FA45DADE-266F-4B82-B02F-D2732D8D9F51}" type="presOf" srcId="{58828492-5CEF-4AFE-95CB-5D7E6A18158B}" destId="{047F5837-10E2-4FFC-A492-DB8A19EF48CA}" srcOrd="0" destOrd="0" presId="urn:microsoft.com/office/officeart/2005/8/layout/hProcess4"/>
    <dgm:cxn modelId="{86F910E7-C9D0-48E5-A3A3-C70127E96FC1}" srcId="{F6D27D1B-CDCB-481F-B8FA-AB31B2A119DE}" destId="{0B00F5A8-A0EF-4111-9D86-004317B4F49E}" srcOrd="0" destOrd="0" parTransId="{EC916B99-8D26-4265-B7BE-BB461C68DA5C}" sibTransId="{CE48C676-980A-4BAC-A3C8-9ABC315DAE51}"/>
    <dgm:cxn modelId="{2ABF37EB-7488-474B-93B1-00FE6ABA06C8}" type="presOf" srcId="{5720D15B-2652-41CC-AF62-158A34DA6897}" destId="{843715D2-C2C2-41EB-BDA3-21230FBA46DB}" srcOrd="1" destOrd="4" presId="urn:microsoft.com/office/officeart/2005/8/layout/hProcess4"/>
    <dgm:cxn modelId="{FCC960F1-FFDB-446D-9C7D-06DB34FE036C}" type="presOf" srcId="{BF381BD4-48DC-48BF-8C18-C307CDD4D490}" destId="{96015622-8A46-45CF-A72A-2856B699B374}" srcOrd="0" destOrd="1" presId="urn:microsoft.com/office/officeart/2005/8/layout/hProcess4"/>
    <dgm:cxn modelId="{E751D7F3-888C-4333-9B1F-F8C227D478D7}" srcId="{E24A775E-E240-453D-A440-582284AEF84A}" destId="{C15AE7DC-0041-4DEE-B9EB-15F32611A4EA}" srcOrd="3" destOrd="0" parTransId="{6834A9E3-A199-4D0D-9A0A-7ECFC76DFDC6}" sibTransId="{68131948-0D0C-405A-B3E2-7169DE859793}"/>
    <dgm:cxn modelId="{CE16F3F6-4FD5-4167-BAC3-AF937009F020}" srcId="{58828492-5CEF-4AFE-95CB-5D7E6A18158B}" destId="{E24A775E-E240-453D-A440-582284AEF84A}" srcOrd="1" destOrd="0" parTransId="{6821A5C3-9021-4411-B959-7DEB07EB47B9}" sibTransId="{4BF57926-DB77-459B-B479-F58941CF5829}"/>
    <dgm:cxn modelId="{732F9AFA-01BF-4C18-A659-D951BF9FC05D}" type="presOf" srcId="{AB2E8498-CC81-452F-A895-08F3845AA347}" destId="{96015622-8A46-45CF-A72A-2856B699B374}" srcOrd="0" destOrd="0" presId="urn:microsoft.com/office/officeart/2005/8/layout/hProcess4"/>
    <dgm:cxn modelId="{E95209FE-82B0-40EF-AFE6-D8CCCCEA50E1}" type="presOf" srcId="{7AEB6639-3258-49E8-8B1F-B4A9C61922BE}" destId="{DC2A0ADB-DCE3-4BF4-9952-0394865777AC}" srcOrd="0" destOrd="0" presId="urn:microsoft.com/office/officeart/2005/8/layout/hProcess4"/>
    <dgm:cxn modelId="{89F19664-F574-44B4-924E-3D107B743F23}" type="presParOf" srcId="{3960CFF8-4383-4382-8D6D-F2A00F508E8D}" destId="{366CFF54-5C8F-47F9-BFD8-D9AF3EADDA3E}" srcOrd="0" destOrd="0" presId="urn:microsoft.com/office/officeart/2005/8/layout/hProcess4"/>
    <dgm:cxn modelId="{75C41B37-1CBE-4C45-8C4B-850855BD27C4}" type="presParOf" srcId="{3960CFF8-4383-4382-8D6D-F2A00F508E8D}" destId="{13688FBD-4079-41FE-A6A2-B5B0F293E6BF}" srcOrd="1" destOrd="0" presId="urn:microsoft.com/office/officeart/2005/8/layout/hProcess4"/>
    <dgm:cxn modelId="{3AA8FE4E-D0FB-4F4F-9F35-7B6B4E7D5E8D}" type="presParOf" srcId="{3960CFF8-4383-4382-8D6D-F2A00F508E8D}" destId="{224851B6-C14D-49DE-883B-A13003DA4601}" srcOrd="2" destOrd="0" presId="urn:microsoft.com/office/officeart/2005/8/layout/hProcess4"/>
    <dgm:cxn modelId="{A4DAABAE-FB49-4E79-80B0-1264A8E539FF}" type="presParOf" srcId="{224851B6-C14D-49DE-883B-A13003DA4601}" destId="{1439717B-283C-48FF-AF62-1990F52B6512}" srcOrd="0" destOrd="0" presId="urn:microsoft.com/office/officeart/2005/8/layout/hProcess4"/>
    <dgm:cxn modelId="{6FFC75D9-47EB-48FF-90CD-91F117AC22B7}" type="presParOf" srcId="{1439717B-283C-48FF-AF62-1990F52B6512}" destId="{BCCE6711-D1D8-4B2C-917E-41AB5A6114A8}" srcOrd="0" destOrd="0" presId="urn:microsoft.com/office/officeart/2005/8/layout/hProcess4"/>
    <dgm:cxn modelId="{FEE85E3F-72E5-4071-8EA1-3623F81173A1}" type="presParOf" srcId="{1439717B-283C-48FF-AF62-1990F52B6512}" destId="{96015622-8A46-45CF-A72A-2856B699B374}" srcOrd="1" destOrd="0" presId="urn:microsoft.com/office/officeart/2005/8/layout/hProcess4"/>
    <dgm:cxn modelId="{AC4982ED-AD83-45D0-AD2F-455F7901AF9F}" type="presParOf" srcId="{1439717B-283C-48FF-AF62-1990F52B6512}" destId="{BFE859F2-A9E8-4F95-9161-8EC68F2D30C4}" srcOrd="2" destOrd="0" presId="urn:microsoft.com/office/officeart/2005/8/layout/hProcess4"/>
    <dgm:cxn modelId="{565E0706-6737-49AB-A631-19EA6E16791C}" type="presParOf" srcId="{1439717B-283C-48FF-AF62-1990F52B6512}" destId="{E18C6CF4-EDEB-4539-A36D-E0355B626199}" srcOrd="3" destOrd="0" presId="urn:microsoft.com/office/officeart/2005/8/layout/hProcess4"/>
    <dgm:cxn modelId="{0F8395D2-489A-4650-9E19-52FEC57A410B}" type="presParOf" srcId="{1439717B-283C-48FF-AF62-1990F52B6512}" destId="{D9FCD5E9-9E94-4534-BAB4-3DB8EB44E7D0}" srcOrd="4" destOrd="0" presId="urn:microsoft.com/office/officeart/2005/8/layout/hProcess4"/>
    <dgm:cxn modelId="{9204B803-0CC8-4F9E-AC95-C709626A9F47}" type="presParOf" srcId="{224851B6-C14D-49DE-883B-A13003DA4601}" destId="{6A63D16E-EEE6-4267-97EA-5AD7D2BC4E84}" srcOrd="1" destOrd="0" presId="urn:microsoft.com/office/officeart/2005/8/layout/hProcess4"/>
    <dgm:cxn modelId="{DF63E90D-523A-4A3D-8E96-876C4878E690}" type="presParOf" srcId="{224851B6-C14D-49DE-883B-A13003DA4601}" destId="{59BAED1E-A4FE-4FA3-8716-57917AF47F38}" srcOrd="2" destOrd="0" presId="urn:microsoft.com/office/officeart/2005/8/layout/hProcess4"/>
    <dgm:cxn modelId="{ABC2BBAC-ABC6-4828-A656-FF0E45449B5D}" type="presParOf" srcId="{59BAED1E-A4FE-4FA3-8716-57917AF47F38}" destId="{5C833856-7FAF-4B27-932C-67C7D08339F2}" srcOrd="0" destOrd="0" presId="urn:microsoft.com/office/officeart/2005/8/layout/hProcess4"/>
    <dgm:cxn modelId="{57A8C77F-8539-4ED5-8B3E-AA69AEF39063}" type="presParOf" srcId="{59BAED1E-A4FE-4FA3-8716-57917AF47F38}" destId="{E83793B4-2C5C-4D90-82FA-E5EE4745664D}" srcOrd="1" destOrd="0" presId="urn:microsoft.com/office/officeart/2005/8/layout/hProcess4"/>
    <dgm:cxn modelId="{13C487BA-883D-4A71-9789-EB655F6279D7}" type="presParOf" srcId="{59BAED1E-A4FE-4FA3-8716-57917AF47F38}" destId="{67FFE978-6FBE-4424-80BE-B9E4B4DD0695}" srcOrd="2" destOrd="0" presId="urn:microsoft.com/office/officeart/2005/8/layout/hProcess4"/>
    <dgm:cxn modelId="{9DE711C0-DAD0-490A-8F9F-84EFF58B67F2}" type="presParOf" srcId="{59BAED1E-A4FE-4FA3-8716-57917AF47F38}" destId="{029D1FDE-4DD7-4FA5-8C70-0C747477B66C}" srcOrd="3" destOrd="0" presId="urn:microsoft.com/office/officeart/2005/8/layout/hProcess4"/>
    <dgm:cxn modelId="{7E60F800-B699-4C90-AE8B-FFA3C1DBAC2A}" type="presParOf" srcId="{59BAED1E-A4FE-4FA3-8716-57917AF47F38}" destId="{C2556EF6-41FF-46C6-8829-911BFA533FFE}" srcOrd="4" destOrd="0" presId="urn:microsoft.com/office/officeart/2005/8/layout/hProcess4"/>
    <dgm:cxn modelId="{15EEC923-9DD9-45F9-B1CE-E90ADC8BB3B2}" type="presParOf" srcId="{224851B6-C14D-49DE-883B-A13003DA4601}" destId="{DC2A0ADB-DCE3-4BF4-9952-0394865777AC}" srcOrd="3" destOrd="0" presId="urn:microsoft.com/office/officeart/2005/8/layout/hProcess4"/>
    <dgm:cxn modelId="{F83CC031-B411-4234-8023-6E45E782DC1B}" type="presParOf" srcId="{224851B6-C14D-49DE-883B-A13003DA4601}" destId="{A874A3A3-A340-4ABC-99B5-7529D4415335}" srcOrd="4" destOrd="0" presId="urn:microsoft.com/office/officeart/2005/8/layout/hProcess4"/>
    <dgm:cxn modelId="{7B362966-E9AB-40B9-8761-1F07E738ED93}" type="presParOf" srcId="{A874A3A3-A340-4ABC-99B5-7529D4415335}" destId="{14032C0B-60AE-432B-A713-F993D1C4BA8F}" srcOrd="0" destOrd="0" presId="urn:microsoft.com/office/officeart/2005/8/layout/hProcess4"/>
    <dgm:cxn modelId="{7577A14F-C73F-4E1A-8760-544ED1967544}" type="presParOf" srcId="{A874A3A3-A340-4ABC-99B5-7529D4415335}" destId="{69C28D3B-E083-42DF-9EA0-916CA12125A9}" srcOrd="1" destOrd="0" presId="urn:microsoft.com/office/officeart/2005/8/layout/hProcess4"/>
    <dgm:cxn modelId="{1637F8A1-F9FA-4AC7-AA80-AC52DBF6427F}" type="presParOf" srcId="{A874A3A3-A340-4ABC-99B5-7529D4415335}" destId="{843715D2-C2C2-41EB-BDA3-21230FBA46DB}" srcOrd="2" destOrd="0" presId="urn:microsoft.com/office/officeart/2005/8/layout/hProcess4"/>
    <dgm:cxn modelId="{C3A1CE6A-C0A2-460E-AEC5-91898FCAB7C6}" type="presParOf" srcId="{A874A3A3-A340-4ABC-99B5-7529D4415335}" destId="{047F5837-10E2-4FFC-A492-DB8A19EF48CA}" srcOrd="3" destOrd="0" presId="urn:microsoft.com/office/officeart/2005/8/layout/hProcess4"/>
    <dgm:cxn modelId="{B0B35EFC-EC0D-408D-96C0-AAE23E559E96}"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36244"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71450" lvl="1" indent="-171450" algn="l" defTabSz="800100" rtl="0">
            <a:lnSpc>
              <a:spcPct val="90000"/>
            </a:lnSpc>
            <a:spcBef>
              <a:spcPct val="0"/>
            </a:spcBef>
            <a:spcAft>
              <a:spcPct val="15000"/>
            </a:spcAft>
            <a:buChar char="•"/>
          </a:pPr>
          <a:r>
            <a:rPr lang="en-US" sz="1800" kern="1200">
              <a:latin typeface="Corbel"/>
            </a:rPr>
            <a:t>Sample of US Census </a:t>
          </a:r>
          <a:r>
            <a:rPr lang="en-US" sz="1800" kern="1200"/>
            <a:t>Data used to capture </a:t>
          </a:r>
          <a:r>
            <a:rPr lang="en-US" sz="1800" kern="1200">
              <a:latin typeface="Corbel"/>
            </a:rPr>
            <a:t>relationship between various characteristics of a person and salary</a:t>
          </a:r>
          <a:endParaRPr lang="en-US" sz="1800" kern="1200"/>
        </a:p>
        <a:p>
          <a:pPr marL="228600" lvl="1" indent="-228600" algn="l" defTabSz="1066800">
            <a:lnSpc>
              <a:spcPct val="90000"/>
            </a:lnSpc>
            <a:spcBef>
              <a:spcPct val="0"/>
            </a:spcBef>
            <a:spcAft>
              <a:spcPct val="15000"/>
            </a:spcAft>
            <a:buChar char="•"/>
          </a:pPr>
          <a:endParaRPr lang="en-US" sz="2400" kern="1200"/>
        </a:p>
      </dsp:txBody>
      <dsp:txXfrm>
        <a:off x="82644" y="1095673"/>
        <a:ext cx="2351761" cy="1491398"/>
      </dsp:txXfrm>
    </dsp:sp>
    <dsp:sp modelId="{6A63D16E-EEE6-4267-97EA-5AD7D2BC4E84}">
      <dsp:nvSpPr>
        <dsp:cNvPr id="0" name=""/>
        <dsp:cNvSpPr/>
      </dsp:nvSpPr>
      <dsp:spPr>
        <a:xfrm>
          <a:off x="1394360" y="1473226"/>
          <a:ext cx="2779003" cy="2779003"/>
        </a:xfrm>
        <a:prstGeom prst="leftCircularArrow">
          <a:avLst>
            <a:gd name="adj1" fmla="val 3451"/>
            <a:gd name="adj2" fmla="val 427731"/>
            <a:gd name="adj3" fmla="val 2203242"/>
            <a:gd name="adj4" fmla="val 9024489"/>
            <a:gd name="adj5" fmla="val 4027"/>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18C6CF4-EDEB-4539-A36D-E0355B626199}">
      <dsp:nvSpPr>
        <dsp:cNvPr id="0" name=""/>
        <dsp:cNvSpPr/>
      </dsp:nvSpPr>
      <dsp:spPr>
        <a:xfrm>
          <a:off x="579480"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a:t>Train Model</a:t>
          </a:r>
        </a:p>
      </dsp:txBody>
      <dsp:txXfrm>
        <a:off x="604789" y="2658781"/>
        <a:ext cx="2122325" cy="813490"/>
      </dsp:txXfrm>
    </dsp:sp>
    <dsp:sp modelId="{E83793B4-2C5C-4D90-82FA-E5EE4745664D}">
      <dsp:nvSpPr>
        <dsp:cNvPr id="0" name=""/>
        <dsp:cNvSpPr/>
      </dsp:nvSpPr>
      <dsp:spPr>
        <a:xfrm>
          <a:off x="3209147" y="1049274"/>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rtl="0">
            <a:lnSpc>
              <a:spcPct val="90000"/>
            </a:lnSpc>
            <a:spcBef>
              <a:spcPct val="0"/>
            </a:spcBef>
            <a:spcAft>
              <a:spcPct val="15000"/>
            </a:spcAft>
            <a:buChar char="•"/>
          </a:pPr>
          <a:r>
            <a:rPr lang="en-US" sz="1500" kern="1200">
              <a:latin typeface="Corbel"/>
            </a:rPr>
            <a:t>Use the model to predict the salary level of people it has not yet been exposed to.</a:t>
          </a:r>
          <a:endParaRPr lang="en-US" sz="1500" kern="1200"/>
        </a:p>
      </dsp:txBody>
      <dsp:txXfrm>
        <a:off x="3255547" y="1527728"/>
        <a:ext cx="2351761" cy="1491398"/>
      </dsp:txXfrm>
    </dsp:sp>
    <dsp:sp modelId="{DC2A0ADB-DCE3-4BF4-9952-0394865777AC}">
      <dsp:nvSpPr>
        <dsp:cNvPr id="0" name=""/>
        <dsp:cNvSpPr/>
      </dsp:nvSpPr>
      <dsp:spPr>
        <a:xfrm>
          <a:off x="4546892" y="-216486"/>
          <a:ext cx="3091364" cy="3091364"/>
        </a:xfrm>
        <a:prstGeom prst="circularArrow">
          <a:avLst>
            <a:gd name="adj1" fmla="val 3103"/>
            <a:gd name="adj2" fmla="val 381347"/>
            <a:gd name="adj3" fmla="val 19443143"/>
            <a:gd name="adj4" fmla="val 12575511"/>
            <a:gd name="adj5" fmla="val 362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29D1FDE-4DD7-4FA5-8C70-0C747477B66C}">
      <dsp:nvSpPr>
        <dsp:cNvPr id="0" name=""/>
        <dsp:cNvSpPr/>
      </dsp:nvSpPr>
      <dsp:spPr>
        <a:xfrm>
          <a:off x="3752383" y="617220"/>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a:t>Predict</a:t>
          </a:r>
        </a:p>
      </dsp:txBody>
      <dsp:txXfrm>
        <a:off x="3777692" y="642529"/>
        <a:ext cx="2122325" cy="813490"/>
      </dsp:txXfrm>
    </dsp:sp>
    <dsp:sp modelId="{69C28D3B-E083-42DF-9EA0-916CA12125A9}">
      <dsp:nvSpPr>
        <dsp:cNvPr id="0" name=""/>
        <dsp:cNvSpPr/>
      </dsp:nvSpPr>
      <dsp:spPr>
        <a:xfrm>
          <a:off x="6382050"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endParaRPr lang="en-US" sz="1500" kern="1200"/>
        </a:p>
        <a:p>
          <a:pPr marL="114300" lvl="1" indent="-114300" algn="l" defTabSz="666750">
            <a:lnSpc>
              <a:spcPct val="90000"/>
            </a:lnSpc>
            <a:spcBef>
              <a:spcPct val="0"/>
            </a:spcBef>
            <a:spcAft>
              <a:spcPct val="15000"/>
            </a:spcAft>
            <a:buChar char="•"/>
          </a:pPr>
          <a:r>
            <a:rPr lang="en-US" sz="1500" kern="1200"/>
            <a:t>Compare Models:</a:t>
          </a:r>
        </a:p>
        <a:p>
          <a:pPr marL="228600" lvl="2" indent="-114300" algn="l" defTabSz="666750">
            <a:lnSpc>
              <a:spcPct val="90000"/>
            </a:lnSpc>
            <a:spcBef>
              <a:spcPct val="0"/>
            </a:spcBef>
            <a:spcAft>
              <a:spcPct val="15000"/>
            </a:spcAft>
            <a:buChar char="•"/>
          </a:pPr>
          <a:r>
            <a:rPr lang="en-US" sz="1500" kern="1200"/>
            <a:t>Accuracy</a:t>
          </a:r>
        </a:p>
        <a:p>
          <a:pPr marL="228600" lvl="2" indent="-114300" algn="l" defTabSz="666750">
            <a:lnSpc>
              <a:spcPct val="90000"/>
            </a:lnSpc>
            <a:spcBef>
              <a:spcPct val="0"/>
            </a:spcBef>
            <a:spcAft>
              <a:spcPct val="15000"/>
            </a:spcAft>
            <a:buChar char="•"/>
          </a:pPr>
          <a:r>
            <a:rPr lang="en-US" sz="1500" kern="1200"/>
            <a:t>True positive rate</a:t>
          </a:r>
        </a:p>
        <a:p>
          <a:pPr marL="228600" lvl="2" indent="-114300" algn="l" defTabSz="666750">
            <a:lnSpc>
              <a:spcPct val="90000"/>
            </a:lnSpc>
            <a:spcBef>
              <a:spcPct val="0"/>
            </a:spcBef>
            <a:spcAft>
              <a:spcPct val="15000"/>
            </a:spcAft>
            <a:buChar char="•"/>
          </a:pPr>
          <a:r>
            <a:rPr lang="en-US" sz="1500" kern="1200"/>
            <a:t>False positive rate</a:t>
          </a:r>
        </a:p>
        <a:p>
          <a:pPr marL="228600" lvl="2" indent="-114300" algn="l" defTabSz="666750">
            <a:lnSpc>
              <a:spcPct val="90000"/>
            </a:lnSpc>
            <a:spcBef>
              <a:spcPct val="0"/>
            </a:spcBef>
            <a:spcAft>
              <a:spcPct val="15000"/>
            </a:spcAft>
            <a:buChar char="•"/>
          </a:pPr>
          <a:r>
            <a:rPr lang="en-US" sz="1500" kern="1200"/>
            <a:t>ROC</a:t>
          </a:r>
        </a:p>
      </dsp:txBody>
      <dsp:txXfrm>
        <a:off x="6428450" y="1095673"/>
        <a:ext cx="2351761" cy="1491398"/>
      </dsp:txXfrm>
    </dsp:sp>
    <dsp:sp modelId="{047F5837-10E2-4FFC-A492-DB8A19EF48CA}">
      <dsp:nvSpPr>
        <dsp:cNvPr id="0" name=""/>
        <dsp:cNvSpPr/>
      </dsp:nvSpPr>
      <dsp:spPr>
        <a:xfrm>
          <a:off x="6925286"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a:t>Measure Performance</a:t>
          </a:r>
        </a:p>
      </dsp:txBody>
      <dsp:txXfrm>
        <a:off x="6950595" y="2658781"/>
        <a:ext cx="2122325" cy="8134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9/20/23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9/20/23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Person 1</a:t>
            </a:r>
          </a:p>
        </p:txBody>
      </p:sp>
      <p:sp>
        <p:nvSpPr>
          <p:cNvPr id="4" name="Slide Number Placeholder 3"/>
          <p:cNvSpPr>
            <a:spLocks noGrp="1"/>
          </p:cNvSpPr>
          <p:nvPr>
            <p:ph type="sldNum" sz="quarter" idx="5"/>
          </p:nvPr>
        </p:nvSpPr>
        <p:spPr/>
        <p:txBody>
          <a:bodyPr/>
          <a:lstStyle/>
          <a:p>
            <a:fld id="{F93199CD-3E1B-4AE6-990F-76F925F5EA9F}" type="slidenum">
              <a:rPr lang="en-US"/>
              <a:t>1</a:t>
            </a:fld>
            <a:endParaRPr lang="en-US"/>
          </a:p>
        </p:txBody>
      </p:sp>
    </p:spTree>
    <p:extLst>
      <p:ext uri="{BB962C8B-B14F-4D97-AF65-F5344CB8AC3E}">
        <p14:creationId xmlns:p14="http://schemas.microsoft.com/office/powerpoint/2010/main" val="2573624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Liana</a:t>
            </a:r>
          </a:p>
        </p:txBody>
      </p:sp>
      <p:sp>
        <p:nvSpPr>
          <p:cNvPr id="4" name="Slide Number Placeholder 3"/>
          <p:cNvSpPr>
            <a:spLocks noGrp="1"/>
          </p:cNvSpPr>
          <p:nvPr>
            <p:ph type="sldNum" sz="quarter" idx="5"/>
          </p:nvPr>
        </p:nvSpPr>
        <p:spPr/>
        <p:txBody>
          <a:bodyPr/>
          <a:lstStyle/>
          <a:p>
            <a:fld id="{F93199CD-3E1B-4AE6-990F-76F925F5EA9F}" type="slidenum">
              <a:rPr lang="en-US"/>
              <a:t>10</a:t>
            </a:fld>
            <a:endParaRPr lang="en-US"/>
          </a:p>
        </p:txBody>
      </p:sp>
    </p:spTree>
    <p:extLst>
      <p:ext uri="{BB962C8B-B14F-4D97-AF65-F5344CB8AC3E}">
        <p14:creationId xmlns:p14="http://schemas.microsoft.com/office/powerpoint/2010/main" val="1760338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After all the analysis we have come to the conclusion that there are certain benefits as well as limitations associated with the implementation of the Random Forest model to figure out whether </a:t>
            </a:r>
            <a:r>
              <a:rPr lang="en-US" sz="1200" b="0" i="0" kern="1200">
                <a:solidFill>
                  <a:schemeClr val="tx1"/>
                </a:solidFill>
                <a:effectLst/>
                <a:latin typeface="+mn-lt"/>
                <a:ea typeface="+mn-ea"/>
                <a:cs typeface="+mn-cs"/>
              </a:rPr>
              <a:t>household incomes greater than $50K can be predicted and whether that group can be targeted for the $25 million direct marketing campaign.</a:t>
            </a:r>
          </a:p>
          <a:p>
            <a:r>
              <a:rPr lang="en-US" sz="1200" b="0" i="0" kern="1200">
                <a:solidFill>
                  <a:schemeClr val="tx1"/>
                </a:solidFill>
                <a:effectLst/>
                <a:latin typeface="+mn-lt"/>
                <a:ea typeface="+mn-ea"/>
                <a:cs typeface="+mn-cs"/>
              </a:rPr>
              <a:t>1.The limitations associated with the random forest model is that there is quite a possibility that census data doesn’t represents accurately the bank customer base. We might need some other demographics to do the further analysis.</a:t>
            </a:r>
          </a:p>
          <a:p>
            <a:r>
              <a:rPr lang="en-US" sz="1200" b="0" i="0" kern="1200">
                <a:solidFill>
                  <a:schemeClr val="tx1"/>
                </a:solidFill>
                <a:effectLst/>
                <a:latin typeface="+mn-lt"/>
                <a:ea typeface="+mn-ea"/>
                <a:cs typeface="+mn-cs"/>
              </a:rPr>
              <a:t>2. limitation is chances of over fitting the model. Overfitting can substantially increase the errors in the model and can reduce the predictive power of the model.</a:t>
            </a:r>
          </a:p>
          <a:p>
            <a:r>
              <a:rPr lang="en-US">
                <a:latin typeface="Calibri"/>
                <a:cs typeface="Calibri"/>
              </a:rPr>
              <a:t>3.There is also a possibility that population across regions could have a different mix of characteristics than what has been modeled. This can compromise the accuracy of the model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atin typeface="Calibri"/>
                <a:cs typeface="Calibri"/>
              </a:rPr>
              <a:t>on the other hand if we consider the pros of all the models we have tested random forest has the best accuracy of </a:t>
            </a:r>
            <a:r>
              <a:rPr lang="en-US">
                <a:ea typeface="+mn-lt"/>
                <a:cs typeface="+mn-lt"/>
              </a:rPr>
              <a:t>94% and around 86% of all the correct predictions  were for high income group. Also if we use this model for predicting the chances of making a costly prediction is lowest out of all the tested models.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ea typeface="+mn-lt"/>
                <a:cs typeface="+mn-lt"/>
              </a:rPr>
              <a:t>This model also provides the ability to rank customers by probability of having a high salary.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ea typeface="+mn-lt"/>
              <a:cs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ea typeface="+mn-lt"/>
                <a:cs typeface="+mn-lt"/>
              </a:rPr>
              <a:t>So on the basis of all the analysis which we have done so far we recommend that Bank should use Random Forest model to predict the households with income greater than $50k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a typeface="+mn-lt"/>
              <a:cs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p>
          <a:p>
            <a:endParaRPr lang="en-US">
              <a:latin typeface="Calibri"/>
              <a:cs typeface="Calibri"/>
            </a:endParaRPr>
          </a:p>
        </p:txBody>
      </p:sp>
      <p:sp>
        <p:nvSpPr>
          <p:cNvPr id="4" name="Slide Number Placeholder 3"/>
          <p:cNvSpPr>
            <a:spLocks noGrp="1"/>
          </p:cNvSpPr>
          <p:nvPr>
            <p:ph type="sldNum" sz="quarter" idx="5"/>
          </p:nvPr>
        </p:nvSpPr>
        <p:spPr/>
        <p:txBody>
          <a:bodyPr/>
          <a:lstStyle/>
          <a:p>
            <a:fld id="{F93199CD-3E1B-4AE6-990F-76F925F5EA9F}" type="slidenum">
              <a:rPr lang="en-US"/>
              <a:t>11</a:t>
            </a:fld>
            <a:endParaRPr lang="en-US"/>
          </a:p>
        </p:txBody>
      </p:sp>
    </p:spTree>
    <p:extLst>
      <p:ext uri="{BB962C8B-B14F-4D97-AF65-F5344CB8AC3E}">
        <p14:creationId xmlns:p14="http://schemas.microsoft.com/office/powerpoint/2010/main" val="37469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Person 1</a:t>
            </a:r>
          </a:p>
        </p:txBody>
      </p:sp>
      <p:sp>
        <p:nvSpPr>
          <p:cNvPr id="4" name="Slide Number Placeholder 3"/>
          <p:cNvSpPr>
            <a:spLocks noGrp="1"/>
          </p:cNvSpPr>
          <p:nvPr>
            <p:ph type="sldNum" sz="quarter" idx="5"/>
          </p:nvPr>
        </p:nvSpPr>
        <p:spPr/>
        <p:txBody>
          <a:bodyPr/>
          <a:lstStyle/>
          <a:p>
            <a:fld id="{F93199CD-3E1B-4AE6-990F-76F925F5EA9F}" type="slidenum">
              <a:rPr lang="en-US"/>
              <a:t>12</a:t>
            </a:fld>
            <a:endParaRPr lang="en-US"/>
          </a:p>
        </p:txBody>
      </p:sp>
    </p:spTree>
    <p:extLst>
      <p:ext uri="{BB962C8B-B14F-4D97-AF65-F5344CB8AC3E}">
        <p14:creationId xmlns:p14="http://schemas.microsoft.com/office/powerpoint/2010/main" val="1683594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Person 2</a:t>
            </a:r>
          </a:p>
        </p:txBody>
      </p:sp>
      <p:sp>
        <p:nvSpPr>
          <p:cNvPr id="4" name="Slide Number Placeholder 3"/>
          <p:cNvSpPr>
            <a:spLocks noGrp="1"/>
          </p:cNvSpPr>
          <p:nvPr>
            <p:ph type="sldNum" sz="quarter" idx="5"/>
          </p:nvPr>
        </p:nvSpPr>
        <p:spPr/>
        <p:txBody>
          <a:bodyPr/>
          <a:lstStyle/>
          <a:p>
            <a:fld id="{F93199CD-3E1B-4AE6-990F-76F925F5EA9F}" type="slidenum">
              <a:rPr lang="en-US"/>
              <a:t>2</a:t>
            </a:fld>
            <a:endParaRPr lang="en-US"/>
          </a:p>
        </p:txBody>
      </p:sp>
    </p:spTree>
    <p:extLst>
      <p:ext uri="{BB962C8B-B14F-4D97-AF65-F5344CB8AC3E}">
        <p14:creationId xmlns:p14="http://schemas.microsoft.com/office/powerpoint/2010/main" val="1178369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Person 2</a:t>
            </a:r>
          </a:p>
        </p:txBody>
      </p:sp>
      <p:sp>
        <p:nvSpPr>
          <p:cNvPr id="4" name="Slide Number Placeholder 3"/>
          <p:cNvSpPr>
            <a:spLocks noGrp="1"/>
          </p:cNvSpPr>
          <p:nvPr>
            <p:ph type="sldNum" sz="quarter" idx="5"/>
          </p:nvPr>
        </p:nvSpPr>
        <p:spPr/>
        <p:txBody>
          <a:bodyPr/>
          <a:lstStyle/>
          <a:p>
            <a:fld id="{F93199CD-3E1B-4AE6-990F-76F925F5EA9F}" type="slidenum">
              <a:rPr lang="en-US"/>
              <a:t>3</a:t>
            </a:fld>
            <a:endParaRPr lang="en-US"/>
          </a:p>
        </p:txBody>
      </p:sp>
    </p:spTree>
    <p:extLst>
      <p:ext uri="{BB962C8B-B14F-4D97-AF65-F5344CB8AC3E}">
        <p14:creationId xmlns:p14="http://schemas.microsoft.com/office/powerpoint/2010/main" val="401526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Collin</a:t>
            </a:r>
          </a:p>
        </p:txBody>
      </p:sp>
      <p:sp>
        <p:nvSpPr>
          <p:cNvPr id="4" name="Slide Number Placeholder 3"/>
          <p:cNvSpPr>
            <a:spLocks noGrp="1"/>
          </p:cNvSpPr>
          <p:nvPr>
            <p:ph type="sldNum" sz="quarter" idx="5"/>
          </p:nvPr>
        </p:nvSpPr>
        <p:spPr/>
        <p:txBody>
          <a:bodyPr/>
          <a:lstStyle/>
          <a:p>
            <a:fld id="{F93199CD-3E1B-4AE6-990F-76F925F5EA9F}" type="slidenum">
              <a:rPr lang="en-US"/>
              <a:t>4</a:t>
            </a:fld>
            <a:endParaRPr lang="en-US"/>
          </a:p>
        </p:txBody>
      </p:sp>
    </p:spTree>
    <p:extLst>
      <p:ext uri="{BB962C8B-B14F-4D97-AF65-F5344CB8AC3E}">
        <p14:creationId xmlns:p14="http://schemas.microsoft.com/office/powerpoint/2010/main" val="3790691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Calibri"/>
              <a:cs typeface="Calibri"/>
            </a:endParaRPr>
          </a:p>
        </p:txBody>
      </p:sp>
      <p:sp>
        <p:nvSpPr>
          <p:cNvPr id="4" name="Slide Number Placeholder 3"/>
          <p:cNvSpPr>
            <a:spLocks noGrp="1"/>
          </p:cNvSpPr>
          <p:nvPr>
            <p:ph type="sldNum" sz="quarter" idx="5"/>
          </p:nvPr>
        </p:nvSpPr>
        <p:spPr/>
        <p:txBody>
          <a:bodyPr/>
          <a:lstStyle/>
          <a:p>
            <a:fld id="{F93199CD-3E1B-4AE6-990F-76F925F5EA9F}" type="slidenum">
              <a:rPr lang="en-US"/>
              <a:t>5</a:t>
            </a:fld>
            <a:endParaRPr lang="en-US"/>
          </a:p>
        </p:txBody>
      </p:sp>
    </p:spTree>
    <p:extLst>
      <p:ext uri="{BB962C8B-B14F-4D97-AF65-F5344CB8AC3E}">
        <p14:creationId xmlns:p14="http://schemas.microsoft.com/office/powerpoint/2010/main" val="3103682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Collin</a:t>
            </a:r>
          </a:p>
        </p:txBody>
      </p:sp>
      <p:sp>
        <p:nvSpPr>
          <p:cNvPr id="4" name="Slide Number Placeholder 3"/>
          <p:cNvSpPr>
            <a:spLocks noGrp="1"/>
          </p:cNvSpPr>
          <p:nvPr>
            <p:ph type="sldNum" sz="quarter" idx="5"/>
          </p:nvPr>
        </p:nvSpPr>
        <p:spPr/>
        <p:txBody>
          <a:bodyPr/>
          <a:lstStyle/>
          <a:p>
            <a:fld id="{F93199CD-3E1B-4AE6-990F-76F925F5EA9F}" type="slidenum">
              <a:rPr lang="en-US"/>
              <a:t>6</a:t>
            </a:fld>
            <a:endParaRPr lang="en-US"/>
          </a:p>
        </p:txBody>
      </p:sp>
    </p:spTree>
    <p:extLst>
      <p:ext uri="{BB962C8B-B14F-4D97-AF65-F5344CB8AC3E}">
        <p14:creationId xmlns:p14="http://schemas.microsoft.com/office/powerpoint/2010/main" val="1874592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Collin</a:t>
            </a:r>
          </a:p>
          <a:p>
            <a:endParaRPr lang="en-US">
              <a:latin typeface="Calibri"/>
              <a:cs typeface="Calibri"/>
            </a:endParaRPr>
          </a:p>
          <a:p>
            <a:endParaRPr lang="en-US">
              <a:latin typeface="Calibri"/>
              <a:cs typeface="Calibri"/>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True positive – we predicted over 50k and was actually over 50k</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When making correct predictions, more likely to classify those of interest who make over 50k</a:t>
            </a:r>
          </a:p>
          <a:p>
            <a:pPr marL="0" marR="0">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False positive – we predicted over 50k but was actually under 50k</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Low false positive rate means we are not likely to predict someone has a high salary when they actually </a:t>
            </a:r>
            <a:r>
              <a:rPr lang="en-US" sz="1800" err="1">
                <a:effectLst/>
                <a:latin typeface="Calibri" panose="020F0502020204030204" pitchFamily="34" charset="0"/>
                <a:ea typeface="Calibri" panose="020F0502020204030204" pitchFamily="34" charset="0"/>
                <a:cs typeface="Times New Roman" panose="02020603050405020304" pitchFamily="18" charset="0"/>
              </a:rPr>
              <a:t>hava</a:t>
            </a:r>
            <a:r>
              <a:rPr lang="en-US" sz="1800">
                <a:effectLst/>
                <a:latin typeface="Calibri" panose="020F0502020204030204" pitchFamily="34" charset="0"/>
                <a:ea typeface="Calibri" panose="020F0502020204030204" pitchFamily="34" charset="0"/>
                <a:cs typeface="Times New Roman" panose="02020603050405020304" pitchFamily="18" charset="0"/>
              </a:rPr>
              <a:t> a low salary</a:t>
            </a:r>
          </a:p>
          <a:p>
            <a:endParaRPr lang="en-US">
              <a:latin typeface="Calibri"/>
              <a:cs typeface="Calibri"/>
            </a:endParaRPr>
          </a:p>
        </p:txBody>
      </p:sp>
      <p:sp>
        <p:nvSpPr>
          <p:cNvPr id="4" name="Slide Number Placeholder 3"/>
          <p:cNvSpPr>
            <a:spLocks noGrp="1"/>
          </p:cNvSpPr>
          <p:nvPr>
            <p:ph type="sldNum" sz="quarter" idx="5"/>
          </p:nvPr>
        </p:nvSpPr>
        <p:spPr/>
        <p:txBody>
          <a:bodyPr/>
          <a:lstStyle/>
          <a:p>
            <a:fld id="{F93199CD-3E1B-4AE6-990F-76F925F5EA9F}" type="slidenum">
              <a:rPr lang="en-US"/>
              <a:t>7</a:t>
            </a:fld>
            <a:endParaRPr lang="en-US"/>
          </a:p>
        </p:txBody>
      </p:sp>
    </p:spTree>
    <p:extLst>
      <p:ext uri="{BB962C8B-B14F-4D97-AF65-F5344CB8AC3E}">
        <p14:creationId xmlns:p14="http://schemas.microsoft.com/office/powerpoint/2010/main" val="441290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Liana</a:t>
            </a:r>
          </a:p>
          <a:p>
            <a:endParaRPr lang="en-US">
              <a:latin typeface="Calibri"/>
              <a:cs typeface="Calibri"/>
            </a:endParaRPr>
          </a:p>
        </p:txBody>
      </p:sp>
      <p:sp>
        <p:nvSpPr>
          <p:cNvPr id="4" name="Slide Number Placeholder 3"/>
          <p:cNvSpPr>
            <a:spLocks noGrp="1"/>
          </p:cNvSpPr>
          <p:nvPr>
            <p:ph type="sldNum" sz="quarter" idx="5"/>
          </p:nvPr>
        </p:nvSpPr>
        <p:spPr/>
        <p:txBody>
          <a:bodyPr/>
          <a:lstStyle/>
          <a:p>
            <a:fld id="{F93199CD-3E1B-4AE6-990F-76F925F5EA9F}" type="slidenum">
              <a:rPr lang="en-US"/>
              <a:t>8</a:t>
            </a:fld>
            <a:endParaRPr lang="en-US"/>
          </a:p>
        </p:txBody>
      </p:sp>
    </p:spTree>
    <p:extLst>
      <p:ext uri="{BB962C8B-B14F-4D97-AF65-F5344CB8AC3E}">
        <p14:creationId xmlns:p14="http://schemas.microsoft.com/office/powerpoint/2010/main" val="1655992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Liana</a:t>
            </a:r>
          </a:p>
        </p:txBody>
      </p:sp>
      <p:sp>
        <p:nvSpPr>
          <p:cNvPr id="4" name="Slide Number Placeholder 3"/>
          <p:cNvSpPr>
            <a:spLocks noGrp="1"/>
          </p:cNvSpPr>
          <p:nvPr>
            <p:ph type="sldNum" sz="quarter" idx="5"/>
          </p:nvPr>
        </p:nvSpPr>
        <p:spPr/>
        <p:txBody>
          <a:bodyPr/>
          <a:lstStyle/>
          <a:p>
            <a:fld id="{F93199CD-3E1B-4AE6-990F-76F925F5EA9F}" type="slidenum">
              <a:rPr lang="en-US"/>
              <a:t>9</a:t>
            </a:fld>
            <a:endParaRPr lang="en-US"/>
          </a:p>
        </p:txBody>
      </p:sp>
    </p:spTree>
    <p:extLst>
      <p:ext uri="{BB962C8B-B14F-4D97-AF65-F5344CB8AC3E}">
        <p14:creationId xmlns:p14="http://schemas.microsoft.com/office/powerpoint/2010/main" val="27827852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9/20/23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9/20/23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9/20/23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9/20/23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9/20/23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03F41C87-7AD9-4845-A077-840E4A0F3F06}" type="datetimeFigureOut">
              <a:rPr lang="en-US"/>
              <a:t>9/20/23</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9/20/23</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9/20/23</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9/20/23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pPr/>
              <a:t>9/20/23</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9/20/23</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065214" y="1828800"/>
            <a:ext cx="8458198" cy="2895600"/>
          </a:xfrm>
        </p:spPr>
        <p:txBody>
          <a:bodyPr>
            <a:normAutofit/>
          </a:bodyPr>
          <a:lstStyle/>
          <a:p>
            <a:r>
              <a:rPr lang="en-US" sz="6000" dirty="0"/>
              <a:t>Customer Salary Prediction</a:t>
            </a:r>
          </a:p>
        </p:txBody>
      </p:sp>
      <p:sp>
        <p:nvSpPr>
          <p:cNvPr id="4" name="Subtitle 3"/>
          <p:cNvSpPr>
            <a:spLocks noGrp="1"/>
          </p:cNvSpPr>
          <p:nvPr>
            <p:ph type="subTitle" idx="1"/>
          </p:nvPr>
        </p:nvSpPr>
        <p:spPr>
          <a:xfrm>
            <a:off x="1065213" y="4800600"/>
            <a:ext cx="5257799" cy="1219200"/>
          </a:xfrm>
        </p:spPr>
        <p:txBody>
          <a:bodyPr/>
          <a:lstStyle/>
          <a:p>
            <a:r>
              <a:rPr lang="it-IT" dirty="0"/>
              <a:t>Collin </a:t>
            </a:r>
            <a:r>
              <a:rPr lang="it-IT" dirty="0" err="1"/>
              <a:t>Guidry</a:t>
            </a:r>
            <a:endParaRPr lang="it-IT"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86443" y="342145"/>
            <a:ext cx="9134289" cy="759626"/>
          </a:xfrm>
        </p:spPr>
        <p:txBody>
          <a:bodyPr/>
          <a:lstStyle/>
          <a:p>
            <a:r>
              <a:rPr lang="en-US"/>
              <a:t>Recommendations</a:t>
            </a:r>
          </a:p>
        </p:txBody>
      </p:sp>
      <p:sp>
        <p:nvSpPr>
          <p:cNvPr id="14" name="Content Placeholder 13"/>
          <p:cNvSpPr>
            <a:spLocks noGrp="1"/>
          </p:cNvSpPr>
          <p:nvPr>
            <p:ph idx="1"/>
          </p:nvPr>
        </p:nvSpPr>
        <p:spPr>
          <a:xfrm>
            <a:off x="1153348" y="3274657"/>
            <a:ext cx="9134391" cy="3434830"/>
          </a:xfrm>
        </p:spPr>
        <p:txBody>
          <a:bodyPr/>
          <a:lstStyle/>
          <a:p>
            <a:pPr lvl="2"/>
            <a:endParaRPr lang="en-US"/>
          </a:p>
          <a:p>
            <a:endParaRPr lang="en-US"/>
          </a:p>
          <a:p>
            <a:endParaRPr lang="en-US"/>
          </a:p>
          <a:p>
            <a:endParaRPr lang="en-US"/>
          </a:p>
        </p:txBody>
      </p:sp>
      <p:sp>
        <p:nvSpPr>
          <p:cNvPr id="2" name="Content Placeholder 13">
            <a:extLst>
              <a:ext uri="{FF2B5EF4-FFF2-40B4-BE49-F238E27FC236}">
                <a16:creationId xmlns:a16="http://schemas.microsoft.com/office/drawing/2014/main" id="{D3E08BB3-CD0A-414A-9438-A70CC7A8D45E}"/>
              </a:ext>
            </a:extLst>
          </p:cNvPr>
          <p:cNvSpPr txBox="1">
            <a:spLocks/>
          </p:cNvSpPr>
          <p:nvPr/>
        </p:nvSpPr>
        <p:spPr>
          <a:xfrm>
            <a:off x="1425291" y="1361021"/>
            <a:ext cx="9134391" cy="4811179"/>
          </a:xfrm>
          <a:prstGeom prst="rect">
            <a:avLst/>
          </a:prstGeom>
        </p:spPr>
        <p:txBody>
          <a:bodyPr vert="horz" lIns="91440" tIns="45720" rIns="91440" bIns="45720" rtlCol="0" anchor="t">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457200" indent="-457200">
              <a:buFont typeface="+mj-lt"/>
              <a:buAutoNum type="arabicPeriod"/>
            </a:pPr>
            <a:r>
              <a:rPr lang="en-US"/>
              <a:t>Which specific types of people should be targeted?</a:t>
            </a:r>
          </a:p>
          <a:p>
            <a:pPr lvl="1"/>
            <a:r>
              <a:rPr lang="en-US"/>
              <a:t>An ideal customer would be:</a:t>
            </a:r>
          </a:p>
          <a:p>
            <a:pPr lvl="2"/>
            <a:r>
              <a:rPr lang="en-US">
                <a:ea typeface="+mn-lt"/>
                <a:cs typeface="+mn-lt"/>
              </a:rPr>
              <a:t>Invests in the stock market (gains preferred)</a:t>
            </a:r>
            <a:endParaRPr lang="en-US"/>
          </a:p>
          <a:p>
            <a:pPr lvl="2"/>
            <a:r>
              <a:rPr lang="en-US"/>
              <a:t>Highly educated with at least a master’s degree</a:t>
            </a:r>
          </a:p>
          <a:p>
            <a:pPr lvl="2"/>
            <a:r>
              <a:rPr lang="en-US"/>
              <a:t>Household role as a husband or wife</a:t>
            </a:r>
          </a:p>
          <a:p>
            <a:pPr lvl="2"/>
            <a:r>
              <a:rPr lang="en-US"/>
              <a:t>Occupation that is executive/managerial or specialty profession</a:t>
            </a:r>
          </a:p>
          <a:p>
            <a:pPr marL="457200" indent="-457200">
              <a:buFont typeface="+mj-lt"/>
              <a:buAutoNum type="arabicPeriod"/>
            </a:pPr>
            <a:r>
              <a:rPr lang="en-US"/>
              <a:t>Of those identified as ideal customers, spend more on individuals with the greatest probability of having a higher salary</a:t>
            </a:r>
          </a:p>
          <a:p>
            <a:pPr marL="457200" indent="-457200">
              <a:buFont typeface="+mj-lt"/>
              <a:buAutoNum type="arabicPeriod"/>
            </a:pPr>
            <a:r>
              <a:rPr lang="en-US"/>
              <a:t>Re-build the model by city or state, as outcomes could vary by region</a:t>
            </a:r>
          </a:p>
          <a:p>
            <a:pPr marL="457200" indent="-457200">
              <a:buFont typeface="+mj-lt"/>
              <a:buAutoNum type="arabicPeriod"/>
            </a:pPr>
            <a:endParaRPr lang="en-US"/>
          </a:p>
          <a:p>
            <a:pPr marL="457200" indent="-457200">
              <a:buFont typeface="+mj-lt"/>
              <a:buAutoNum type="arabicPeriod"/>
            </a:pPr>
            <a:endParaRPr lang="en-US"/>
          </a:p>
          <a:p>
            <a:pPr lvl="1"/>
            <a:endParaRPr lang="en-US"/>
          </a:p>
          <a:p>
            <a:pPr lvl="2"/>
            <a:endParaRPr lang="en-US"/>
          </a:p>
          <a:p>
            <a:pPr lvl="1"/>
            <a:endParaRPr lang="en-US"/>
          </a:p>
          <a:p>
            <a:pPr lvl="2"/>
            <a:endParaRPr lang="en-US"/>
          </a:p>
          <a:p>
            <a:pPr lvl="2"/>
            <a:endParaRPr lang="en-US"/>
          </a:p>
          <a:p>
            <a:pPr marL="223520" indent="-223520"/>
            <a:endParaRPr lang="en-US"/>
          </a:p>
        </p:txBody>
      </p:sp>
    </p:spTree>
    <p:extLst>
      <p:ext uri="{BB962C8B-B14F-4D97-AF65-F5344CB8AC3E}">
        <p14:creationId xmlns:p14="http://schemas.microsoft.com/office/powerpoint/2010/main" val="3743849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br>
              <a:rPr lang="en-US"/>
            </a:br>
            <a:r>
              <a:rPr lang="en-US"/>
              <a:t>Should the model be used?</a:t>
            </a:r>
          </a:p>
        </p:txBody>
      </p:sp>
      <p:sp>
        <p:nvSpPr>
          <p:cNvPr id="3" name="Text Placeholder 2"/>
          <p:cNvSpPr>
            <a:spLocks noGrp="1"/>
          </p:cNvSpPr>
          <p:nvPr>
            <p:ph type="body" idx="1"/>
          </p:nvPr>
        </p:nvSpPr>
        <p:spPr/>
        <p:txBody>
          <a:bodyPr/>
          <a:lstStyle/>
          <a:p>
            <a:r>
              <a:rPr lang="en-US"/>
              <a:t>Pros</a:t>
            </a:r>
          </a:p>
        </p:txBody>
      </p:sp>
      <p:sp>
        <p:nvSpPr>
          <p:cNvPr id="4" name="Content Placeholder 3"/>
          <p:cNvSpPr>
            <a:spLocks noGrp="1"/>
          </p:cNvSpPr>
          <p:nvPr>
            <p:ph sz="half" idx="2"/>
          </p:nvPr>
        </p:nvSpPr>
        <p:spPr>
          <a:xfrm>
            <a:off x="1415577" y="2490640"/>
            <a:ext cx="4416552" cy="3276600"/>
          </a:xfrm>
        </p:spPr>
        <p:txBody>
          <a:bodyPr vert="horz" lIns="91440" tIns="45720" rIns="91440" bIns="45720" rtlCol="0" anchor="t">
            <a:normAutofit/>
          </a:bodyPr>
          <a:lstStyle/>
          <a:p>
            <a:pPr marL="223520" indent="-223520"/>
            <a:r>
              <a:rPr lang="en-US"/>
              <a:t>Best accuracy of all tested models</a:t>
            </a:r>
          </a:p>
          <a:p>
            <a:pPr marL="223520" indent="-223520"/>
            <a:r>
              <a:rPr lang="en-US"/>
              <a:t>Lowest chance of making a costly prediction out of all tested models</a:t>
            </a:r>
          </a:p>
          <a:p>
            <a:pPr marL="223520" indent="-223520"/>
            <a:r>
              <a:rPr lang="en-US"/>
              <a:t>Provides the ability to rank customers by probability of having a high salary</a:t>
            </a:r>
          </a:p>
          <a:p>
            <a:pPr marL="223520" indent="-223520"/>
            <a:endParaRPr lang="en-US"/>
          </a:p>
          <a:p>
            <a:pPr marL="223520" indent="-223520"/>
            <a:endParaRPr lang="en-US"/>
          </a:p>
          <a:p>
            <a:pPr marL="223520" indent="-223520"/>
            <a:endParaRPr lang="en-US"/>
          </a:p>
          <a:p>
            <a:pPr marL="223520" indent="-223520"/>
            <a:endParaRPr lang="en-US"/>
          </a:p>
        </p:txBody>
      </p:sp>
      <p:sp>
        <p:nvSpPr>
          <p:cNvPr id="5" name="Text Placeholder 4"/>
          <p:cNvSpPr>
            <a:spLocks noGrp="1"/>
          </p:cNvSpPr>
          <p:nvPr>
            <p:ph type="body" sz="quarter" idx="3"/>
          </p:nvPr>
        </p:nvSpPr>
        <p:spPr/>
        <p:txBody>
          <a:bodyPr/>
          <a:lstStyle/>
          <a:p>
            <a:r>
              <a:rPr lang="en-US"/>
              <a:t>Cons</a:t>
            </a:r>
          </a:p>
        </p:txBody>
      </p:sp>
      <p:sp>
        <p:nvSpPr>
          <p:cNvPr id="6" name="Content Placeholder 5"/>
          <p:cNvSpPr>
            <a:spLocks noGrp="1"/>
          </p:cNvSpPr>
          <p:nvPr>
            <p:ph sz="quarter" idx="4"/>
          </p:nvPr>
        </p:nvSpPr>
        <p:spPr>
          <a:xfrm>
            <a:off x="6152739" y="2490640"/>
            <a:ext cx="4416552" cy="3276600"/>
          </a:xfrm>
        </p:spPr>
        <p:txBody>
          <a:bodyPr vert="horz" lIns="91440" tIns="45720" rIns="91440" bIns="45720" rtlCol="0" anchor="t">
            <a:normAutofit/>
          </a:bodyPr>
          <a:lstStyle/>
          <a:p>
            <a:pPr marL="223520" indent="-223520"/>
            <a:r>
              <a:rPr lang="en-US"/>
              <a:t>Census data may not accurately represent bank's customer-base</a:t>
            </a:r>
          </a:p>
          <a:p>
            <a:pPr marL="223520" indent="-223520"/>
            <a:r>
              <a:rPr lang="en-US"/>
              <a:t>Chance of over-fitting</a:t>
            </a:r>
          </a:p>
          <a:p>
            <a:pPr marL="223520" indent="-223520"/>
            <a:r>
              <a:rPr lang="en-US"/>
              <a:t>Population across regions could have a different mix of characteristics than what was modeled </a:t>
            </a:r>
          </a:p>
        </p:txBody>
      </p:sp>
    </p:spTree>
    <p:extLst>
      <p:ext uri="{BB962C8B-B14F-4D97-AF65-F5344CB8AC3E}">
        <p14:creationId xmlns:p14="http://schemas.microsoft.com/office/powerpoint/2010/main" val="2706655265"/>
      </p:ext>
    </p:extLst>
  </p:cSld>
  <p:clrMapOvr>
    <a:masterClrMapping/>
  </p:clrMapOvr>
  <mc:AlternateContent xmlns:mc="http://schemas.openxmlformats.org/markup-compatibility/2006" xmlns:p14="http://schemas.microsoft.com/office/powerpoint/2010/main">
    <mc:Choice Requires="p14">
      <p:transition spd="med" p14:dur="700" advTm="108734">
        <p:fade/>
      </p:transition>
    </mc:Choice>
    <mc:Fallback xmlns="">
      <p:transition spd="med" advTm="108734">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55904-9C6A-4868-A8C7-CBFD391B9461}"/>
              </a:ext>
            </a:extLst>
          </p:cNvPr>
          <p:cNvSpPr>
            <a:spLocks noGrp="1"/>
          </p:cNvSpPr>
          <p:nvPr>
            <p:ph type="title"/>
          </p:nvPr>
        </p:nvSpPr>
        <p:spPr>
          <a:xfrm>
            <a:off x="133568" y="342144"/>
            <a:ext cx="11921692" cy="1371600"/>
          </a:xfrm>
        </p:spPr>
        <p:txBody>
          <a:bodyPr/>
          <a:lstStyle/>
          <a:p>
            <a:pPr algn="ctr"/>
            <a:r>
              <a:rPr lang="en-US" sz="2800" b="1"/>
              <a:t>Appendix A</a:t>
            </a:r>
            <a:r>
              <a:rPr lang="en-US" sz="2800"/>
              <a:t> - Model Comparisons</a:t>
            </a:r>
            <a:endParaRPr lang="en-US"/>
          </a:p>
        </p:txBody>
      </p:sp>
      <p:sp>
        <p:nvSpPr>
          <p:cNvPr id="4" name="Content Placeholder 3">
            <a:extLst>
              <a:ext uri="{FF2B5EF4-FFF2-40B4-BE49-F238E27FC236}">
                <a16:creationId xmlns:a16="http://schemas.microsoft.com/office/drawing/2014/main" id="{F6D783CE-0A86-430C-88EF-1E76B8F4A95D}"/>
              </a:ext>
            </a:extLst>
          </p:cNvPr>
          <p:cNvSpPr>
            <a:spLocks noGrp="1"/>
          </p:cNvSpPr>
          <p:nvPr>
            <p:ph sz="half" idx="2"/>
          </p:nvPr>
        </p:nvSpPr>
        <p:spPr>
          <a:xfrm>
            <a:off x="1153428" y="1905001"/>
            <a:ext cx="9826356" cy="3642197"/>
          </a:xfrm>
        </p:spPr>
        <p:txBody>
          <a:bodyPr vert="horz" lIns="91440" tIns="45720" rIns="91440" bIns="45720" rtlCol="0" anchor="t">
            <a:normAutofit/>
          </a:bodyPr>
          <a:lstStyle/>
          <a:p>
            <a:pPr marL="223520" indent="-223520"/>
            <a:r>
              <a:rPr lang="en-US"/>
              <a:t>Naïve Bayes model has an accuracy rate of 83% and approximately 53% of the correct predictions were for high income individuals.</a:t>
            </a:r>
          </a:p>
          <a:p>
            <a:pPr marL="223520" indent="-223520"/>
            <a:r>
              <a:rPr lang="en-US"/>
              <a:t>Logistic Regression model has an accuracy rate of  85% and around 60% of all the correct predictions  were for high income group.</a:t>
            </a:r>
          </a:p>
          <a:p>
            <a:pPr marL="223520" indent="-223520"/>
            <a:r>
              <a:rPr lang="en-US">
                <a:ea typeface="+mn-lt"/>
                <a:cs typeface="+mn-lt"/>
              </a:rPr>
              <a:t>Cart model has an accuracy rate of  85% and around 50% of all the correct predictions  were for high income group.</a:t>
            </a:r>
            <a:endParaRPr lang="en-US"/>
          </a:p>
          <a:p>
            <a:pPr marL="223520" indent="-223520"/>
            <a:r>
              <a:rPr lang="en-US">
                <a:ea typeface="+mn-lt"/>
                <a:cs typeface="+mn-lt"/>
              </a:rPr>
              <a:t>Random Forest model has an accuracy rate of  94% and around 86% of all the correct predictions  were for high income group.</a:t>
            </a:r>
            <a:endParaRPr lang="en-US"/>
          </a:p>
          <a:p>
            <a:pPr marL="223520" indent="-223520"/>
            <a:endParaRPr lang="en-US"/>
          </a:p>
        </p:txBody>
      </p:sp>
    </p:spTree>
    <p:extLst>
      <p:ext uri="{BB962C8B-B14F-4D97-AF65-F5344CB8AC3E}">
        <p14:creationId xmlns:p14="http://schemas.microsoft.com/office/powerpoint/2010/main" val="3746356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hart&#10;&#10;Description automatically generated">
            <a:extLst>
              <a:ext uri="{FF2B5EF4-FFF2-40B4-BE49-F238E27FC236}">
                <a16:creationId xmlns:a16="http://schemas.microsoft.com/office/drawing/2014/main" id="{24E4C22D-C963-4728-9943-723E3A06B8BB}"/>
              </a:ext>
            </a:extLst>
          </p:cNvPr>
          <p:cNvPicPr>
            <a:picLocks noChangeAspect="1"/>
          </p:cNvPicPr>
          <p:nvPr/>
        </p:nvPicPr>
        <p:blipFill>
          <a:blip r:embed="rId2"/>
          <a:stretch>
            <a:fillRect/>
          </a:stretch>
        </p:blipFill>
        <p:spPr>
          <a:xfrm>
            <a:off x="346625" y="1359642"/>
            <a:ext cx="5408857" cy="3701933"/>
          </a:xfrm>
          <a:prstGeom prst="rect">
            <a:avLst/>
          </a:prstGeom>
        </p:spPr>
      </p:pic>
      <p:pic>
        <p:nvPicPr>
          <p:cNvPr id="6" name="Picture 6" descr="Chart&#10;&#10;Description automatically generated">
            <a:extLst>
              <a:ext uri="{FF2B5EF4-FFF2-40B4-BE49-F238E27FC236}">
                <a16:creationId xmlns:a16="http://schemas.microsoft.com/office/drawing/2014/main" id="{08571CF9-A5DF-447A-9018-F727091DA687}"/>
              </a:ext>
            </a:extLst>
          </p:cNvPr>
          <p:cNvPicPr>
            <a:picLocks noChangeAspect="1"/>
          </p:cNvPicPr>
          <p:nvPr/>
        </p:nvPicPr>
        <p:blipFill>
          <a:blip r:embed="rId3"/>
          <a:stretch>
            <a:fillRect/>
          </a:stretch>
        </p:blipFill>
        <p:spPr>
          <a:xfrm>
            <a:off x="6321325" y="1426558"/>
            <a:ext cx="5513842" cy="3557066"/>
          </a:xfrm>
          <a:prstGeom prst="rect">
            <a:avLst/>
          </a:prstGeom>
        </p:spPr>
      </p:pic>
      <p:sp>
        <p:nvSpPr>
          <p:cNvPr id="7" name="TextBox 6">
            <a:extLst>
              <a:ext uri="{FF2B5EF4-FFF2-40B4-BE49-F238E27FC236}">
                <a16:creationId xmlns:a16="http://schemas.microsoft.com/office/drawing/2014/main" id="{162BEF0F-5B49-47F3-A8A1-5BFD4BF3A8C9}"/>
              </a:ext>
            </a:extLst>
          </p:cNvPr>
          <p:cNvSpPr txBox="1"/>
          <p:nvPr/>
        </p:nvSpPr>
        <p:spPr>
          <a:xfrm>
            <a:off x="1673278" y="537995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u="sng"/>
              <a:t>Naïve Bayes </a:t>
            </a:r>
          </a:p>
        </p:txBody>
      </p:sp>
      <p:sp>
        <p:nvSpPr>
          <p:cNvPr id="2" name="Title 1">
            <a:extLst>
              <a:ext uri="{FF2B5EF4-FFF2-40B4-BE49-F238E27FC236}">
                <a16:creationId xmlns:a16="http://schemas.microsoft.com/office/drawing/2014/main" id="{6A5632D7-CDF1-4C68-AF09-A67DF5B7C48C}"/>
              </a:ext>
            </a:extLst>
          </p:cNvPr>
          <p:cNvSpPr txBox="1">
            <a:spLocks/>
          </p:cNvSpPr>
          <p:nvPr/>
        </p:nvSpPr>
        <p:spPr>
          <a:xfrm>
            <a:off x="133568" y="342144"/>
            <a:ext cx="11931404" cy="604204"/>
          </a:xfrm>
          <a:prstGeom prst="rect">
            <a:avLst/>
          </a:prstGeom>
        </p:spPr>
        <p:txBody>
          <a:bodyPr lIns="91440" tIns="45720" rIns="91440" bIns="45720" anchor="t"/>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pPr algn="ctr"/>
            <a:r>
              <a:rPr lang="en-US" sz="2800" b="1"/>
              <a:t>Appendix B </a:t>
            </a:r>
            <a:r>
              <a:rPr lang="en-US" sz="2800"/>
              <a:t>- ROC Curves and AUC for all models</a:t>
            </a:r>
            <a:endParaRPr lang="en-US"/>
          </a:p>
        </p:txBody>
      </p:sp>
      <p:sp>
        <p:nvSpPr>
          <p:cNvPr id="12" name="TextBox 11">
            <a:extLst>
              <a:ext uri="{FF2B5EF4-FFF2-40B4-BE49-F238E27FC236}">
                <a16:creationId xmlns:a16="http://schemas.microsoft.com/office/drawing/2014/main" id="{87DA0F74-BB10-45E2-BEE7-E76A2B8246CC}"/>
              </a:ext>
            </a:extLst>
          </p:cNvPr>
          <p:cNvSpPr txBox="1"/>
          <p:nvPr/>
        </p:nvSpPr>
        <p:spPr>
          <a:xfrm>
            <a:off x="7772782" y="541880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u="sng"/>
              <a:t>Logistic Regression</a:t>
            </a:r>
          </a:p>
        </p:txBody>
      </p:sp>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983AFC2-4FF9-442F-A546-B6532A1B63DB}"/>
              </a:ext>
            </a:extLst>
          </p:cNvPr>
          <p:cNvPicPr>
            <a:picLocks noChangeAspect="1"/>
          </p:cNvPicPr>
          <p:nvPr/>
        </p:nvPicPr>
        <p:blipFill>
          <a:blip r:embed="rId2"/>
          <a:stretch>
            <a:fillRect/>
          </a:stretch>
        </p:blipFill>
        <p:spPr>
          <a:xfrm>
            <a:off x="330357" y="2028519"/>
            <a:ext cx="5522958" cy="3315194"/>
          </a:xfrm>
          <a:prstGeom prst="rect">
            <a:avLst/>
          </a:prstGeom>
        </p:spPr>
      </p:pic>
      <p:pic>
        <p:nvPicPr>
          <p:cNvPr id="11" name="Picture 10">
            <a:extLst>
              <a:ext uri="{FF2B5EF4-FFF2-40B4-BE49-F238E27FC236}">
                <a16:creationId xmlns:a16="http://schemas.microsoft.com/office/drawing/2014/main" id="{4CD43E3E-D9BF-46A5-8FD4-708DE6ACF9A9}"/>
              </a:ext>
            </a:extLst>
          </p:cNvPr>
          <p:cNvPicPr>
            <a:picLocks noChangeAspect="1"/>
          </p:cNvPicPr>
          <p:nvPr/>
        </p:nvPicPr>
        <p:blipFill>
          <a:blip r:embed="rId3"/>
          <a:stretch>
            <a:fillRect/>
          </a:stretch>
        </p:blipFill>
        <p:spPr>
          <a:xfrm>
            <a:off x="6565473" y="2028578"/>
            <a:ext cx="5421371" cy="3315135"/>
          </a:xfrm>
          <a:prstGeom prst="rect">
            <a:avLst/>
          </a:prstGeom>
        </p:spPr>
      </p:pic>
      <p:sp>
        <p:nvSpPr>
          <p:cNvPr id="2" name="TextBox 1">
            <a:extLst>
              <a:ext uri="{FF2B5EF4-FFF2-40B4-BE49-F238E27FC236}">
                <a16:creationId xmlns:a16="http://schemas.microsoft.com/office/drawing/2014/main" id="{2ACA4E87-E95B-4CDF-B507-997073BA12C1}"/>
              </a:ext>
            </a:extLst>
          </p:cNvPr>
          <p:cNvSpPr txBox="1"/>
          <p:nvPr/>
        </p:nvSpPr>
        <p:spPr>
          <a:xfrm>
            <a:off x="1721838" y="561308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u="sng"/>
              <a:t>Random Forest </a:t>
            </a:r>
          </a:p>
        </p:txBody>
      </p:sp>
      <p:sp>
        <p:nvSpPr>
          <p:cNvPr id="5" name="TextBox 4">
            <a:extLst>
              <a:ext uri="{FF2B5EF4-FFF2-40B4-BE49-F238E27FC236}">
                <a16:creationId xmlns:a16="http://schemas.microsoft.com/office/drawing/2014/main" id="{CBE01E83-F5D5-4324-8C29-D5C4209B66D7}"/>
              </a:ext>
            </a:extLst>
          </p:cNvPr>
          <p:cNvSpPr txBox="1"/>
          <p:nvPr/>
        </p:nvSpPr>
        <p:spPr>
          <a:xfrm>
            <a:off x="7898805" y="561308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u="sng"/>
              <a:t>Cart </a:t>
            </a:r>
          </a:p>
        </p:txBody>
      </p:sp>
      <p:sp>
        <p:nvSpPr>
          <p:cNvPr id="6" name="Title 1">
            <a:extLst>
              <a:ext uri="{FF2B5EF4-FFF2-40B4-BE49-F238E27FC236}">
                <a16:creationId xmlns:a16="http://schemas.microsoft.com/office/drawing/2014/main" id="{8A71EADD-7509-4656-B7B6-F00F0D3A20F2}"/>
              </a:ext>
            </a:extLst>
          </p:cNvPr>
          <p:cNvSpPr txBox="1">
            <a:spLocks/>
          </p:cNvSpPr>
          <p:nvPr/>
        </p:nvSpPr>
        <p:spPr>
          <a:xfrm>
            <a:off x="133568" y="342144"/>
            <a:ext cx="11931404" cy="604204"/>
          </a:xfrm>
          <a:prstGeom prst="rect">
            <a:avLst/>
          </a:prstGeom>
        </p:spPr>
        <p:txBody>
          <a:bodyPr lIns="91440" tIns="45720" rIns="91440" bIns="45720" anchor="t"/>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pPr algn="ctr"/>
            <a:r>
              <a:rPr lang="en-US" sz="2800" b="1"/>
              <a:t>Appendix B (</a:t>
            </a:r>
            <a:r>
              <a:rPr lang="en-US" sz="2800"/>
              <a:t>Cont'd)</a:t>
            </a:r>
            <a:endParaRPr lang="en-US"/>
          </a:p>
        </p:txBody>
      </p:sp>
    </p:spTree>
    <p:extLst>
      <p:ext uri="{BB962C8B-B14F-4D97-AF65-F5344CB8AC3E}">
        <p14:creationId xmlns:p14="http://schemas.microsoft.com/office/powerpoint/2010/main" val="73987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Objectives</a:t>
            </a:r>
          </a:p>
        </p:txBody>
      </p:sp>
      <p:sp>
        <p:nvSpPr>
          <p:cNvPr id="14" name="Content Placeholder 13"/>
          <p:cNvSpPr>
            <a:spLocks noGrp="1"/>
          </p:cNvSpPr>
          <p:nvPr>
            <p:ph idx="1"/>
          </p:nvPr>
        </p:nvSpPr>
        <p:spPr/>
        <p:txBody>
          <a:bodyPr/>
          <a:lstStyle/>
          <a:p>
            <a:r>
              <a:rPr lang="en-US"/>
              <a:t>Develop a process to decide which customers should be targeted for our marketing campaign. </a:t>
            </a:r>
          </a:p>
          <a:p>
            <a:r>
              <a:rPr lang="en-US"/>
              <a:t>Use census data to train a model that can predict whether an individual makes greater than $50,000 a year</a:t>
            </a:r>
          </a:p>
          <a:p>
            <a:r>
              <a:rPr lang="en-US"/>
              <a:t>Verify the model’s accuracy for predicting the income of potential new customers</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advTm="35411">
        <p:fade/>
      </p:transition>
    </mc:Choice>
    <mc:Fallback xmlns="">
      <p:transition spd="med" advTm="3541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Executive Summary</a:t>
            </a:r>
          </a:p>
        </p:txBody>
      </p:sp>
      <p:sp>
        <p:nvSpPr>
          <p:cNvPr id="14" name="Content Placeholder 13"/>
          <p:cNvSpPr>
            <a:spLocks noGrp="1"/>
          </p:cNvSpPr>
          <p:nvPr>
            <p:ph idx="1"/>
          </p:nvPr>
        </p:nvSpPr>
        <p:spPr/>
        <p:txBody>
          <a:bodyPr vert="horz" lIns="91440" tIns="45720" rIns="91440" bIns="45720" rtlCol="0" anchor="t">
            <a:normAutofit/>
          </a:bodyPr>
          <a:lstStyle/>
          <a:p>
            <a:pPr marL="223520" indent="-223520"/>
            <a:r>
              <a:rPr lang="en-US"/>
              <a:t>Salary can accurately be predicted based on our analysis</a:t>
            </a:r>
          </a:p>
          <a:p>
            <a:pPr marL="223520" indent="-223520"/>
            <a:r>
              <a:rPr lang="en-US"/>
              <a:t>We chose to use a Random Forest Classifier as our tool for prediction</a:t>
            </a:r>
          </a:p>
          <a:p>
            <a:pPr lvl="1"/>
            <a:r>
              <a:rPr lang="en-US"/>
              <a:t>Highest accuracy rate</a:t>
            </a:r>
          </a:p>
          <a:p>
            <a:pPr lvl="1"/>
            <a:r>
              <a:rPr lang="en-US"/>
              <a:t>Least likely to produce costly predictions</a:t>
            </a:r>
          </a:p>
          <a:p>
            <a:pPr lvl="1"/>
            <a:endParaRPr lang="en-US"/>
          </a:p>
        </p:txBody>
      </p:sp>
    </p:spTree>
    <p:extLst>
      <p:ext uri="{BB962C8B-B14F-4D97-AF65-F5344CB8AC3E}">
        <p14:creationId xmlns:p14="http://schemas.microsoft.com/office/powerpoint/2010/main" val="4139393119"/>
      </p:ext>
    </p:extLst>
  </p:cSld>
  <p:clrMapOvr>
    <a:masterClrMapping/>
  </p:clrMapOvr>
  <mc:AlternateContent xmlns:mc="http://schemas.openxmlformats.org/markup-compatibility/2006" xmlns:p14="http://schemas.microsoft.com/office/powerpoint/2010/main">
    <mc:Choice Requires="p14">
      <p:transition spd="med" p14:dur="700" advTm="31999">
        <p:fade/>
      </p:transition>
    </mc:Choice>
    <mc:Fallback xmlns="">
      <p:transition spd="med" advTm="31999">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Data Overview</a:t>
            </a:r>
          </a:p>
        </p:txBody>
      </p:sp>
      <p:sp>
        <p:nvSpPr>
          <p:cNvPr id="14" name="Content Placeholder 13"/>
          <p:cNvSpPr>
            <a:spLocks noGrp="1"/>
          </p:cNvSpPr>
          <p:nvPr>
            <p:ph idx="1"/>
          </p:nvPr>
        </p:nvSpPr>
        <p:spPr/>
        <p:txBody>
          <a:bodyPr vert="horz" lIns="91440" tIns="45720" rIns="91440" bIns="45720" rtlCol="0" anchor="t">
            <a:normAutofit/>
          </a:bodyPr>
          <a:lstStyle/>
          <a:p>
            <a:pPr marL="0" indent="0">
              <a:buNone/>
            </a:pPr>
            <a:r>
              <a:rPr lang="en-US"/>
              <a:t>How did we sample the data that was given?</a:t>
            </a:r>
          </a:p>
          <a:p>
            <a:pPr lvl="1"/>
            <a:r>
              <a:rPr lang="en-US"/>
              <a:t>Weight-based sampling was used to generate a dataset from census data.</a:t>
            </a:r>
          </a:p>
          <a:p>
            <a:pPr lvl="2"/>
            <a:r>
              <a:rPr lang="en-US"/>
              <a:t>Sampling enabled us to reduce the data to a feasible size</a:t>
            </a:r>
          </a:p>
          <a:p>
            <a:pPr lvl="1"/>
            <a:r>
              <a:rPr lang="en-US"/>
              <a:t>Removed outliers</a:t>
            </a:r>
          </a:p>
          <a:p>
            <a:pPr lvl="1"/>
            <a:r>
              <a:rPr lang="en-US"/>
              <a:t>Simplified variables such as education level and marital status</a:t>
            </a:r>
          </a:p>
        </p:txBody>
      </p:sp>
    </p:spTree>
    <p:extLst>
      <p:ext uri="{BB962C8B-B14F-4D97-AF65-F5344CB8AC3E}">
        <p14:creationId xmlns:p14="http://schemas.microsoft.com/office/powerpoint/2010/main" val="181347195"/>
      </p:ext>
    </p:extLst>
  </p:cSld>
  <p:clrMapOvr>
    <a:masterClrMapping/>
  </p:clrMapOvr>
  <mc:AlternateContent xmlns:mc="http://schemas.openxmlformats.org/markup-compatibility/2006" xmlns:p14="http://schemas.microsoft.com/office/powerpoint/2010/main">
    <mc:Choice Requires="p14">
      <p:transition spd="med" p14:dur="700" advTm="138553">
        <p:fade/>
      </p:transition>
    </mc:Choice>
    <mc:Fallback xmlns="">
      <p:transition spd="med" advTm="138553">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Data Overview (cont'd)</a:t>
            </a:r>
          </a:p>
        </p:txBody>
      </p:sp>
      <p:sp>
        <p:nvSpPr>
          <p:cNvPr id="14" name="Content Placeholder 13"/>
          <p:cNvSpPr>
            <a:spLocks noGrp="1"/>
          </p:cNvSpPr>
          <p:nvPr>
            <p:ph idx="1"/>
          </p:nvPr>
        </p:nvSpPr>
        <p:spPr>
          <a:xfrm>
            <a:off x="1522413" y="1904999"/>
            <a:ext cx="9134391" cy="1946853"/>
          </a:xfrm>
        </p:spPr>
        <p:txBody>
          <a:bodyPr vert="horz" lIns="91440" tIns="45720" rIns="91440" bIns="45720" rtlCol="0" anchor="t">
            <a:normAutofit/>
          </a:bodyPr>
          <a:lstStyle/>
          <a:p>
            <a:pPr marL="0" indent="0">
              <a:buNone/>
            </a:pPr>
            <a:r>
              <a:rPr lang="en-US"/>
              <a:t>What does our sample data look like?</a:t>
            </a:r>
          </a:p>
          <a:p>
            <a:pPr lvl="1"/>
            <a:r>
              <a:rPr lang="en-US"/>
              <a:t>77% of people do not make over $50k</a:t>
            </a:r>
          </a:p>
          <a:p>
            <a:pPr lvl="1"/>
            <a:r>
              <a:rPr lang="en-US"/>
              <a:t>Approximately 55% of people have either a High School, Some College, or College Education</a:t>
            </a:r>
          </a:p>
          <a:p>
            <a:pPr lvl="1"/>
            <a:endParaRPr lang="en-US"/>
          </a:p>
          <a:p>
            <a:pPr lvl="1"/>
            <a:endParaRPr lang="en-US"/>
          </a:p>
        </p:txBody>
      </p:sp>
      <p:pic>
        <p:nvPicPr>
          <p:cNvPr id="3" name="Picture 2">
            <a:extLst>
              <a:ext uri="{FF2B5EF4-FFF2-40B4-BE49-F238E27FC236}">
                <a16:creationId xmlns:a16="http://schemas.microsoft.com/office/drawing/2014/main" id="{0968F1D0-7813-49D1-A8CC-3A8371F9C79F}"/>
              </a:ext>
            </a:extLst>
          </p:cNvPr>
          <p:cNvPicPr>
            <a:picLocks noChangeAspect="1"/>
          </p:cNvPicPr>
          <p:nvPr/>
        </p:nvPicPr>
        <p:blipFill>
          <a:blip r:embed="rId3"/>
          <a:stretch>
            <a:fillRect/>
          </a:stretch>
        </p:blipFill>
        <p:spPr>
          <a:xfrm>
            <a:off x="2226239" y="4149903"/>
            <a:ext cx="3235951" cy="2236952"/>
          </a:xfrm>
          <a:prstGeom prst="rect">
            <a:avLst/>
          </a:prstGeom>
        </p:spPr>
      </p:pic>
      <p:pic>
        <p:nvPicPr>
          <p:cNvPr id="5" name="Picture 4">
            <a:extLst>
              <a:ext uri="{FF2B5EF4-FFF2-40B4-BE49-F238E27FC236}">
                <a16:creationId xmlns:a16="http://schemas.microsoft.com/office/drawing/2014/main" id="{6441C5DD-599F-4BE7-A977-B0A7874620C3}"/>
              </a:ext>
            </a:extLst>
          </p:cNvPr>
          <p:cNvPicPr>
            <a:picLocks noChangeAspect="1"/>
          </p:cNvPicPr>
          <p:nvPr/>
        </p:nvPicPr>
        <p:blipFill>
          <a:blip r:embed="rId4"/>
          <a:stretch>
            <a:fillRect/>
          </a:stretch>
        </p:blipFill>
        <p:spPr>
          <a:xfrm>
            <a:off x="5807033" y="4149903"/>
            <a:ext cx="3764889" cy="2236953"/>
          </a:xfrm>
          <a:prstGeom prst="rect">
            <a:avLst/>
          </a:prstGeom>
        </p:spPr>
      </p:pic>
    </p:spTree>
    <p:extLst>
      <p:ext uri="{BB962C8B-B14F-4D97-AF65-F5344CB8AC3E}">
        <p14:creationId xmlns:p14="http://schemas.microsoft.com/office/powerpoint/2010/main" val="2779335291"/>
      </p:ext>
    </p:extLst>
  </p:cSld>
  <p:clrMapOvr>
    <a:masterClrMapping/>
  </p:clrMapOvr>
  <mc:AlternateContent xmlns:mc="http://schemas.openxmlformats.org/markup-compatibility/2006" xmlns:p14="http://schemas.microsoft.com/office/powerpoint/2010/main">
    <mc:Choice Requires="p14">
      <p:transition spd="med" p14:dur="700" advTm="54032">
        <p:fade/>
      </p:transition>
    </mc:Choice>
    <mc:Fallback xmlns="">
      <p:transition spd="med" advTm="54032">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Model Development Process</a:t>
            </a:r>
          </a:p>
        </p:txBody>
      </p:sp>
      <p:graphicFrame>
        <p:nvGraphicFramePr>
          <p:cNvPr id="3" name="Content Placeholder 2" descr="Alternating Flow diagram showing 3 groups arranged from left to right with a title and bullet points in each group and a curved arrow showing the flow from one group to the next."/>
          <p:cNvGraphicFramePr>
            <a:graphicFrameLocks noGrp="1"/>
          </p:cNvGraphicFramePr>
          <p:nvPr>
            <p:ph idx="1"/>
            <p:extLst>
              <p:ext uri="{D42A27DB-BD31-4B8C-83A1-F6EECF244321}">
                <p14:modId xmlns:p14="http://schemas.microsoft.com/office/powerpoint/2010/main" val="1882042957"/>
              </p:ext>
            </p:extLst>
          </p:nvPr>
        </p:nvGraphicFramePr>
        <p:xfrm>
          <a:off x="1522413" y="1905000"/>
          <a:ext cx="9134475"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advTm="93171">
        <p:fade/>
      </p:transition>
    </mc:Choice>
    <mc:Fallback xmlns="">
      <p:transition spd="med" advTm="93171">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5528" y="55429"/>
            <a:ext cx="4094195" cy="1371600"/>
          </a:xfrm>
        </p:spPr>
        <p:txBody>
          <a:bodyPr/>
          <a:lstStyle/>
          <a:p>
            <a:r>
              <a:rPr lang="en-US"/>
              <a:t>Model Selection</a:t>
            </a:r>
          </a:p>
        </p:txBody>
      </p:sp>
      <p:sp>
        <p:nvSpPr>
          <p:cNvPr id="7" name="Content Placeholder 6">
            <a:extLst>
              <a:ext uri="{FF2B5EF4-FFF2-40B4-BE49-F238E27FC236}">
                <a16:creationId xmlns:a16="http://schemas.microsoft.com/office/drawing/2014/main" id="{E9F5E347-EEFA-4572-8210-7D7694BD3B65}"/>
              </a:ext>
            </a:extLst>
          </p:cNvPr>
          <p:cNvSpPr>
            <a:spLocks noGrp="1"/>
          </p:cNvSpPr>
          <p:nvPr>
            <p:ph sz="half" idx="1"/>
          </p:nvPr>
        </p:nvSpPr>
        <p:spPr>
          <a:xfrm>
            <a:off x="182405" y="1971486"/>
            <a:ext cx="5737187" cy="4114800"/>
          </a:xfrm>
        </p:spPr>
        <p:txBody>
          <a:bodyPr vert="horz" lIns="91440" tIns="45720" rIns="91440" bIns="45720" rtlCol="0" anchor="t">
            <a:normAutofit/>
          </a:bodyPr>
          <a:lstStyle/>
          <a:p>
            <a:pPr marL="223520" indent="-223520"/>
            <a:r>
              <a:rPr lang="en-US"/>
              <a:t>Random Forest Classifier</a:t>
            </a:r>
          </a:p>
          <a:p>
            <a:pPr lvl="1"/>
            <a:r>
              <a:rPr lang="en-US"/>
              <a:t>Most </a:t>
            </a:r>
            <a:r>
              <a:rPr lang="en-US" b="1"/>
              <a:t>accurate</a:t>
            </a:r>
            <a:r>
              <a:rPr lang="en-US"/>
              <a:t> predictions (accuracy of </a:t>
            </a:r>
            <a:r>
              <a:rPr lang="en-US" b="1"/>
              <a:t>94</a:t>
            </a:r>
            <a:r>
              <a:rPr lang="en-US"/>
              <a:t>%)</a:t>
            </a:r>
          </a:p>
          <a:p>
            <a:pPr lvl="1"/>
            <a:r>
              <a:rPr lang="en-US"/>
              <a:t>86% of all correct predictions were for high income individuals.</a:t>
            </a:r>
          </a:p>
          <a:p>
            <a:pPr lvl="1"/>
            <a:r>
              <a:rPr lang="en-US"/>
              <a:t>Of the correct predictions, most were in our target market of high-income individuals (86%)</a:t>
            </a:r>
          </a:p>
          <a:p>
            <a:pPr lvl="1"/>
            <a:r>
              <a:rPr lang="en-US"/>
              <a:t>This model is the least likely to classify a low-salary person as high salary. (Most costly error)</a:t>
            </a:r>
          </a:p>
        </p:txBody>
      </p:sp>
      <p:grpSp>
        <p:nvGrpSpPr>
          <p:cNvPr id="14" name="Group 13">
            <a:extLst>
              <a:ext uri="{FF2B5EF4-FFF2-40B4-BE49-F238E27FC236}">
                <a16:creationId xmlns:a16="http://schemas.microsoft.com/office/drawing/2014/main" id="{2ECE4043-4A73-47BE-83E1-97C66FC26237}"/>
              </a:ext>
            </a:extLst>
          </p:cNvPr>
          <p:cNvGrpSpPr/>
          <p:nvPr/>
        </p:nvGrpSpPr>
        <p:grpSpPr>
          <a:xfrm>
            <a:off x="6228885" y="2866980"/>
            <a:ext cx="5441509" cy="1094081"/>
            <a:chOff x="6228885" y="2866980"/>
            <a:chExt cx="5441509" cy="1094081"/>
          </a:xfrm>
        </p:grpSpPr>
        <p:pic>
          <p:nvPicPr>
            <p:cNvPr id="13" name="Picture 12">
              <a:extLst>
                <a:ext uri="{FF2B5EF4-FFF2-40B4-BE49-F238E27FC236}">
                  <a16:creationId xmlns:a16="http://schemas.microsoft.com/office/drawing/2014/main" id="{69AD2FB4-22E2-4B41-A68D-AD66997AC408}"/>
                </a:ext>
              </a:extLst>
            </p:cNvPr>
            <p:cNvPicPr>
              <a:picLocks noChangeAspect="1"/>
            </p:cNvPicPr>
            <p:nvPr/>
          </p:nvPicPr>
          <p:blipFill>
            <a:blip r:embed="rId3"/>
            <a:stretch>
              <a:fillRect/>
            </a:stretch>
          </p:blipFill>
          <p:spPr>
            <a:xfrm>
              <a:off x="6228885" y="2894261"/>
              <a:ext cx="5441509" cy="1066800"/>
            </a:xfrm>
            <a:prstGeom prst="rect">
              <a:avLst/>
            </a:prstGeom>
            <a:solidFill>
              <a:schemeClr val="tx1"/>
            </a:solidFill>
          </p:spPr>
        </p:pic>
        <p:sp>
          <p:nvSpPr>
            <p:cNvPr id="10" name="Rectangle 9">
              <a:extLst>
                <a:ext uri="{FF2B5EF4-FFF2-40B4-BE49-F238E27FC236}">
                  <a16:creationId xmlns:a16="http://schemas.microsoft.com/office/drawing/2014/main" id="{0E0FE7D3-0AEE-497D-B6A3-A1A48A62EFEA}"/>
                </a:ext>
              </a:extLst>
            </p:cNvPr>
            <p:cNvSpPr/>
            <p:nvPr/>
          </p:nvSpPr>
          <p:spPr>
            <a:xfrm>
              <a:off x="10619592" y="2866980"/>
              <a:ext cx="1050801" cy="1066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Footer Placeholder 3">
            <a:extLst>
              <a:ext uri="{FF2B5EF4-FFF2-40B4-BE49-F238E27FC236}">
                <a16:creationId xmlns:a16="http://schemas.microsoft.com/office/drawing/2014/main" id="{21AFFF15-58FC-4EBF-ADDE-08354CA38787}"/>
              </a:ext>
            </a:extLst>
          </p:cNvPr>
          <p:cNvSpPr>
            <a:spLocks noGrp="1"/>
          </p:cNvSpPr>
          <p:nvPr>
            <p:ph type="ftr" sz="quarter" idx="11"/>
          </p:nvPr>
        </p:nvSpPr>
        <p:spPr>
          <a:xfrm>
            <a:off x="230689" y="6420228"/>
            <a:ext cx="6553199" cy="276228"/>
          </a:xfrm>
        </p:spPr>
        <p:txBody>
          <a:bodyPr/>
          <a:lstStyle/>
          <a:p>
            <a:r>
              <a:rPr lang="en-US"/>
              <a:t>Refer to Appendix A &amp; B to see further comparison of each model type </a:t>
            </a:r>
          </a:p>
        </p:txBody>
      </p:sp>
    </p:spTree>
    <p:extLst>
      <p:ext uri="{BB962C8B-B14F-4D97-AF65-F5344CB8AC3E}">
        <p14:creationId xmlns:p14="http://schemas.microsoft.com/office/powerpoint/2010/main" val="495417192"/>
      </p:ext>
    </p:extLst>
  </p:cSld>
  <p:clrMapOvr>
    <a:masterClrMapping/>
  </p:clrMapOvr>
  <mc:AlternateContent xmlns:mc="http://schemas.openxmlformats.org/markup-compatibility/2006" xmlns:p14="http://schemas.microsoft.com/office/powerpoint/2010/main">
    <mc:Choice Requires="p14">
      <p:transition spd="med" p14:dur="700" advTm="86817">
        <p:fade/>
      </p:transition>
    </mc:Choice>
    <mc:Fallback xmlns="">
      <p:transition spd="med" advTm="86817">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90134" y="166432"/>
            <a:ext cx="6867608" cy="685800"/>
          </a:xfrm>
        </p:spPr>
        <p:txBody>
          <a:bodyPr anchor="b">
            <a:normAutofit/>
          </a:bodyPr>
          <a:lstStyle/>
          <a:p>
            <a:pPr algn="ctr"/>
            <a:r>
              <a:rPr lang="en-US"/>
              <a:t>Best Indicators of High Salary</a:t>
            </a:r>
          </a:p>
        </p:txBody>
      </p:sp>
      <p:sp>
        <p:nvSpPr>
          <p:cNvPr id="14" name="Content Placeholder 13"/>
          <p:cNvSpPr>
            <a:spLocks noGrp="1"/>
          </p:cNvSpPr>
          <p:nvPr>
            <p:ph type="body" sz="half" idx="2"/>
          </p:nvPr>
        </p:nvSpPr>
        <p:spPr>
          <a:xfrm>
            <a:off x="750124" y="1352432"/>
            <a:ext cx="4254297" cy="1035458"/>
          </a:xfrm>
        </p:spPr>
        <p:txBody>
          <a:bodyPr vert="horz" lIns="91440" tIns="45720" rIns="91440" bIns="45720" rtlCol="0" anchor="t">
            <a:normAutofit fontScale="92500" lnSpcReduction="20000"/>
          </a:bodyPr>
          <a:lstStyle/>
          <a:p>
            <a:pPr marL="742950" lvl="1" indent="-285750">
              <a:buFont typeface="Arial,Sans-Serif" panose="020B0604020202020204" pitchFamily="34" charset="0"/>
              <a:buChar char="•"/>
            </a:pPr>
            <a:r>
              <a:rPr lang="en-US" sz="2400" b="1" u="sng">
                <a:ea typeface="+mn-lt"/>
                <a:cs typeface="+mn-lt"/>
              </a:rPr>
              <a:t>Capital Gain / Capital Loss</a:t>
            </a:r>
            <a:endParaRPr lang="en-US" sz="2400" u="sng">
              <a:ea typeface="+mn-lt"/>
              <a:cs typeface="+mn-lt"/>
            </a:endParaRPr>
          </a:p>
          <a:p>
            <a:pPr marL="1200150" lvl="2" indent="-285750">
              <a:buFont typeface="Arial,Sans-Serif" panose="020B0604020202020204" pitchFamily="34" charset="0"/>
              <a:buChar char="•"/>
            </a:pPr>
            <a:r>
              <a:rPr lang="en-US" sz="1800">
                <a:ea typeface="+mn-lt"/>
                <a:cs typeface="+mn-lt"/>
              </a:rPr>
              <a:t>Those who invest have higher salaries are more likely to have disposable income to invest</a:t>
            </a:r>
            <a:endParaRPr lang="en-US" sz="1800" b="1">
              <a:ea typeface="+mn-lt"/>
              <a:cs typeface="+mn-lt"/>
            </a:endParaRPr>
          </a:p>
        </p:txBody>
      </p:sp>
      <p:pic>
        <p:nvPicPr>
          <p:cNvPr id="3" name="Picture 2">
            <a:extLst>
              <a:ext uri="{FF2B5EF4-FFF2-40B4-BE49-F238E27FC236}">
                <a16:creationId xmlns:a16="http://schemas.microsoft.com/office/drawing/2014/main" id="{58FD6E24-8BE5-4B9D-8867-F03702B0F9D1}"/>
              </a:ext>
            </a:extLst>
          </p:cNvPr>
          <p:cNvPicPr>
            <a:picLocks noChangeAspect="1"/>
          </p:cNvPicPr>
          <p:nvPr/>
        </p:nvPicPr>
        <p:blipFill>
          <a:blip r:embed="rId3"/>
          <a:stretch>
            <a:fillRect/>
          </a:stretch>
        </p:blipFill>
        <p:spPr>
          <a:xfrm>
            <a:off x="701563" y="2520862"/>
            <a:ext cx="5158910" cy="2697629"/>
          </a:xfrm>
          <a:prstGeom prst="rect">
            <a:avLst/>
          </a:prstGeom>
          <a:noFill/>
        </p:spPr>
      </p:pic>
      <p:pic>
        <p:nvPicPr>
          <p:cNvPr id="20" name="Picture 19">
            <a:extLst>
              <a:ext uri="{FF2B5EF4-FFF2-40B4-BE49-F238E27FC236}">
                <a16:creationId xmlns:a16="http://schemas.microsoft.com/office/drawing/2014/main" id="{0689A75C-E706-4CC6-B90B-D5A633492BD4}"/>
              </a:ext>
            </a:extLst>
          </p:cNvPr>
          <p:cNvPicPr>
            <a:picLocks noChangeAspect="1"/>
          </p:cNvPicPr>
          <p:nvPr/>
        </p:nvPicPr>
        <p:blipFill>
          <a:blip r:embed="rId4"/>
          <a:stretch>
            <a:fillRect/>
          </a:stretch>
        </p:blipFill>
        <p:spPr>
          <a:xfrm>
            <a:off x="7055633" y="2493019"/>
            <a:ext cx="4021202" cy="2937859"/>
          </a:xfrm>
          <a:prstGeom prst="rect">
            <a:avLst/>
          </a:prstGeom>
        </p:spPr>
      </p:pic>
      <p:sp>
        <p:nvSpPr>
          <p:cNvPr id="8" name="Content Placeholder 13">
            <a:extLst>
              <a:ext uri="{FF2B5EF4-FFF2-40B4-BE49-F238E27FC236}">
                <a16:creationId xmlns:a16="http://schemas.microsoft.com/office/drawing/2014/main" id="{CD2B67CA-AD11-4108-8AAC-4363B1D98FD8}"/>
              </a:ext>
            </a:extLst>
          </p:cNvPr>
          <p:cNvSpPr txBox="1">
            <a:spLocks/>
          </p:cNvSpPr>
          <p:nvPr/>
        </p:nvSpPr>
        <p:spPr>
          <a:xfrm>
            <a:off x="6924094" y="1349411"/>
            <a:ext cx="4166887" cy="117145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SzPct val="100000"/>
              <a:buFont typeface="Arial"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itchFamily="34"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itchFamily="34"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ts val="600"/>
              </a:spcBef>
              <a:buClr>
                <a:schemeClr val="accent1"/>
              </a:buClr>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ts val="600"/>
              </a:spcBef>
              <a:buClr>
                <a:schemeClr val="accent1"/>
              </a:buClr>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ts val="600"/>
              </a:spcBef>
              <a:buClr>
                <a:schemeClr val="accent1"/>
              </a:buClr>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ts val="600"/>
              </a:spcBef>
              <a:buClr>
                <a:schemeClr val="accent1"/>
              </a:buClr>
              <a:buFont typeface="Arial" pitchFamily="34" charset="0"/>
              <a:buNone/>
              <a:defRPr sz="900" kern="1200">
                <a:solidFill>
                  <a:schemeClr val="tx1"/>
                </a:solidFill>
                <a:latin typeface="+mn-lt"/>
                <a:ea typeface="+mn-ea"/>
                <a:cs typeface="+mn-cs"/>
              </a:defRPr>
            </a:lvl9pPr>
          </a:lstStyle>
          <a:p>
            <a:pPr marL="742950" lvl="1" indent="-285750">
              <a:lnSpc>
                <a:spcPct val="70000"/>
              </a:lnSpc>
              <a:buFont typeface="Arial,Sans-Serif" panose="020B0604020202020204" pitchFamily="34" charset="0"/>
              <a:buChar char="•"/>
            </a:pPr>
            <a:r>
              <a:rPr lang="en-US" sz="2200" b="1" u="sng">
                <a:ea typeface="+mn-lt"/>
                <a:cs typeface="+mn-lt"/>
              </a:rPr>
              <a:t>Education</a:t>
            </a:r>
          </a:p>
          <a:p>
            <a:pPr marL="1200150" lvl="2" indent="-285750">
              <a:lnSpc>
                <a:spcPct val="70000"/>
              </a:lnSpc>
              <a:buFont typeface="Arial,Sans-Serif" panose="020B0604020202020204" pitchFamily="34" charset="0"/>
              <a:buChar char="•"/>
            </a:pPr>
            <a:r>
              <a:rPr lang="en-US" sz="1600">
                <a:ea typeface="+mn-lt"/>
                <a:cs typeface="+mn-lt"/>
              </a:rPr>
              <a:t>Those who reached graduate school or above are 43% more likely to make more than $50K</a:t>
            </a:r>
            <a:endParaRPr lang="en-US" sz="1600" b="1" u="sng">
              <a:ea typeface="+mn-lt"/>
              <a:cs typeface="+mn-lt"/>
            </a:endParaRPr>
          </a:p>
        </p:txBody>
      </p:sp>
      <p:sp>
        <p:nvSpPr>
          <p:cNvPr id="2" name="TextBox 1">
            <a:extLst>
              <a:ext uri="{FF2B5EF4-FFF2-40B4-BE49-F238E27FC236}">
                <a16:creationId xmlns:a16="http://schemas.microsoft.com/office/drawing/2014/main" id="{96A2997D-D4F5-438A-842C-34F1D3AB9C0F}"/>
              </a:ext>
            </a:extLst>
          </p:cNvPr>
          <p:cNvSpPr txBox="1"/>
          <p:nvPr/>
        </p:nvSpPr>
        <p:spPr>
          <a:xfrm>
            <a:off x="614546" y="551230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Figure 1</a:t>
            </a:r>
          </a:p>
        </p:txBody>
      </p:sp>
      <p:sp>
        <p:nvSpPr>
          <p:cNvPr id="4" name="TextBox 3">
            <a:extLst>
              <a:ext uri="{FF2B5EF4-FFF2-40B4-BE49-F238E27FC236}">
                <a16:creationId xmlns:a16="http://schemas.microsoft.com/office/drawing/2014/main" id="{33E3E704-52FD-4E95-97DB-0D4C3C69388D}"/>
              </a:ext>
            </a:extLst>
          </p:cNvPr>
          <p:cNvSpPr txBox="1"/>
          <p:nvPr/>
        </p:nvSpPr>
        <p:spPr>
          <a:xfrm>
            <a:off x="7014894" y="551230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Figure 2</a:t>
            </a:r>
          </a:p>
        </p:txBody>
      </p:sp>
    </p:spTree>
    <p:extLst>
      <p:ext uri="{BB962C8B-B14F-4D97-AF65-F5344CB8AC3E}">
        <p14:creationId xmlns:p14="http://schemas.microsoft.com/office/powerpoint/2010/main" val="404133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41216" y="166432"/>
            <a:ext cx="9091703" cy="685800"/>
          </a:xfrm>
        </p:spPr>
        <p:txBody>
          <a:bodyPr anchor="b">
            <a:normAutofit/>
          </a:bodyPr>
          <a:lstStyle/>
          <a:p>
            <a:pPr algn="ctr"/>
            <a:r>
              <a:rPr lang="en-US"/>
              <a:t>Best Indicators of High Salary (cont'd)</a:t>
            </a:r>
          </a:p>
        </p:txBody>
      </p:sp>
      <p:sp>
        <p:nvSpPr>
          <p:cNvPr id="14" name="Content Placeholder 13"/>
          <p:cNvSpPr>
            <a:spLocks noGrp="1"/>
          </p:cNvSpPr>
          <p:nvPr>
            <p:ph type="body" sz="half" idx="2"/>
          </p:nvPr>
        </p:nvSpPr>
        <p:spPr>
          <a:xfrm>
            <a:off x="1051202" y="4334592"/>
            <a:ext cx="4613649" cy="1365729"/>
          </a:xfrm>
        </p:spPr>
        <p:txBody>
          <a:bodyPr vert="horz" lIns="91440" tIns="45720" rIns="91440" bIns="45720" rtlCol="0" anchor="t">
            <a:normAutofit/>
          </a:bodyPr>
          <a:lstStyle/>
          <a:p>
            <a:pPr marL="742950" lvl="1" indent="-285750">
              <a:buFont typeface="Arial" panose="020B0604020202020204" pitchFamily="34" charset="0"/>
              <a:buChar char="•"/>
            </a:pPr>
            <a:r>
              <a:rPr lang="en-US" sz="2400" b="1" u="sng"/>
              <a:t>Occupation</a:t>
            </a:r>
            <a:endParaRPr lang="en-US" sz="2400" u="sng"/>
          </a:p>
          <a:p>
            <a:pPr marL="1200150" lvl="2" indent="-285750">
              <a:buFont typeface="Arial" panose="020B0604020202020204" pitchFamily="34" charset="0"/>
              <a:buChar char="•"/>
            </a:pPr>
            <a:r>
              <a:rPr lang="en-US" sz="1800"/>
              <a:t>High salary widely varies among job types.</a:t>
            </a:r>
          </a:p>
        </p:txBody>
      </p:sp>
      <p:pic>
        <p:nvPicPr>
          <p:cNvPr id="15" name="Picture 14">
            <a:extLst>
              <a:ext uri="{FF2B5EF4-FFF2-40B4-BE49-F238E27FC236}">
                <a16:creationId xmlns:a16="http://schemas.microsoft.com/office/drawing/2014/main" id="{3A4A082E-AD7D-449C-BC13-AA806BB4F690}"/>
              </a:ext>
            </a:extLst>
          </p:cNvPr>
          <p:cNvPicPr>
            <a:picLocks noChangeAspect="1"/>
          </p:cNvPicPr>
          <p:nvPr/>
        </p:nvPicPr>
        <p:blipFill>
          <a:blip r:embed="rId3"/>
          <a:stretch>
            <a:fillRect/>
          </a:stretch>
        </p:blipFill>
        <p:spPr>
          <a:xfrm>
            <a:off x="6387665" y="1869795"/>
            <a:ext cx="4888047" cy="2238459"/>
          </a:xfrm>
          <a:prstGeom prst="rect">
            <a:avLst/>
          </a:prstGeom>
        </p:spPr>
      </p:pic>
      <p:pic>
        <p:nvPicPr>
          <p:cNvPr id="23" name="Picture 22">
            <a:extLst>
              <a:ext uri="{FF2B5EF4-FFF2-40B4-BE49-F238E27FC236}">
                <a16:creationId xmlns:a16="http://schemas.microsoft.com/office/drawing/2014/main" id="{FEF0ECAD-78D6-4D96-8DC2-EE9B595C18F5}"/>
              </a:ext>
            </a:extLst>
          </p:cNvPr>
          <p:cNvPicPr>
            <a:picLocks noChangeAspect="1"/>
          </p:cNvPicPr>
          <p:nvPr/>
        </p:nvPicPr>
        <p:blipFill>
          <a:blip r:embed="rId4"/>
          <a:stretch>
            <a:fillRect/>
          </a:stretch>
        </p:blipFill>
        <p:spPr>
          <a:xfrm>
            <a:off x="1363201" y="1866359"/>
            <a:ext cx="3988501" cy="2327618"/>
          </a:xfrm>
          <a:prstGeom prst="rect">
            <a:avLst/>
          </a:prstGeom>
        </p:spPr>
      </p:pic>
      <p:sp>
        <p:nvSpPr>
          <p:cNvPr id="2" name="Content Placeholder 13">
            <a:extLst>
              <a:ext uri="{FF2B5EF4-FFF2-40B4-BE49-F238E27FC236}">
                <a16:creationId xmlns:a16="http://schemas.microsoft.com/office/drawing/2014/main" id="{579C26A4-386F-4C98-836A-482E62FC73BF}"/>
              </a:ext>
            </a:extLst>
          </p:cNvPr>
          <p:cNvSpPr txBox="1">
            <a:spLocks/>
          </p:cNvSpPr>
          <p:nvPr/>
        </p:nvSpPr>
        <p:spPr>
          <a:xfrm>
            <a:off x="6292801" y="4331570"/>
            <a:ext cx="4613649" cy="1560006"/>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SzPct val="100000"/>
              <a:buFont typeface="Arial"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itchFamily="34"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itchFamily="34"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ts val="600"/>
              </a:spcBef>
              <a:buClr>
                <a:schemeClr val="accent1"/>
              </a:buClr>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ts val="600"/>
              </a:spcBef>
              <a:buClr>
                <a:schemeClr val="accent1"/>
              </a:buClr>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ts val="600"/>
              </a:spcBef>
              <a:buClr>
                <a:schemeClr val="accent1"/>
              </a:buClr>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ts val="600"/>
              </a:spcBef>
              <a:buClr>
                <a:schemeClr val="accent1"/>
              </a:buClr>
              <a:buFont typeface="Arial" pitchFamily="34" charset="0"/>
              <a:buNone/>
              <a:defRPr sz="900" kern="1200">
                <a:solidFill>
                  <a:schemeClr val="tx1"/>
                </a:solidFill>
                <a:latin typeface="+mn-lt"/>
                <a:ea typeface="+mn-ea"/>
                <a:cs typeface="+mn-cs"/>
              </a:defRPr>
            </a:lvl9pPr>
          </a:lstStyle>
          <a:p>
            <a:pPr marL="742950" lvl="1" indent="-285750">
              <a:buFont typeface="Arial" panose="020B0604020202020204" pitchFamily="34" charset="0"/>
              <a:buChar char="•"/>
            </a:pPr>
            <a:r>
              <a:rPr lang="en-US" sz="2400" b="1" u="sng"/>
              <a:t>Relationship / Marriage</a:t>
            </a:r>
          </a:p>
          <a:p>
            <a:pPr marL="1200150" lvl="2" indent="-285750">
              <a:buFont typeface="Arial" panose="020B0604020202020204" pitchFamily="34" charset="0"/>
              <a:buChar char="•"/>
            </a:pPr>
            <a:r>
              <a:rPr lang="en-US" sz="1800"/>
              <a:t>Those who are a husband or wife have a 44% higher probability of making over $50k</a:t>
            </a:r>
          </a:p>
        </p:txBody>
      </p:sp>
      <p:sp>
        <p:nvSpPr>
          <p:cNvPr id="7" name="TextBox 6">
            <a:extLst>
              <a:ext uri="{FF2B5EF4-FFF2-40B4-BE49-F238E27FC236}">
                <a16:creationId xmlns:a16="http://schemas.microsoft.com/office/drawing/2014/main" id="{841D8C50-E1EC-436E-845C-11CD71223AC3}"/>
              </a:ext>
            </a:extLst>
          </p:cNvPr>
          <p:cNvSpPr txBox="1"/>
          <p:nvPr/>
        </p:nvSpPr>
        <p:spPr>
          <a:xfrm>
            <a:off x="1333250" y="13644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Figure 3</a:t>
            </a:r>
          </a:p>
        </p:txBody>
      </p:sp>
      <p:sp>
        <p:nvSpPr>
          <p:cNvPr id="12" name="TextBox 11">
            <a:extLst>
              <a:ext uri="{FF2B5EF4-FFF2-40B4-BE49-F238E27FC236}">
                <a16:creationId xmlns:a16="http://schemas.microsoft.com/office/drawing/2014/main" id="{43EFE35F-88F0-410F-8DCD-EB4C3734C9A2}"/>
              </a:ext>
            </a:extLst>
          </p:cNvPr>
          <p:cNvSpPr txBox="1"/>
          <p:nvPr/>
        </p:nvSpPr>
        <p:spPr>
          <a:xfrm>
            <a:off x="6335293" y="13644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Figure 4</a:t>
            </a:r>
          </a:p>
        </p:txBody>
      </p:sp>
    </p:spTree>
    <p:extLst>
      <p:ext uri="{BB962C8B-B14F-4D97-AF65-F5344CB8AC3E}">
        <p14:creationId xmlns:p14="http://schemas.microsoft.com/office/powerpoint/2010/main" val="4016092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1</TotalTime>
  <Words>1031</Words>
  <Application>Microsoft Macintosh PowerPoint</Application>
  <PresentationFormat>Custom</PresentationFormat>
  <Paragraphs>132</Paragraphs>
  <Slides>15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Arial,Sans-Serif</vt:lpstr>
      <vt:lpstr>Calibri</vt:lpstr>
      <vt:lpstr>Corbel</vt:lpstr>
      <vt:lpstr>Digital Blue Tunnel 16x9</vt:lpstr>
      <vt:lpstr>Customer Salary Prediction</vt:lpstr>
      <vt:lpstr>Objectives</vt:lpstr>
      <vt:lpstr>Executive Summary</vt:lpstr>
      <vt:lpstr>Data Overview</vt:lpstr>
      <vt:lpstr>Data Overview (cont'd)</vt:lpstr>
      <vt:lpstr>Model Development Process</vt:lpstr>
      <vt:lpstr>Model Selection</vt:lpstr>
      <vt:lpstr>Best Indicators of High Salary</vt:lpstr>
      <vt:lpstr>Best Indicators of High Salary (cont'd)</vt:lpstr>
      <vt:lpstr>Recommendations</vt:lpstr>
      <vt:lpstr>Conclusion Should the model be used?</vt:lpstr>
      <vt:lpstr>Thank you</vt:lpstr>
      <vt:lpstr>Appendix A - Model Comparisons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Collin Guidry</dc:creator>
  <cp:lastModifiedBy>Collin Guidry</cp:lastModifiedBy>
  <cp:revision>3</cp:revision>
  <dcterms:created xsi:type="dcterms:W3CDTF">2021-11-10T22:57:43Z</dcterms:created>
  <dcterms:modified xsi:type="dcterms:W3CDTF">2023-09-20T15:35:45Z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