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333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" y="73"/>
      </p:cViewPr>
      <p:guideLst>
        <p:guide pos="7333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DB0F6-A800-4148-AE3D-E32B0C8E4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A881E3-2DA4-4F60-92EA-A6394548D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743FD-1E84-4624-BA74-DD32DBF0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077D-255D-421A-A9D8-CC6DCD76C529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3D2029-3167-4F02-B350-05087518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A7896-17B3-45DD-A5C1-16EAF780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69-E759-476E-8C39-473668151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57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224A4-9DF2-482C-A864-FCF8F99E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438A5F-7953-4CF4-B240-F69F35A29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6227E-D088-4F7A-A712-95C14B97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077D-255D-421A-A9D8-CC6DCD76C529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EF7C5-602D-4E66-A17A-D07037AE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7D8E0-176A-4C52-8DAE-83E0A560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69-E759-476E-8C39-473668151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22D8DD-9027-4951-AF48-A4115A73B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37519D-2CA8-4E36-99AA-7FE861277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1E6D42-981B-4C5C-A77B-5E580FD5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077D-255D-421A-A9D8-CC6DCD76C529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5A561-75FF-46AC-B50C-C27DBDD6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172D1-98A7-4DAE-BD54-F7676A9F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69-E759-476E-8C39-473668151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92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8448F-A508-46BA-A7E6-430D767B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BC7917-6E18-4E82-A273-F579FF9F1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E448BC-1569-4E87-BD2C-9C4EDCB9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077D-255D-421A-A9D8-CC6DCD76C529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6665B-0B2C-4C95-B056-9670B6FB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EE00A-7192-4DBD-A615-A3BA30BF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69-E759-476E-8C39-473668151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31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5321D-9542-4215-AB86-AB1893DC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1486CD-F9BC-4108-B730-5D255376C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6A74D2-35C1-4D98-B52E-1CAD54A6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077D-255D-421A-A9D8-CC6DCD76C529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6C7A0-9470-4DF6-98EB-0FD10432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AA737-9271-4AD6-94C0-92691B6F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69-E759-476E-8C39-473668151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07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C637B-26D5-43D9-8C99-FA93198B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705BC-C9BF-451E-8A70-34C3B0C2E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E778FC-16D6-4DE6-B812-05FEB73B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E67638-911A-49C6-AB25-418C9B7E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077D-255D-421A-A9D8-CC6DCD76C529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5C6D76-2C7F-428A-9C5C-EC5AF306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BE7831-A3DE-4D9A-9950-52FF407E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69-E759-476E-8C39-473668151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3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E9D79-E103-471B-B96F-6646492E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E1B3E9-FE33-4840-BDB5-4CD904E5B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A35B7C-DB7F-4FAE-A9DC-6B5F1AA8D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83272B-9FB6-412C-9D4D-36D401DC7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CDC6B8-B591-481D-B088-B6F41A1AE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F048FD-9D78-4474-946E-82CCFAE5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077D-255D-421A-A9D8-CC6DCD76C529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BE5A65-9ECE-42F9-9044-3FCED0D7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6ECA2D-26EA-40EF-A177-4158944C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69-E759-476E-8C39-473668151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78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81EBE-D57D-479B-8578-E630A4AE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6806A9-4C26-499E-9077-83058367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077D-255D-421A-A9D8-CC6DCD76C529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650E0F-8AEE-4AA4-BDFA-2B7B42A0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99B049-782D-4738-A209-B24DAFF9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69-E759-476E-8C39-473668151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51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AF4D7F-CFFC-472C-B5D1-7BFB6CDF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077D-255D-421A-A9D8-CC6DCD76C529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F1323F-0617-433A-8BFF-A3DD454B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603014-EB1C-4F66-B722-1AFF5310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69-E759-476E-8C39-473668151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14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810BF-1DFC-48C2-ADB9-490D6B98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64446-8D55-46BF-8159-8C63BB175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B5601A-6A60-4801-9BD8-7E34F6FCF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D9382-06F7-4728-AEF8-4E59DFCD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077D-255D-421A-A9D8-CC6DCD76C529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EFEA81-5310-412C-91CB-C6345DD11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001CD3-05A5-411D-94B1-437AEE55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69-E759-476E-8C39-473668151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9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EF3E9-7DDE-4F8A-BED9-D42E3DCE1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09F9B2-3768-4526-A94B-C948A601F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030593-D890-48F6-B495-35838E3F0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BD76E9-6686-47A0-B2A2-B4BADA7A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077D-255D-421A-A9D8-CC6DCD76C529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5D9DB4-531D-4804-BD7B-AC7FB507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0A60B8-CCD7-4167-8121-05FD7D35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69-E759-476E-8C39-473668151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85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119B9D-F5C8-4577-AD52-14D131F2B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A33EB0-E0A9-40D7-B99E-46354BC6B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2B767B-523D-4B8B-9180-D736D9C3E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B077D-255D-421A-A9D8-CC6DCD76C529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E5434-9F00-439C-81E0-F2AD50EB5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DF339-C00B-4D38-A8BE-2A4280303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B8469-E759-476E-8C39-473668151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06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C191556E-C595-475A-98B7-BB9FAD3CDDFE}"/>
              </a:ext>
            </a:extLst>
          </p:cNvPr>
          <p:cNvGrpSpPr/>
          <p:nvPr/>
        </p:nvGrpSpPr>
        <p:grpSpPr>
          <a:xfrm>
            <a:off x="1679509" y="810500"/>
            <a:ext cx="8649480" cy="3132455"/>
            <a:chOff x="1679509" y="810500"/>
            <a:chExt cx="8649480" cy="313245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287FBFC-031D-496F-BAA7-F11755696912}"/>
                </a:ext>
              </a:extLst>
            </p:cNvPr>
            <p:cNvSpPr/>
            <p:nvPr/>
          </p:nvSpPr>
          <p:spPr>
            <a:xfrm>
              <a:off x="1679509" y="1828800"/>
              <a:ext cx="1259633" cy="4758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激光雷达</a:t>
              </a:r>
            </a:p>
          </p:txBody>
        </p:sp>
        <p:sp>
          <p:nvSpPr>
            <p:cNvPr id="5" name="左大括号 4">
              <a:extLst>
                <a:ext uri="{FF2B5EF4-FFF2-40B4-BE49-F238E27FC236}">
                  <a16:creationId xmlns:a16="http://schemas.microsoft.com/office/drawing/2014/main" id="{254307CA-7D2A-4A08-82E2-066E5D8F37B3}"/>
                </a:ext>
              </a:extLst>
            </p:cNvPr>
            <p:cNvSpPr/>
            <p:nvPr/>
          </p:nvSpPr>
          <p:spPr>
            <a:xfrm>
              <a:off x="3032449" y="1133667"/>
              <a:ext cx="289249" cy="1866123"/>
            </a:xfrm>
            <a:prstGeom prst="leftBrace">
              <a:avLst>
                <a:gd name="adj1" fmla="val 53494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B19D7A0-A9A9-41B3-A6D2-97CB3A7E3A6E}"/>
                </a:ext>
              </a:extLst>
            </p:cNvPr>
            <p:cNvSpPr/>
            <p:nvPr/>
          </p:nvSpPr>
          <p:spPr>
            <a:xfrm>
              <a:off x="3415005" y="956385"/>
              <a:ext cx="1166326" cy="3545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TOF</a:t>
              </a:r>
              <a:r>
                <a:rPr lang="zh-CN" altLang="en-US" dirty="0">
                  <a:solidFill>
                    <a:schemeClr val="tx1"/>
                  </a:solidFill>
                </a:rPr>
                <a:t>方案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0BAD8E9-574D-4BF7-9D98-688E42D677FB}"/>
                </a:ext>
              </a:extLst>
            </p:cNvPr>
            <p:cNvSpPr/>
            <p:nvPr/>
          </p:nvSpPr>
          <p:spPr>
            <a:xfrm>
              <a:off x="3415005" y="2822508"/>
              <a:ext cx="1166326" cy="3545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三角测距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B639EDB-302B-4F4F-B171-89CB09FDAC6D}"/>
                </a:ext>
              </a:extLst>
            </p:cNvPr>
            <p:cNvSpPr txBox="1"/>
            <p:nvPr/>
          </p:nvSpPr>
          <p:spPr>
            <a:xfrm>
              <a:off x="4674638" y="810500"/>
              <a:ext cx="39499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对计时器要求精度极高，成本很高</a:t>
              </a:r>
              <a:endParaRPr lang="en-US" altLang="zh-CN" dirty="0"/>
            </a:p>
            <a:p>
              <a:r>
                <a:rPr lang="zh-CN" altLang="en-US" dirty="0"/>
                <a:t>对脉冲信号质量要求高</a:t>
              </a:r>
            </a:p>
          </p:txBody>
        </p:sp>
        <p:sp>
          <p:nvSpPr>
            <p:cNvPr id="9" name="左大括号 8">
              <a:extLst>
                <a:ext uri="{FF2B5EF4-FFF2-40B4-BE49-F238E27FC236}">
                  <a16:creationId xmlns:a16="http://schemas.microsoft.com/office/drawing/2014/main" id="{31228E14-401B-4D72-ACE0-80B83864A903}"/>
                </a:ext>
              </a:extLst>
            </p:cNvPr>
            <p:cNvSpPr/>
            <p:nvPr/>
          </p:nvSpPr>
          <p:spPr>
            <a:xfrm>
              <a:off x="4674638" y="2146041"/>
              <a:ext cx="289249" cy="1786810"/>
            </a:xfrm>
            <a:prstGeom prst="leftBrace">
              <a:avLst>
                <a:gd name="adj1" fmla="val 24462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A5DAA5F-D36C-4B68-AEA0-2A1220C34BDB}"/>
                </a:ext>
              </a:extLst>
            </p:cNvPr>
            <p:cNvSpPr/>
            <p:nvPr/>
          </p:nvSpPr>
          <p:spPr>
            <a:xfrm>
              <a:off x="5150501" y="1968759"/>
              <a:ext cx="1166326" cy="3545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直射式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023DD4F-E56C-4069-B0FF-64434665D53B}"/>
                </a:ext>
              </a:extLst>
            </p:cNvPr>
            <p:cNvSpPr/>
            <p:nvPr/>
          </p:nvSpPr>
          <p:spPr>
            <a:xfrm>
              <a:off x="5150501" y="3578288"/>
              <a:ext cx="1166326" cy="3545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斜射式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ECB5FB0-E297-406F-B426-E16ABBB716C3}"/>
                </a:ext>
              </a:extLst>
            </p:cNvPr>
            <p:cNvSpPr txBox="1"/>
            <p:nvPr/>
          </p:nvSpPr>
          <p:spPr>
            <a:xfrm>
              <a:off x="6379032" y="3573623"/>
              <a:ext cx="3949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分辨率相对较高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237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2D252BF7-0225-42A7-91E8-69CF14E87E4E}"/>
              </a:ext>
            </a:extLst>
          </p:cNvPr>
          <p:cNvGrpSpPr/>
          <p:nvPr/>
        </p:nvGrpSpPr>
        <p:grpSpPr>
          <a:xfrm>
            <a:off x="2324099" y="660920"/>
            <a:ext cx="6855083" cy="3929742"/>
            <a:chOff x="2324099" y="660920"/>
            <a:chExt cx="6855083" cy="392974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3022E89-4068-4E80-A214-A013EA93C5A7}"/>
                </a:ext>
              </a:extLst>
            </p:cNvPr>
            <p:cNvSpPr/>
            <p:nvPr/>
          </p:nvSpPr>
          <p:spPr>
            <a:xfrm>
              <a:off x="5466183" y="2267339"/>
              <a:ext cx="1259633" cy="6624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MCU/</a:t>
              </a: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工控机</a:t>
              </a:r>
            </a:p>
          </p:txBody>
        </p:sp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5C66C651-E828-4035-A4D3-B0FCFC4C7247}"/>
                </a:ext>
              </a:extLst>
            </p:cNvPr>
            <p:cNvSpPr/>
            <p:nvPr/>
          </p:nvSpPr>
          <p:spPr>
            <a:xfrm rot="5400000">
              <a:off x="5717332" y="1608754"/>
              <a:ext cx="757333" cy="373224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5D3E78A-23EE-4CD2-B7B3-D95D9D06023F}"/>
                </a:ext>
              </a:extLst>
            </p:cNvPr>
            <p:cNvSpPr/>
            <p:nvPr/>
          </p:nvSpPr>
          <p:spPr>
            <a:xfrm>
              <a:off x="5381430" y="660920"/>
              <a:ext cx="1429138" cy="6624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双目摄像头</a:t>
              </a:r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9DDEEB39-39A0-4FBD-A0A4-1B7027EAEB6A}"/>
                </a:ext>
              </a:extLst>
            </p:cNvPr>
            <p:cNvSpPr/>
            <p:nvPr/>
          </p:nvSpPr>
          <p:spPr>
            <a:xfrm>
              <a:off x="7057052" y="2564363"/>
              <a:ext cx="1259633" cy="373224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80A0E7D-84DF-4732-A816-E57F983A68E1}"/>
                </a:ext>
              </a:extLst>
            </p:cNvPr>
            <p:cNvSpPr/>
            <p:nvPr/>
          </p:nvSpPr>
          <p:spPr>
            <a:xfrm>
              <a:off x="2324099" y="2284448"/>
              <a:ext cx="1429138" cy="6624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激光雷达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7B0191E-648A-4BA9-AFEA-780F81A9B7A8}"/>
                </a:ext>
              </a:extLst>
            </p:cNvPr>
            <p:cNvSpPr/>
            <p:nvPr/>
          </p:nvSpPr>
          <p:spPr>
            <a:xfrm>
              <a:off x="5466183" y="3928189"/>
              <a:ext cx="1344385" cy="6624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惯导</a:t>
              </a:r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ABFB76F4-6994-460A-ABF2-D65BDFF1C164}"/>
                </a:ext>
              </a:extLst>
            </p:cNvPr>
            <p:cNvSpPr/>
            <p:nvPr/>
          </p:nvSpPr>
          <p:spPr>
            <a:xfrm rot="16200000">
              <a:off x="5729771" y="3242390"/>
              <a:ext cx="757333" cy="373224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49AAAC6E-B90C-474A-8DD3-4AB12FE8A81E}"/>
                </a:ext>
              </a:extLst>
            </p:cNvPr>
            <p:cNvSpPr/>
            <p:nvPr/>
          </p:nvSpPr>
          <p:spPr>
            <a:xfrm>
              <a:off x="4084473" y="2429072"/>
              <a:ext cx="1259633" cy="373224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4151014-A592-4A12-BF49-02CEF5BFB5A0}"/>
                </a:ext>
              </a:extLst>
            </p:cNvPr>
            <p:cNvSpPr txBox="1"/>
            <p:nvPr/>
          </p:nvSpPr>
          <p:spPr>
            <a:xfrm>
              <a:off x="6138375" y="1453249"/>
              <a:ext cx="2136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图像数据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EB07EBA-12F0-4DCE-BE65-AB85DFB28CB1}"/>
                </a:ext>
              </a:extLst>
            </p:cNvPr>
            <p:cNvSpPr txBox="1"/>
            <p:nvPr/>
          </p:nvSpPr>
          <p:spPr>
            <a:xfrm>
              <a:off x="4084473" y="2082673"/>
              <a:ext cx="1133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偏移角度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A84238A-E6E4-46A5-A8A9-A95CB35B4E83}"/>
                </a:ext>
              </a:extLst>
            </p:cNvPr>
            <p:cNvSpPr txBox="1"/>
            <p:nvPr/>
          </p:nvSpPr>
          <p:spPr>
            <a:xfrm>
              <a:off x="4084473" y="2801517"/>
              <a:ext cx="1133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距离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A4027E5-7F37-4BE8-BF78-90C4948DCB42}"/>
                </a:ext>
              </a:extLst>
            </p:cNvPr>
            <p:cNvSpPr txBox="1"/>
            <p:nvPr/>
          </p:nvSpPr>
          <p:spPr>
            <a:xfrm>
              <a:off x="5397758" y="3387396"/>
              <a:ext cx="199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位姿     加速度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DB31276-A638-49CD-A8C0-83253D3DC53B}"/>
                </a:ext>
              </a:extLst>
            </p:cNvPr>
            <p:cNvSpPr txBox="1"/>
            <p:nvPr/>
          </p:nvSpPr>
          <p:spPr>
            <a:xfrm>
              <a:off x="7183403" y="2232741"/>
              <a:ext cx="199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输出标准</a:t>
              </a:r>
              <a:r>
                <a:rPr lang="en-US" altLang="zh-CN" dirty="0"/>
                <a:t>ROS</a:t>
              </a:r>
              <a:r>
                <a:rPr lang="zh-CN" altLang="en-US" dirty="0"/>
                <a:t>消息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629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CB60A168-4E67-451F-AE43-73453E58FD7A}"/>
              </a:ext>
            </a:extLst>
          </p:cNvPr>
          <p:cNvGrpSpPr/>
          <p:nvPr/>
        </p:nvGrpSpPr>
        <p:grpSpPr>
          <a:xfrm>
            <a:off x="2233126" y="1244087"/>
            <a:ext cx="7725748" cy="3335689"/>
            <a:chOff x="2164701" y="814879"/>
            <a:chExt cx="7725748" cy="333568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5D3E78A-23EE-4CD2-B7B3-D95D9D06023F}"/>
                </a:ext>
              </a:extLst>
            </p:cNvPr>
            <p:cNvSpPr/>
            <p:nvPr/>
          </p:nvSpPr>
          <p:spPr>
            <a:xfrm>
              <a:off x="2164701" y="2911152"/>
              <a:ext cx="857637" cy="4432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镜头</a:t>
              </a:r>
            </a:p>
          </p:txBody>
        </p: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2580E143-6ED9-47B7-9510-365611D55B35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3022338" y="3132754"/>
              <a:ext cx="7845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39BE681-E7E6-41E9-82D9-AFDD3B84AC27}"/>
                </a:ext>
              </a:extLst>
            </p:cNvPr>
            <p:cNvSpPr/>
            <p:nvPr/>
          </p:nvSpPr>
          <p:spPr>
            <a:xfrm>
              <a:off x="3806890" y="2845842"/>
              <a:ext cx="1614195" cy="5085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图像传感器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</a:rPr>
                <a:t>CMOS/CCD</a:t>
              </a:r>
              <a:r>
                <a:rPr lang="zh-CN" altLang="en-US" dirty="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B3462EF-AF7B-4B50-BCAB-610DD7A79F34}"/>
                </a:ext>
              </a:extLst>
            </p:cNvPr>
            <p:cNvSpPr/>
            <p:nvPr/>
          </p:nvSpPr>
          <p:spPr>
            <a:xfrm>
              <a:off x="4749282" y="814879"/>
              <a:ext cx="2061286" cy="5085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双目摄像头组成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93A4118-BB0D-46B5-8A74-C79C3B2E75E2}"/>
                </a:ext>
              </a:extLst>
            </p:cNvPr>
            <p:cNvCxnSpPr>
              <a:cxnSpLocks/>
            </p:cNvCxnSpPr>
            <p:nvPr/>
          </p:nvCxnSpPr>
          <p:spPr>
            <a:xfrm>
              <a:off x="5421085" y="3058887"/>
              <a:ext cx="7845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CDD6454-8C12-4C20-831A-CE5A1D295ADF}"/>
                </a:ext>
              </a:extLst>
            </p:cNvPr>
            <p:cNvSpPr/>
            <p:nvPr/>
          </p:nvSpPr>
          <p:spPr>
            <a:xfrm>
              <a:off x="6205637" y="1967205"/>
              <a:ext cx="1828800" cy="21833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1910393-E70C-42EC-9044-4CDE739894A4}"/>
                </a:ext>
              </a:extLst>
            </p:cNvPr>
            <p:cNvSpPr/>
            <p:nvPr/>
          </p:nvSpPr>
          <p:spPr>
            <a:xfrm>
              <a:off x="6475445" y="2313992"/>
              <a:ext cx="1324947" cy="4012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ISP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AB637C0-B996-4D2F-992F-B577C280D2AE}"/>
                </a:ext>
              </a:extLst>
            </p:cNvPr>
            <p:cNvSpPr/>
            <p:nvPr/>
          </p:nvSpPr>
          <p:spPr>
            <a:xfrm>
              <a:off x="6475445" y="2911152"/>
              <a:ext cx="1324947" cy="5178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Jpeg</a:t>
              </a:r>
              <a:r>
                <a:rPr lang="zh-CN" altLang="en-US" dirty="0">
                  <a:solidFill>
                    <a:schemeClr val="tx1"/>
                  </a:solidFill>
                </a:rPr>
                <a:t>图像解码器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8F25457-DB14-4B97-AB7B-256298901095}"/>
                </a:ext>
              </a:extLst>
            </p:cNvPr>
            <p:cNvSpPr/>
            <p:nvPr/>
          </p:nvSpPr>
          <p:spPr>
            <a:xfrm>
              <a:off x="6475445" y="3559636"/>
              <a:ext cx="1324947" cy="4012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USB</a:t>
              </a:r>
              <a:r>
                <a:rPr lang="zh-CN" altLang="en-US" dirty="0">
                  <a:solidFill>
                    <a:schemeClr val="tx1"/>
                  </a:solidFill>
                </a:rPr>
                <a:t>控制器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1DC883C-9889-4D9B-AE88-23ABF17FA1F2}"/>
                </a:ext>
              </a:extLst>
            </p:cNvPr>
            <p:cNvSpPr txBox="1"/>
            <p:nvPr/>
          </p:nvSpPr>
          <p:spPr>
            <a:xfrm>
              <a:off x="6810568" y="1530619"/>
              <a:ext cx="831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DSP</a:t>
              </a:r>
              <a:endParaRPr lang="zh-CN" altLang="en-US" dirty="0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51042458-323E-43EF-A89F-4ADB3248AA56}"/>
                </a:ext>
              </a:extLst>
            </p:cNvPr>
            <p:cNvCxnSpPr>
              <a:cxnSpLocks/>
            </p:cNvCxnSpPr>
            <p:nvPr/>
          </p:nvCxnSpPr>
          <p:spPr>
            <a:xfrm>
              <a:off x="8034437" y="3051113"/>
              <a:ext cx="7845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0B18593-0C66-4EE2-868D-0376723E94F2}"/>
                </a:ext>
              </a:extLst>
            </p:cNvPr>
            <p:cNvSpPr/>
            <p:nvPr/>
          </p:nvSpPr>
          <p:spPr>
            <a:xfrm>
              <a:off x="8855531" y="2829511"/>
              <a:ext cx="1034918" cy="4432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I/O</a:t>
              </a:r>
              <a:r>
                <a:rPr lang="zh-CN" altLang="en-US" dirty="0">
                  <a:solidFill>
                    <a:schemeClr val="tx1"/>
                  </a:solidFill>
                </a:rPr>
                <a:t>输出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16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72</Words>
  <Application>Microsoft Office PowerPoint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Anjou</dc:creator>
  <cp:lastModifiedBy>Huang Anjou</cp:lastModifiedBy>
  <cp:revision>5</cp:revision>
  <dcterms:created xsi:type="dcterms:W3CDTF">2020-07-17T03:24:26Z</dcterms:created>
  <dcterms:modified xsi:type="dcterms:W3CDTF">2020-07-17T04:56:30Z</dcterms:modified>
</cp:coreProperties>
</file>