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66" r:id="rId3"/>
    <p:sldId id="267" r:id="rId4"/>
    <p:sldId id="276" r:id="rId5"/>
    <p:sldId id="277" r:id="rId6"/>
    <p:sldId id="279" r:id="rId7"/>
    <p:sldId id="274" r:id="rId8"/>
    <p:sldId id="270" r:id="rId9"/>
    <p:sldId id="271" r:id="rId10"/>
    <p:sldId id="272" r:id="rId11"/>
    <p:sldId id="268" r:id="rId12"/>
    <p:sldId id="257" r:id="rId13"/>
    <p:sldId id="258" r:id="rId14"/>
    <p:sldId id="259" r:id="rId15"/>
    <p:sldId id="260" r:id="rId16"/>
    <p:sldId id="275" r:id="rId17"/>
    <p:sldId id="261" r:id="rId18"/>
    <p:sldId id="262" r:id="rId19"/>
    <p:sldId id="263" r:id="rId20"/>
    <p:sldId id="264" r:id="rId21"/>
    <p:sldId id="265" r:id="rId22"/>
    <p:sldId id="281" r:id="rId23"/>
    <p:sldId id="280" r:id="rId24"/>
  </p:sldIdLst>
  <p:sldSz cx="9144000" cy="5143500" type="screen16x9"/>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wholeTbl>
    <a:band2H>
      <a:tcTxStyle/>
      <a:tcStyle>
        <a:tcBdr/>
        <a:fill>
          <a:solidFill>
            <a:srgbClr val="FFFFFF"/>
          </a:solidFill>
        </a:fill>
      </a:tcStyle>
    </a:band2H>
    <a:firstCol>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Col>
    <a:la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lastRow>
    <a:firstRow>
      <a:tcTxStyle b="off" i="off">
        <a:fontRef idx="minor">
          <a:srgbClr val="000000"/>
        </a:fontRef>
        <a:srgbClr val="000000"/>
      </a:tcTxStyle>
      <a:tcStyle>
        <a:tcBdr>
          <a:left>
            <a:ln w="9525" cap="flat">
              <a:solidFill>
                <a:srgbClr val="9E9E9E"/>
              </a:solidFill>
              <a:prstDash val="solid"/>
              <a:round/>
            </a:ln>
          </a:left>
          <a:right>
            <a:ln w="9525" cap="flat">
              <a:solidFill>
                <a:srgbClr val="9E9E9E"/>
              </a:solidFill>
              <a:prstDash val="solid"/>
              <a:round/>
            </a:ln>
          </a:right>
          <a:top>
            <a:ln w="9525" cap="flat">
              <a:solidFill>
                <a:srgbClr val="9E9E9E"/>
              </a:solidFill>
              <a:prstDash val="solid"/>
              <a:round/>
            </a:ln>
          </a:top>
          <a:bottom>
            <a:ln w="9525" cap="flat">
              <a:solidFill>
                <a:srgbClr val="9E9E9E"/>
              </a:solidFill>
              <a:prstDash val="solid"/>
              <a:round/>
            </a:ln>
          </a:bottom>
          <a:insideH>
            <a:ln w="9525" cap="flat">
              <a:solidFill>
                <a:srgbClr val="9E9E9E"/>
              </a:solidFill>
              <a:prstDash val="solid"/>
              <a:round/>
            </a:ln>
          </a:insideH>
          <a:insideV>
            <a:ln w="9525" cap="flat">
              <a:solidFill>
                <a:srgbClr val="9E9E9E"/>
              </a:solidFill>
              <a:prstDash val="solid"/>
              <a:round/>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FE2CD"/>
          </a:solidFill>
        </a:fill>
      </a:tcStyle>
    </a:wholeTbl>
    <a:band2H>
      <a:tcTxStyle/>
      <a:tcStyle>
        <a:tcBdr/>
        <a:fill>
          <a:solidFill>
            <a:srgbClr val="FF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5DBDE"/>
          </a:solidFill>
        </a:fill>
      </a:tcStyle>
    </a:wholeTbl>
    <a:band2H>
      <a:tcTxStyle/>
      <a:tcStyle>
        <a:tcBdr/>
        <a:fill>
          <a:solidFill>
            <a:srgbClr val="EBEEEF"/>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8FFCD"/>
          </a:solidFill>
        </a:fill>
      </a:tcStyle>
    </a:wholeTbl>
    <a:band2H>
      <a:tcTxStyle/>
      <a:tcStyle>
        <a:tcBdr/>
        <a:fill>
          <a:solidFill>
            <a:srgbClr val="FCFF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6050"/>
    <p:restoredTop sz="94384"/>
  </p:normalViewPr>
  <p:slideViewPr>
    <p:cSldViewPr snapToGrid="0">
      <p:cViewPr varScale="1">
        <p:scale>
          <a:sx n="90" d="100"/>
          <a:sy n="90" d="100"/>
        </p:scale>
        <p:origin x="76" y="15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6" name="Shape 106"/>
          <p:cNvSpPr>
            <a:spLocks noGrp="1" noRot="1" noChangeAspect="1"/>
          </p:cNvSpPr>
          <p:nvPr>
            <p:ph type="sldImg"/>
          </p:nvPr>
        </p:nvSpPr>
        <p:spPr>
          <a:xfrm>
            <a:off x="1143000" y="685800"/>
            <a:ext cx="4572000" cy="3429000"/>
          </a:xfrm>
          <a:prstGeom prst="rect">
            <a:avLst/>
          </a:prstGeom>
        </p:spPr>
        <p:txBody>
          <a:bodyPr/>
          <a:lstStyle/>
          <a:p>
            <a:endParaRPr/>
          </a:p>
        </p:txBody>
      </p:sp>
      <p:sp>
        <p:nvSpPr>
          <p:cNvPr id="107" name="Shape 107"/>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400">
        <a:latin typeface="+mn-lt"/>
        <a:ea typeface="+mn-ea"/>
        <a:cs typeface="+mn-cs"/>
        <a:sym typeface="Arial"/>
      </a:defRPr>
    </a:lvl1pPr>
    <a:lvl2pPr indent="228600" latinLnBrk="0">
      <a:defRPr sz="1400">
        <a:latin typeface="+mn-lt"/>
        <a:ea typeface="+mn-ea"/>
        <a:cs typeface="+mn-cs"/>
        <a:sym typeface="Arial"/>
      </a:defRPr>
    </a:lvl2pPr>
    <a:lvl3pPr indent="457200" latinLnBrk="0">
      <a:defRPr sz="1400">
        <a:latin typeface="+mn-lt"/>
        <a:ea typeface="+mn-ea"/>
        <a:cs typeface="+mn-cs"/>
        <a:sym typeface="Arial"/>
      </a:defRPr>
    </a:lvl3pPr>
    <a:lvl4pPr indent="685800" latinLnBrk="0">
      <a:defRPr sz="1400">
        <a:latin typeface="+mn-lt"/>
        <a:ea typeface="+mn-ea"/>
        <a:cs typeface="+mn-cs"/>
        <a:sym typeface="Arial"/>
      </a:defRPr>
    </a:lvl4pPr>
    <a:lvl5pPr indent="914400" latinLnBrk="0">
      <a:defRPr sz="1400">
        <a:latin typeface="+mn-lt"/>
        <a:ea typeface="+mn-ea"/>
        <a:cs typeface="+mn-cs"/>
        <a:sym typeface="Arial"/>
      </a:defRPr>
    </a:lvl5pPr>
    <a:lvl6pPr indent="1143000" latinLnBrk="0">
      <a:defRPr sz="1400">
        <a:latin typeface="+mn-lt"/>
        <a:ea typeface="+mn-ea"/>
        <a:cs typeface="+mn-cs"/>
        <a:sym typeface="Arial"/>
      </a:defRPr>
    </a:lvl6pPr>
    <a:lvl7pPr indent="1371600" latinLnBrk="0">
      <a:defRPr sz="1400">
        <a:latin typeface="+mn-lt"/>
        <a:ea typeface="+mn-ea"/>
        <a:cs typeface="+mn-cs"/>
        <a:sym typeface="Arial"/>
      </a:defRPr>
    </a:lvl7pPr>
    <a:lvl8pPr indent="1600200" latinLnBrk="0">
      <a:defRPr sz="1400">
        <a:latin typeface="+mn-lt"/>
        <a:ea typeface="+mn-ea"/>
        <a:cs typeface="+mn-cs"/>
        <a:sym typeface="Arial"/>
      </a:defRPr>
    </a:lvl8pPr>
    <a:lvl9pPr indent="1828800" latinLnBrk="0">
      <a:defRPr sz="1400">
        <a:latin typeface="+mn-lt"/>
        <a:ea typeface="+mn-ea"/>
        <a:cs typeface="+mn-cs"/>
        <a:sym typeface="Arial"/>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Title Text"/>
          <p:cNvSpPr txBox="1">
            <a:spLocks noGrp="1"/>
          </p:cNvSpPr>
          <p:nvPr>
            <p:ph type="title"/>
          </p:nvPr>
        </p:nvSpPr>
        <p:spPr>
          <a:xfrm>
            <a:off x="311708" y="744574"/>
            <a:ext cx="8520601" cy="2052601"/>
          </a:xfrm>
          <a:prstGeom prst="rect">
            <a:avLst/>
          </a:prstGeom>
        </p:spPr>
        <p:txBody>
          <a:bodyPr anchor="b"/>
          <a:lstStyle>
            <a:lvl1pPr algn="ctr">
              <a:defRPr sz="5200"/>
            </a:lvl1pPr>
          </a:lstStyle>
          <a:p>
            <a:r>
              <a:t>Title Text</a:t>
            </a:r>
          </a:p>
        </p:txBody>
      </p:sp>
      <p:sp>
        <p:nvSpPr>
          <p:cNvPr id="12" name="Body Level One…"/>
          <p:cNvSpPr txBox="1">
            <a:spLocks noGrp="1"/>
          </p:cNvSpPr>
          <p:nvPr>
            <p:ph type="body" sz="quarter" idx="1"/>
          </p:nvPr>
        </p:nvSpPr>
        <p:spPr>
          <a:xfrm>
            <a:off x="311699" y="2834125"/>
            <a:ext cx="8520602" cy="792601"/>
          </a:xfrm>
          <a:prstGeom prst="rect">
            <a:avLst/>
          </a:prstGeom>
        </p:spPr>
        <p:txBody>
          <a:bodyPr/>
          <a:lstStyle>
            <a:lvl1pPr marL="342900" indent="-228600" algn="ctr">
              <a:lnSpc>
                <a:spcPct val="100000"/>
              </a:lnSpc>
              <a:buClrTx/>
              <a:buSzTx/>
              <a:buFontTx/>
              <a:buNone/>
              <a:defRPr sz="2800"/>
            </a:lvl1pPr>
            <a:lvl2pPr marL="342900" indent="254000" algn="ctr">
              <a:lnSpc>
                <a:spcPct val="100000"/>
              </a:lnSpc>
              <a:buClrTx/>
              <a:buSzTx/>
              <a:buFontTx/>
              <a:buNone/>
              <a:defRPr sz="2800"/>
            </a:lvl2pPr>
            <a:lvl3pPr marL="342900" indent="711200" algn="ctr">
              <a:lnSpc>
                <a:spcPct val="100000"/>
              </a:lnSpc>
              <a:buClrTx/>
              <a:buSzTx/>
              <a:buFontTx/>
              <a:buNone/>
              <a:defRPr sz="2800"/>
            </a:lvl3pPr>
            <a:lvl4pPr marL="342900" indent="1168400" algn="ctr">
              <a:lnSpc>
                <a:spcPct val="100000"/>
              </a:lnSpc>
              <a:buClrTx/>
              <a:buSzTx/>
              <a:buFontTx/>
              <a:buNone/>
              <a:defRPr sz="2800"/>
            </a:lvl4pPr>
            <a:lvl5pPr marL="342900" indent="1625600" algn="ctr">
              <a:lnSpc>
                <a:spcPct val="100000"/>
              </a:lnSpc>
              <a:buClrTx/>
              <a:buSzTx/>
              <a:buFontTx/>
              <a:buNone/>
              <a:defRPr sz="2800"/>
            </a:lvl5pPr>
          </a:lstStyle>
          <a:p>
            <a:r>
              <a:t>Body Level One</a:t>
            </a:r>
          </a:p>
          <a:p>
            <a:pPr lvl="1"/>
            <a:r>
              <a:t>Body Level Two</a:t>
            </a:r>
          </a:p>
          <a:p>
            <a:pPr lvl="2"/>
            <a:r>
              <a:t>Body Level Three</a:t>
            </a:r>
          </a:p>
          <a:p>
            <a:pPr lvl="3"/>
            <a:r>
              <a:t>Body Level Four</a:t>
            </a:r>
          </a:p>
          <a:p>
            <a:pPr lvl="4"/>
            <a:r>
              <a:t>Body Level Five</a:t>
            </a:r>
          </a:p>
        </p:txBody>
      </p:sp>
      <p:sp>
        <p:nvSpPr>
          <p:cNvPr id="1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BIG_NUMBER">
    <p:spTree>
      <p:nvGrpSpPr>
        <p:cNvPr id="1" name=""/>
        <p:cNvGrpSpPr/>
        <p:nvPr/>
      </p:nvGrpSpPr>
      <p:grpSpPr>
        <a:xfrm>
          <a:off x="0" y="0"/>
          <a:ext cx="0" cy="0"/>
          <a:chOff x="0" y="0"/>
          <a:chExt cx="0" cy="0"/>
        </a:xfrm>
      </p:grpSpPr>
      <p:sp>
        <p:nvSpPr>
          <p:cNvPr id="91" name="xx%"/>
          <p:cNvSpPr txBox="1">
            <a:spLocks noGrp="1"/>
          </p:cNvSpPr>
          <p:nvPr>
            <p:ph type="title" hasCustomPrompt="1"/>
          </p:nvPr>
        </p:nvSpPr>
        <p:spPr>
          <a:xfrm>
            <a:off x="311699" y="1106125"/>
            <a:ext cx="8520602" cy="1963500"/>
          </a:xfrm>
          <a:prstGeom prst="rect">
            <a:avLst/>
          </a:prstGeom>
        </p:spPr>
        <p:txBody>
          <a:bodyPr anchor="b"/>
          <a:lstStyle>
            <a:lvl1pPr algn="ctr">
              <a:defRPr sz="12000"/>
            </a:lvl1pPr>
          </a:lstStyle>
          <a:p>
            <a:r>
              <a:t>xx%</a:t>
            </a:r>
          </a:p>
        </p:txBody>
      </p:sp>
      <p:sp>
        <p:nvSpPr>
          <p:cNvPr id="92" name="Body Level One…"/>
          <p:cNvSpPr txBox="1">
            <a:spLocks noGrp="1"/>
          </p:cNvSpPr>
          <p:nvPr>
            <p:ph type="body" sz="half" idx="1"/>
          </p:nvPr>
        </p:nvSpPr>
        <p:spPr>
          <a:xfrm>
            <a:off x="311699" y="3152225"/>
            <a:ext cx="8520602" cy="1300800"/>
          </a:xfrm>
          <a:prstGeom prst="rect">
            <a:avLst/>
          </a:prstGeom>
        </p:spPr>
        <p:txBody>
          <a:bodyPr/>
          <a:lstStyle>
            <a:lvl1pPr algn="ctr"/>
            <a:lvl2pPr algn="ctr"/>
            <a:lvl3pPr algn="ctr"/>
            <a:lvl4pPr algn="ctr"/>
            <a:lvl5pPr algn="ctr"/>
          </a:lstStyle>
          <a:p>
            <a:r>
              <a:t>Body Level One</a:t>
            </a:r>
          </a:p>
          <a:p>
            <a:pPr lvl="1"/>
            <a:r>
              <a:t>Body Level Two</a:t>
            </a:r>
          </a:p>
          <a:p>
            <a:pPr lvl="2"/>
            <a:r>
              <a:t>Body Level Three</a:t>
            </a:r>
          </a:p>
          <a:p>
            <a:pPr lvl="3"/>
            <a:r>
              <a:t>Body Level Four</a:t>
            </a:r>
          </a:p>
          <a:p>
            <a:pPr lvl="4"/>
            <a:r>
              <a:t>Body Level Five</a:t>
            </a:r>
          </a:p>
        </p:txBody>
      </p:sp>
      <p:sp>
        <p:nvSpPr>
          <p:cNvPr id="9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11.xml><?xml version="1.0" encoding="utf-8"?>
<p:sldLayout xmlns:a="http://schemas.openxmlformats.org/drawingml/2006/main" xmlns:r="http://schemas.openxmlformats.org/officeDocument/2006/relationships" xmlns:p="http://schemas.openxmlformats.org/presentationml/2006/main" type="tx">
  <p:cSld name="BLANK">
    <p:spTree>
      <p:nvGrpSpPr>
        <p:cNvPr id="1" name=""/>
        <p:cNvGrpSpPr/>
        <p:nvPr/>
      </p:nvGrpSpPr>
      <p:grpSpPr>
        <a:xfrm>
          <a:off x="0" y="0"/>
          <a:ext cx="0" cy="0"/>
          <a:chOff x="0" y="0"/>
          <a:chExt cx="0" cy="0"/>
        </a:xfrm>
      </p:grpSpPr>
      <p:sp>
        <p:nvSpPr>
          <p:cNvPr id="10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tx">
  <p:cSld name="SECTION_HEADER">
    <p:spTree>
      <p:nvGrpSpPr>
        <p:cNvPr id="1" name=""/>
        <p:cNvGrpSpPr/>
        <p:nvPr/>
      </p:nvGrpSpPr>
      <p:grpSpPr>
        <a:xfrm>
          <a:off x="0" y="0"/>
          <a:ext cx="0" cy="0"/>
          <a:chOff x="0" y="0"/>
          <a:chExt cx="0" cy="0"/>
        </a:xfrm>
      </p:grpSpPr>
      <p:sp>
        <p:nvSpPr>
          <p:cNvPr id="20" name="Title Text"/>
          <p:cNvSpPr txBox="1">
            <a:spLocks noGrp="1"/>
          </p:cNvSpPr>
          <p:nvPr>
            <p:ph type="title"/>
          </p:nvPr>
        </p:nvSpPr>
        <p:spPr>
          <a:xfrm>
            <a:off x="311699" y="2150849"/>
            <a:ext cx="8520602" cy="841801"/>
          </a:xfrm>
          <a:prstGeom prst="rect">
            <a:avLst/>
          </a:prstGeom>
        </p:spPr>
        <p:txBody>
          <a:bodyPr anchor="ctr"/>
          <a:lstStyle>
            <a:lvl1pPr algn="ctr">
              <a:defRPr sz="3600"/>
            </a:lvl1pPr>
          </a:lstStyle>
          <a:p>
            <a:r>
              <a:t>Title Text</a:t>
            </a:r>
          </a:p>
        </p:txBody>
      </p:sp>
      <p:sp>
        <p:nvSpPr>
          <p:cNvPr id="21"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type="tx">
  <p:cSld name="TITLE_AND_BODY">
    <p:spTree>
      <p:nvGrpSpPr>
        <p:cNvPr id="1" name=""/>
        <p:cNvGrpSpPr/>
        <p:nvPr/>
      </p:nvGrpSpPr>
      <p:grpSpPr>
        <a:xfrm>
          <a:off x="0" y="0"/>
          <a:ext cx="0" cy="0"/>
          <a:chOff x="0" y="0"/>
          <a:chExt cx="0" cy="0"/>
        </a:xfrm>
      </p:grpSpPr>
      <p:sp>
        <p:nvSpPr>
          <p:cNvPr id="28" name="Title Text"/>
          <p:cNvSpPr txBox="1">
            <a:spLocks noGrp="1"/>
          </p:cNvSpPr>
          <p:nvPr>
            <p:ph type="title"/>
          </p:nvPr>
        </p:nvSpPr>
        <p:spPr>
          <a:prstGeom prst="rect">
            <a:avLst/>
          </a:prstGeom>
        </p:spPr>
        <p:txBody>
          <a:bodyPr/>
          <a:lstStyle/>
          <a:p>
            <a:r>
              <a:t>Title Text</a:t>
            </a:r>
          </a:p>
        </p:txBody>
      </p:sp>
      <p:sp>
        <p:nvSpPr>
          <p:cNvPr id="29" name="Body Level One…"/>
          <p:cNvSpPr txBox="1">
            <a:spLocks noGrp="1"/>
          </p:cNvSpPr>
          <p:nvPr>
            <p:ph type="body" idx="1"/>
          </p:nvPr>
        </p:nvSpPr>
        <p:spPr>
          <a:prstGeom prst="rect">
            <a:avLst/>
          </a:prstGeom>
        </p:spPr>
        <p:txBody>
          <a:bodyPr/>
          <a:lstStyle/>
          <a:p>
            <a:r>
              <a:t>Body Level One</a:t>
            </a:r>
          </a:p>
          <a:p>
            <a:pPr lvl="1"/>
            <a:r>
              <a:t>Body Level Two</a:t>
            </a:r>
          </a:p>
          <a:p>
            <a:pPr lvl="2"/>
            <a:r>
              <a:t>Body Level Three</a:t>
            </a:r>
          </a:p>
          <a:p>
            <a:pPr lvl="3"/>
            <a:r>
              <a:t>Body Level Four</a:t>
            </a:r>
          </a:p>
          <a:p>
            <a:pPr lvl="4"/>
            <a:r>
              <a:t>Body Level Five</a:t>
            </a:r>
          </a:p>
        </p:txBody>
      </p:sp>
      <p:sp>
        <p:nvSpPr>
          <p:cNvPr id="3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type="tx">
  <p:cSld name="TITLE_AND_TWO_COLUMNS">
    <p:spTree>
      <p:nvGrpSpPr>
        <p:cNvPr id="1" name=""/>
        <p:cNvGrpSpPr/>
        <p:nvPr/>
      </p:nvGrpSpPr>
      <p:grpSpPr>
        <a:xfrm>
          <a:off x="0" y="0"/>
          <a:ext cx="0" cy="0"/>
          <a:chOff x="0" y="0"/>
          <a:chExt cx="0" cy="0"/>
        </a:xfrm>
      </p:grpSpPr>
      <p:sp>
        <p:nvSpPr>
          <p:cNvPr id="37" name="Title Text"/>
          <p:cNvSpPr txBox="1">
            <a:spLocks noGrp="1"/>
          </p:cNvSpPr>
          <p:nvPr>
            <p:ph type="title"/>
          </p:nvPr>
        </p:nvSpPr>
        <p:spPr>
          <a:prstGeom prst="rect">
            <a:avLst/>
          </a:prstGeom>
        </p:spPr>
        <p:txBody>
          <a:bodyPr/>
          <a:lstStyle/>
          <a:p>
            <a:r>
              <a:t>Title Text</a:t>
            </a:r>
          </a:p>
        </p:txBody>
      </p:sp>
      <p:sp>
        <p:nvSpPr>
          <p:cNvPr id="38" name="Body Level One…"/>
          <p:cNvSpPr txBox="1">
            <a:spLocks noGrp="1"/>
          </p:cNvSpPr>
          <p:nvPr>
            <p:ph type="body" sz="half" idx="1"/>
          </p:nvPr>
        </p:nvSpPr>
        <p:spPr>
          <a:xfrm>
            <a:off x="311699" y="1152475"/>
            <a:ext cx="3999902" cy="3416400"/>
          </a:xfrm>
          <a:prstGeom prst="rect">
            <a:avLst/>
          </a:prstGeom>
        </p:spPr>
        <p:txBody>
          <a:bodyPr/>
          <a:lstStyle>
            <a:lvl1pPr indent="-317500">
              <a:buSzPts val="1400"/>
              <a:defRPr sz="1400"/>
            </a:lvl1pPr>
            <a:lvl2pPr marL="965200" indent="-355600">
              <a:buSzPts val="1400"/>
              <a:defRPr sz="1400"/>
            </a:lvl2pPr>
            <a:lvl3pPr marL="1422400" indent="-355600">
              <a:buSzPts val="1400"/>
              <a:defRPr sz="1400"/>
            </a:lvl3pPr>
            <a:lvl4pPr marL="1879600" indent="-355600">
              <a:buSzPts val="1400"/>
              <a:defRPr sz="1400"/>
            </a:lvl4pPr>
            <a:lvl5pPr marL="2336800" indent="-355600">
              <a:buSzPts val="1400"/>
              <a:defRPr sz="1400"/>
            </a:lvl5pPr>
          </a:lstStyle>
          <a:p>
            <a:r>
              <a:t>Body Level One</a:t>
            </a:r>
          </a:p>
          <a:p>
            <a:pPr lvl="1"/>
            <a:r>
              <a:t>Body Level Two</a:t>
            </a:r>
          </a:p>
          <a:p>
            <a:pPr lvl="2"/>
            <a:r>
              <a:t>Body Level Three</a:t>
            </a:r>
          </a:p>
          <a:p>
            <a:pPr lvl="3"/>
            <a:r>
              <a:t>Body Level Four</a:t>
            </a:r>
          </a:p>
          <a:p>
            <a:pPr lvl="4"/>
            <a:r>
              <a:t>Body Level Five</a:t>
            </a:r>
          </a:p>
        </p:txBody>
      </p:sp>
      <p:sp>
        <p:nvSpPr>
          <p:cNvPr id="39" name="Google Shape;23;p5"/>
          <p:cNvSpPr txBox="1">
            <a:spLocks noGrp="1"/>
          </p:cNvSpPr>
          <p:nvPr>
            <p:ph type="body" sz="half" idx="21"/>
          </p:nvPr>
        </p:nvSpPr>
        <p:spPr>
          <a:xfrm>
            <a:off x="4832399" y="1152475"/>
            <a:ext cx="3999902" cy="3416400"/>
          </a:xfrm>
          <a:prstGeom prst="rect">
            <a:avLst/>
          </a:prstGeom>
        </p:spPr>
        <p:txBody>
          <a:bodyPr/>
          <a:lstStyle/>
          <a:p>
            <a:pPr indent="-317500">
              <a:buSzPts val="1400"/>
              <a:defRPr sz="1400"/>
            </a:pPr>
            <a:endParaRPr/>
          </a:p>
        </p:txBody>
      </p:sp>
      <p:sp>
        <p:nvSpPr>
          <p:cNvPr id="4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_ONLY">
    <p:spTree>
      <p:nvGrpSpPr>
        <p:cNvPr id="1" name=""/>
        <p:cNvGrpSpPr/>
        <p:nvPr/>
      </p:nvGrpSpPr>
      <p:grpSpPr>
        <a:xfrm>
          <a:off x="0" y="0"/>
          <a:ext cx="0" cy="0"/>
          <a:chOff x="0" y="0"/>
          <a:chExt cx="0" cy="0"/>
        </a:xfrm>
      </p:grpSpPr>
      <p:sp>
        <p:nvSpPr>
          <p:cNvPr id="47" name="Title Text"/>
          <p:cNvSpPr txBox="1">
            <a:spLocks noGrp="1"/>
          </p:cNvSpPr>
          <p:nvPr>
            <p:ph type="title"/>
          </p:nvPr>
        </p:nvSpPr>
        <p:spPr>
          <a:prstGeom prst="rect">
            <a:avLst/>
          </a:prstGeom>
        </p:spPr>
        <p:txBody>
          <a:bodyPr/>
          <a:lstStyle/>
          <a:p>
            <a:r>
              <a:t>Title Text</a:t>
            </a:r>
          </a:p>
        </p:txBody>
      </p:sp>
      <p:sp>
        <p:nvSpPr>
          <p:cNvPr id="48"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type="tx">
  <p:cSld name="ONE_COLUMN_TEXT">
    <p:spTree>
      <p:nvGrpSpPr>
        <p:cNvPr id="1" name=""/>
        <p:cNvGrpSpPr/>
        <p:nvPr/>
      </p:nvGrpSpPr>
      <p:grpSpPr>
        <a:xfrm>
          <a:off x="0" y="0"/>
          <a:ext cx="0" cy="0"/>
          <a:chOff x="0" y="0"/>
          <a:chExt cx="0" cy="0"/>
        </a:xfrm>
      </p:grpSpPr>
      <p:sp>
        <p:nvSpPr>
          <p:cNvPr id="55" name="Title Text"/>
          <p:cNvSpPr txBox="1">
            <a:spLocks noGrp="1"/>
          </p:cNvSpPr>
          <p:nvPr>
            <p:ph type="title"/>
          </p:nvPr>
        </p:nvSpPr>
        <p:spPr>
          <a:xfrm>
            <a:off x="311699" y="555600"/>
            <a:ext cx="2808001" cy="755700"/>
          </a:xfrm>
          <a:prstGeom prst="rect">
            <a:avLst/>
          </a:prstGeom>
        </p:spPr>
        <p:txBody>
          <a:bodyPr anchor="b"/>
          <a:lstStyle>
            <a:lvl1pPr>
              <a:defRPr sz="2400"/>
            </a:lvl1pPr>
          </a:lstStyle>
          <a:p>
            <a:r>
              <a:t>Title Text</a:t>
            </a:r>
          </a:p>
        </p:txBody>
      </p:sp>
      <p:sp>
        <p:nvSpPr>
          <p:cNvPr id="56" name="Body Level One…"/>
          <p:cNvSpPr txBox="1">
            <a:spLocks noGrp="1"/>
          </p:cNvSpPr>
          <p:nvPr>
            <p:ph type="body" sz="quarter" idx="1"/>
          </p:nvPr>
        </p:nvSpPr>
        <p:spPr>
          <a:xfrm>
            <a:off x="311699" y="1389599"/>
            <a:ext cx="2808001" cy="3179401"/>
          </a:xfrm>
          <a:prstGeom prst="rect">
            <a:avLst/>
          </a:prstGeom>
        </p:spPr>
        <p:txBody>
          <a:bodyPr/>
          <a:lstStyle>
            <a:lvl1pPr indent="-304800">
              <a:buSzPts val="1200"/>
              <a:defRPr sz="1200"/>
            </a:lvl1pPr>
            <a:lvl2pPr marL="914400" indent="-304800">
              <a:buSzPts val="1200"/>
              <a:defRPr sz="1200"/>
            </a:lvl2pPr>
            <a:lvl3pPr marL="1371600" indent="-304800">
              <a:buSzPts val="1200"/>
              <a:defRPr sz="1200"/>
            </a:lvl3pPr>
            <a:lvl4pPr marL="1828800" indent="-304800">
              <a:buSzPts val="1200"/>
              <a:defRPr sz="1200"/>
            </a:lvl4pPr>
            <a:lvl5pPr marL="2286000" indent="-304800">
              <a:buSzPts val="1200"/>
              <a:defRPr sz="1200"/>
            </a:lvl5pPr>
          </a:lstStyle>
          <a:p>
            <a:r>
              <a:t>Body Level One</a:t>
            </a:r>
          </a:p>
          <a:p>
            <a:pPr lvl="1"/>
            <a:r>
              <a:t>Body Level Two</a:t>
            </a:r>
          </a:p>
          <a:p>
            <a:pPr lvl="2"/>
            <a:r>
              <a:t>Body Level Three</a:t>
            </a:r>
          </a:p>
          <a:p>
            <a:pPr lvl="3"/>
            <a:r>
              <a:t>Body Level Four</a:t>
            </a:r>
          </a:p>
          <a:p>
            <a:pPr lvl="4"/>
            <a:r>
              <a:t>Body Level Five</a:t>
            </a:r>
          </a:p>
        </p:txBody>
      </p:sp>
      <p:sp>
        <p:nvSpPr>
          <p:cNvPr id="57"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type="tx">
  <p:cSld name="MAIN_POINT">
    <p:spTree>
      <p:nvGrpSpPr>
        <p:cNvPr id="1" name=""/>
        <p:cNvGrpSpPr/>
        <p:nvPr/>
      </p:nvGrpSpPr>
      <p:grpSpPr>
        <a:xfrm>
          <a:off x="0" y="0"/>
          <a:ext cx="0" cy="0"/>
          <a:chOff x="0" y="0"/>
          <a:chExt cx="0" cy="0"/>
        </a:xfrm>
      </p:grpSpPr>
      <p:sp>
        <p:nvSpPr>
          <p:cNvPr id="64" name="Title Text"/>
          <p:cNvSpPr txBox="1">
            <a:spLocks noGrp="1"/>
          </p:cNvSpPr>
          <p:nvPr>
            <p:ph type="title"/>
          </p:nvPr>
        </p:nvSpPr>
        <p:spPr>
          <a:xfrm>
            <a:off x="490250" y="450149"/>
            <a:ext cx="6367801" cy="4090801"/>
          </a:xfrm>
          <a:prstGeom prst="rect">
            <a:avLst/>
          </a:prstGeom>
        </p:spPr>
        <p:txBody>
          <a:bodyPr anchor="ctr"/>
          <a:lstStyle>
            <a:lvl1pPr>
              <a:defRPr sz="4800"/>
            </a:lvl1pPr>
          </a:lstStyle>
          <a:p>
            <a:r>
              <a:t>Title Text</a:t>
            </a:r>
          </a:p>
        </p:txBody>
      </p:sp>
      <p:sp>
        <p:nvSpPr>
          <p:cNvPr id="6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type="tx">
  <p:cSld name="SECTION_TITLE_AND_DESCRIPTION">
    <p:spTree>
      <p:nvGrpSpPr>
        <p:cNvPr id="1" name=""/>
        <p:cNvGrpSpPr/>
        <p:nvPr/>
      </p:nvGrpSpPr>
      <p:grpSpPr>
        <a:xfrm>
          <a:off x="0" y="0"/>
          <a:ext cx="0" cy="0"/>
          <a:chOff x="0" y="0"/>
          <a:chExt cx="0" cy="0"/>
        </a:xfrm>
      </p:grpSpPr>
      <p:sp>
        <p:nvSpPr>
          <p:cNvPr id="72" name="Google Shape;36;p9"/>
          <p:cNvSpPr/>
          <p:nvPr/>
        </p:nvSpPr>
        <p:spPr>
          <a:xfrm>
            <a:off x="4572000" y="-125"/>
            <a:ext cx="4572000" cy="5143501"/>
          </a:xfrm>
          <a:prstGeom prst="rect">
            <a:avLst/>
          </a:prstGeom>
          <a:solidFill>
            <a:srgbClr val="EEEEEE"/>
          </a:solidFill>
          <a:ln w="12700">
            <a:miter lim="400000"/>
          </a:ln>
        </p:spPr>
        <p:txBody>
          <a:bodyPr lIns="0" tIns="0" rIns="0" bIns="0" anchor="ctr"/>
          <a:lstStyle/>
          <a:p>
            <a:endParaRPr/>
          </a:p>
        </p:txBody>
      </p:sp>
      <p:sp>
        <p:nvSpPr>
          <p:cNvPr id="73" name="Title Text"/>
          <p:cNvSpPr txBox="1">
            <a:spLocks noGrp="1"/>
          </p:cNvSpPr>
          <p:nvPr>
            <p:ph type="title"/>
          </p:nvPr>
        </p:nvSpPr>
        <p:spPr>
          <a:xfrm>
            <a:off x="265500" y="1233175"/>
            <a:ext cx="4045200" cy="1482301"/>
          </a:xfrm>
          <a:prstGeom prst="rect">
            <a:avLst/>
          </a:prstGeom>
        </p:spPr>
        <p:txBody>
          <a:bodyPr anchor="b"/>
          <a:lstStyle>
            <a:lvl1pPr algn="ctr">
              <a:defRPr sz="4200"/>
            </a:lvl1pPr>
          </a:lstStyle>
          <a:p>
            <a:r>
              <a:t>Title Text</a:t>
            </a:r>
          </a:p>
        </p:txBody>
      </p:sp>
      <p:sp>
        <p:nvSpPr>
          <p:cNvPr id="74" name="Body Level One…"/>
          <p:cNvSpPr txBox="1">
            <a:spLocks noGrp="1"/>
          </p:cNvSpPr>
          <p:nvPr>
            <p:ph type="body" sz="quarter" idx="1"/>
          </p:nvPr>
        </p:nvSpPr>
        <p:spPr>
          <a:xfrm>
            <a:off x="265500" y="2803075"/>
            <a:ext cx="4045200" cy="1235101"/>
          </a:xfrm>
          <a:prstGeom prst="rect">
            <a:avLst/>
          </a:prstGeom>
        </p:spPr>
        <p:txBody>
          <a:bodyPr/>
          <a:lstStyle>
            <a:lvl1pPr marL="342900" indent="-228600" algn="ctr">
              <a:lnSpc>
                <a:spcPct val="100000"/>
              </a:lnSpc>
              <a:buClrTx/>
              <a:buSzTx/>
              <a:buFontTx/>
              <a:buNone/>
              <a:defRPr sz="2100"/>
            </a:lvl1pPr>
            <a:lvl2pPr marL="342900" indent="254000" algn="ctr">
              <a:lnSpc>
                <a:spcPct val="100000"/>
              </a:lnSpc>
              <a:buClrTx/>
              <a:buSzTx/>
              <a:buFontTx/>
              <a:buNone/>
              <a:defRPr sz="2100"/>
            </a:lvl2pPr>
            <a:lvl3pPr marL="342900" indent="711200" algn="ctr">
              <a:lnSpc>
                <a:spcPct val="100000"/>
              </a:lnSpc>
              <a:buClrTx/>
              <a:buSzTx/>
              <a:buFontTx/>
              <a:buNone/>
              <a:defRPr sz="2100"/>
            </a:lvl3pPr>
            <a:lvl4pPr marL="342900" indent="1168400" algn="ctr">
              <a:lnSpc>
                <a:spcPct val="100000"/>
              </a:lnSpc>
              <a:buClrTx/>
              <a:buSzTx/>
              <a:buFontTx/>
              <a:buNone/>
              <a:defRPr sz="2100"/>
            </a:lvl4pPr>
            <a:lvl5pPr marL="342900" indent="1625600" algn="ctr">
              <a:lnSpc>
                <a:spcPct val="100000"/>
              </a:lnSpc>
              <a:buClrTx/>
              <a:buSzTx/>
              <a:buFontTx/>
              <a:buNone/>
              <a:defRPr sz="2100"/>
            </a:lvl5pPr>
          </a:lstStyle>
          <a:p>
            <a:r>
              <a:t>Body Level One</a:t>
            </a:r>
          </a:p>
          <a:p>
            <a:pPr lvl="1"/>
            <a:r>
              <a:t>Body Level Two</a:t>
            </a:r>
          </a:p>
          <a:p>
            <a:pPr lvl="2"/>
            <a:r>
              <a:t>Body Level Three</a:t>
            </a:r>
          </a:p>
          <a:p>
            <a:pPr lvl="3"/>
            <a:r>
              <a:t>Body Level Four</a:t>
            </a:r>
          </a:p>
          <a:p>
            <a:pPr lvl="4"/>
            <a:r>
              <a:t>Body Level Five</a:t>
            </a:r>
          </a:p>
        </p:txBody>
      </p:sp>
      <p:sp>
        <p:nvSpPr>
          <p:cNvPr id="75" name="Google Shape;39;p9"/>
          <p:cNvSpPr txBox="1">
            <a:spLocks noGrp="1"/>
          </p:cNvSpPr>
          <p:nvPr>
            <p:ph type="body" sz="half" idx="21"/>
          </p:nvPr>
        </p:nvSpPr>
        <p:spPr>
          <a:xfrm>
            <a:off x="4939500" y="724074"/>
            <a:ext cx="3837000" cy="3695102"/>
          </a:xfrm>
          <a:prstGeom prst="rect">
            <a:avLst/>
          </a:prstGeom>
        </p:spPr>
        <p:txBody>
          <a:bodyPr anchor="ctr"/>
          <a:lstStyle/>
          <a:p>
            <a:endParaRPr/>
          </a:p>
        </p:txBody>
      </p:sp>
      <p:sp>
        <p:nvSpPr>
          <p:cNvPr id="76"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CAPTION_ONLY">
    <p:spTree>
      <p:nvGrpSpPr>
        <p:cNvPr id="1" name=""/>
        <p:cNvGrpSpPr/>
        <p:nvPr/>
      </p:nvGrpSpPr>
      <p:grpSpPr>
        <a:xfrm>
          <a:off x="0" y="0"/>
          <a:ext cx="0" cy="0"/>
          <a:chOff x="0" y="0"/>
          <a:chExt cx="0" cy="0"/>
        </a:xfrm>
      </p:grpSpPr>
      <p:sp>
        <p:nvSpPr>
          <p:cNvPr id="83" name="Body Level One…"/>
          <p:cNvSpPr txBox="1">
            <a:spLocks noGrp="1"/>
          </p:cNvSpPr>
          <p:nvPr>
            <p:ph type="body" sz="quarter" idx="1"/>
          </p:nvPr>
        </p:nvSpPr>
        <p:spPr>
          <a:xfrm>
            <a:off x="311699" y="4230575"/>
            <a:ext cx="5998802" cy="605101"/>
          </a:xfrm>
          <a:prstGeom prst="rect">
            <a:avLst/>
          </a:prstGeom>
        </p:spPr>
        <p:txBody>
          <a:bodyPr anchor="ctr"/>
          <a:lstStyle>
            <a:lvl1pPr marL="228600" indent="0">
              <a:lnSpc>
                <a:spcPct val="100000"/>
              </a:lnSpc>
              <a:buClrTx/>
              <a:buSzTx/>
              <a:buFontTx/>
              <a:buNone/>
            </a:lvl1pPr>
            <a:lvl2pPr>
              <a:lnSpc>
                <a:spcPct val="100000"/>
              </a:lnSpc>
              <a:buClrTx/>
              <a:buFontTx/>
            </a:lvl2pPr>
            <a:lvl3pPr>
              <a:lnSpc>
                <a:spcPct val="100000"/>
              </a:lnSpc>
              <a:buClrTx/>
              <a:buFontTx/>
            </a:lvl3pPr>
            <a:lvl4pPr>
              <a:lnSpc>
                <a:spcPct val="100000"/>
              </a:lnSpc>
              <a:buClrTx/>
              <a:buFontTx/>
            </a:lvl4pPr>
            <a:lvl5pPr>
              <a:lnSpc>
                <a:spcPct val="100000"/>
              </a:lnSpc>
              <a:buClrTx/>
              <a:buFontTx/>
            </a:lvl5pPr>
          </a:lstStyle>
          <a:p>
            <a:r>
              <a:t>Body Level One</a:t>
            </a:r>
          </a:p>
          <a:p>
            <a:pPr lvl="1"/>
            <a:r>
              <a:t>Body Level Two</a:t>
            </a:r>
          </a:p>
          <a:p>
            <a:pPr lvl="2"/>
            <a:r>
              <a:t>Body Level Three</a:t>
            </a:r>
          </a:p>
          <a:p>
            <a:pPr lvl="3"/>
            <a:r>
              <a:t>Body Level Four</a:t>
            </a:r>
          </a:p>
          <a:p>
            <a:pPr lvl="4"/>
            <a:r>
              <a:t>Body Level Five</a:t>
            </a:r>
          </a:p>
        </p:txBody>
      </p:sp>
      <p:sp>
        <p:nvSpPr>
          <p:cNvPr id="8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311699" y="445025"/>
            <a:ext cx="8520602" cy="5727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Title Text</a:t>
            </a:r>
          </a:p>
        </p:txBody>
      </p:sp>
      <p:sp>
        <p:nvSpPr>
          <p:cNvPr id="3" name="Body Level One…"/>
          <p:cNvSpPr txBox="1">
            <a:spLocks noGrp="1"/>
          </p:cNvSpPr>
          <p:nvPr>
            <p:ph type="body" idx="1"/>
          </p:nvPr>
        </p:nvSpPr>
        <p:spPr>
          <a:xfrm>
            <a:off x="311699" y="1152475"/>
            <a:ext cx="8520602" cy="341640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p>
            <a:r>
              <a:t>Body Level One</a:t>
            </a:r>
          </a:p>
          <a:p>
            <a:pPr lvl="1"/>
            <a:r>
              <a:t>Body Level Two</a:t>
            </a:r>
          </a:p>
          <a:p>
            <a:pPr lvl="2"/>
            <a:r>
              <a:t>Body Level Three</a:t>
            </a:r>
          </a:p>
          <a:p>
            <a:pPr lvl="3"/>
            <a:r>
              <a:t>Body Level Four</a:t>
            </a:r>
          </a:p>
          <a:p>
            <a:pPr lvl="4"/>
            <a:r>
              <a:t>Body Level Five</a:t>
            </a:r>
          </a:p>
        </p:txBody>
      </p:sp>
      <p:sp>
        <p:nvSpPr>
          <p:cNvPr id="4" name="Slide Number"/>
          <p:cNvSpPr txBox="1">
            <a:spLocks noGrp="1"/>
          </p:cNvSpPr>
          <p:nvPr>
            <p:ph type="sldNum" sz="quarter" idx="2"/>
          </p:nvPr>
        </p:nvSpPr>
        <p:spPr>
          <a:xfrm>
            <a:off x="8684345" y="4700819"/>
            <a:ext cx="336814" cy="318396"/>
          </a:xfrm>
          <a:prstGeom prst="rect">
            <a:avLst/>
          </a:prstGeom>
          <a:ln w="12700">
            <a:miter lim="400000"/>
          </a:ln>
        </p:spPr>
        <p:txBody>
          <a:bodyPr wrap="none" lIns="91424" tIns="91424" rIns="91424" bIns="91424" anchor="ctr">
            <a:spAutoFit/>
          </a:bodyPr>
          <a:lstStyle>
            <a:lvl1pPr algn="r">
              <a:defRPr sz="1000">
                <a:solidFill>
                  <a:schemeClr val="accent2">
                    <a:lumOff val="21764"/>
                  </a:schemeClr>
                </a:solidFill>
              </a:defRPr>
            </a:lvl1pPr>
          </a:lstStyle>
          <a:p>
            <a:fld id="{86CB4B4D-7CA3-9044-876B-883B54F8677D}" type="slidenum">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spd="med"/>
  <p:txStyles>
    <p:titleStyle>
      <a:lvl1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1pPr>
      <a:lvl2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2pPr>
      <a:lvl3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3pPr>
      <a:lvl4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4pPr>
      <a:lvl5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5pPr>
      <a:lvl6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6pPr>
      <a:lvl7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7pPr>
      <a:lvl8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8pPr>
      <a:lvl9pPr marL="0" marR="0" indent="0" algn="l" defTabSz="914400" rtl="0" latinLnBrk="0">
        <a:lnSpc>
          <a:spcPct val="100000"/>
        </a:lnSpc>
        <a:spcBef>
          <a:spcPts val="0"/>
        </a:spcBef>
        <a:spcAft>
          <a:spcPts val="0"/>
        </a:spcAft>
        <a:buClrTx/>
        <a:buSzTx/>
        <a:buFontTx/>
        <a:buNone/>
        <a:tabLst/>
        <a:defRPr sz="2800" b="0" i="0" u="none" strike="noStrike" cap="none" spc="0" baseline="0">
          <a:solidFill>
            <a:srgbClr val="000000"/>
          </a:solidFill>
          <a:uFillTx/>
          <a:latin typeface="+mn-lt"/>
          <a:ea typeface="+mn-ea"/>
          <a:cs typeface="+mn-cs"/>
          <a:sym typeface="Arial"/>
        </a:defRPr>
      </a:lvl9pPr>
    </p:titleStyle>
    <p:bodyStyle>
      <a:lvl1pPr marL="457200" marR="0" indent="-342900"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1pPr>
      <a:lvl2pPr marL="1005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2pPr>
      <a:lvl3pPr marL="1462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3pPr>
      <a:lvl4pPr marL="1919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4pPr>
      <a:lvl5pPr marL="23767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5pPr>
      <a:lvl6pPr marL="28339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6pPr>
      <a:lvl7pPr marL="32911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7pPr>
      <a:lvl8pPr marL="37483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8pPr>
      <a:lvl9pPr marL="4205514" marR="0" indent="-408214" algn="l" defTabSz="914400" rtl="0" latinLnBrk="0">
        <a:lnSpc>
          <a:spcPct val="115000"/>
        </a:lnSpc>
        <a:spcBef>
          <a:spcPts val="0"/>
        </a:spcBef>
        <a:spcAft>
          <a:spcPts val="0"/>
        </a:spcAft>
        <a:buClr>
          <a:schemeClr val="accent2">
            <a:lumOff val="21764"/>
          </a:schemeClr>
        </a:buClr>
        <a:buSzPts val="1800"/>
        <a:buFont typeface="Arial"/>
        <a:buChar char="■"/>
        <a:tabLst/>
        <a:defRPr sz="1800" b="0" i="0" u="none" strike="noStrike" cap="none" spc="0" baseline="0">
          <a:solidFill>
            <a:schemeClr val="accent2">
              <a:lumOff val="21764"/>
            </a:schemeClr>
          </a:solidFill>
          <a:uFillTx/>
          <a:latin typeface="+mn-lt"/>
          <a:ea typeface="+mn-ea"/>
          <a:cs typeface="+mn-cs"/>
          <a:sym typeface="Arial"/>
        </a:defRPr>
      </a:lvl9pPr>
    </p:bodyStyle>
    <p:otherStyle>
      <a:lvl1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1pPr>
      <a:lvl2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2pPr>
      <a:lvl3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3pPr>
      <a:lvl4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4pPr>
      <a:lvl5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5pPr>
      <a:lvl6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6pPr>
      <a:lvl7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7pPr>
      <a:lvl8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8pPr>
      <a:lvl9pPr marL="0" marR="0" indent="0" algn="r" defTabSz="914400" rtl="0" latinLnBrk="0">
        <a:lnSpc>
          <a:spcPct val="100000"/>
        </a:lnSpc>
        <a:spcBef>
          <a:spcPts val="0"/>
        </a:spcBef>
        <a:spcAft>
          <a:spcPts val="0"/>
        </a:spcAft>
        <a:buClrTx/>
        <a:buSzTx/>
        <a:buFontTx/>
        <a:buNone/>
        <a:tabLst/>
        <a:defRPr sz="1000" b="0" i="0" u="none" strike="noStrike" cap="none" spc="0" baseline="0">
          <a:solidFill>
            <a:schemeClr val="tx1"/>
          </a:solidFill>
          <a:uFillTx/>
          <a:latin typeface="+mn-lt"/>
          <a:ea typeface="+mn-ea"/>
          <a:cs typeface="+mn-cs"/>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5.xml"/><Relationship Id="rId5" Type="http://schemas.openxmlformats.org/officeDocument/2006/relationships/image" Target="../media/image9.png"/><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5.xml"/><Relationship Id="rId4" Type="http://schemas.openxmlformats.org/officeDocument/2006/relationships/image" Target="../media/image12.png"/></Relationships>
</file>

<file path=ppt/slides/_rels/slide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5.xml"/><Relationship Id="rId4" Type="http://schemas.openxmlformats.org/officeDocument/2006/relationships/image" Target="../media/image1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2052599"/>
          </a:xfrm>
          <a:prstGeom prst="rect">
            <a:avLst/>
          </a:prstGeom>
        </p:spPr>
        <p:txBody>
          <a:bodyPr>
            <a:normAutofit/>
          </a:bodyPr>
          <a:lstStyle/>
          <a:p>
            <a:r>
              <a:rPr lang="en-US" sz="4000" dirty="0"/>
              <a:t>Assignment 2 Theory Problem Set</a:t>
            </a:r>
            <a:br>
              <a:rPr lang="en-US" dirty="0"/>
            </a:br>
            <a:r>
              <a:rPr lang="en-US" sz="2400" b="1" dirty="0">
                <a:solidFill>
                  <a:srgbClr val="FF0000"/>
                </a:solidFill>
              </a:rPr>
              <a:t>DO NOT TAG</a:t>
            </a:r>
            <a:endParaRPr dirty="0"/>
          </a:p>
        </p:txBody>
      </p:sp>
      <p:sp>
        <p:nvSpPr>
          <p:cNvPr id="3" name="Text Placeholder 2">
            <a:extLst>
              <a:ext uri="{FF2B5EF4-FFF2-40B4-BE49-F238E27FC236}">
                <a16:creationId xmlns:a16="http://schemas.microsoft.com/office/drawing/2014/main" id="{D5AD7BBB-3130-97FC-EB11-7D04ABACAC49}"/>
              </a:ext>
            </a:extLst>
          </p:cNvPr>
          <p:cNvSpPr>
            <a:spLocks noGrp="1"/>
          </p:cNvSpPr>
          <p:nvPr>
            <p:ph type="body" sz="quarter" idx="1"/>
          </p:nvPr>
        </p:nvSpPr>
        <p:spPr/>
        <p:txBody>
          <a:bodyPr/>
          <a:lstStyle/>
          <a:p>
            <a:pPr marL="0" indent="0" defTabSz="850391">
              <a:defRPr sz="1488"/>
            </a:pPr>
            <a:r>
              <a:rPr lang="de-DE"/>
              <a:t>Name: Julie Cha</a:t>
            </a:r>
          </a:p>
          <a:p>
            <a:pPr marL="0" indent="0" defTabSz="850391">
              <a:defRPr sz="1488"/>
            </a:pPr>
            <a:r>
              <a:rPr lang="de-DE"/>
              <a:t>GT Email:jcha73@gatech.edu</a:t>
            </a:r>
          </a:p>
          <a:p>
            <a:endParaRPr lang="en-US"/>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fontScale="90000"/>
          </a:bodyPr>
          <a:lstStyle/>
          <a:p>
            <a:r>
              <a:rPr lang="en-US" sz="1200" b="1" u="sng" dirty="0"/>
              <a:t>Paper specific Q1. Feel free to add extra slides if </a:t>
            </a:r>
            <a:r>
              <a:rPr lang="en-US" sz="1200" b="1" u="sng"/>
              <a:t>needed.</a:t>
            </a:r>
            <a:br>
              <a:rPr lang="en-US" sz="1200"/>
            </a:br>
            <a:br>
              <a:rPr lang="en-US" sz="1200"/>
            </a:br>
            <a:r>
              <a:rPr lang="en-US"/>
              <a:t> </a:t>
            </a:r>
            <a:br>
              <a:rPr lang="en-US" sz="1600"/>
            </a:br>
            <a:r>
              <a:rPr lang="en-US" sz="1600"/>
              <a:t>	It is important to understand the biases of the neural network, even if it is performing well on the training set. With AI models, explainability and methodology used in addition to purely performance are important. The paper shows that ImageNet trained CNNs have a texture bias, which is contrast to humans which have a shape bias in object recognition. Understanding how a pretrained ImageNet works is important when trying to apply it to different datasets with transfer learning. It now makes sense why the pretrained model may perform very poorly on datasets with images with just silhouettes, edges, or lack of textural cues that correctly align with the classification. I think that it is ideal for a model to have the same biases as humans, since we often use domain knowledge to help design experiments and the image augmentations for the experiment. The domain knowledge may be less helpful if the model is not understanding or utilizing the curated features in a similar way as the domain expert. In addition, shape based bias similar to humans has additional benefits such as better robustness against distortions even those it had never seen in training and better transfer learning in object detection.</a:t>
            </a:r>
            <a:br>
              <a:rPr lang="en-US" sz="1600"/>
            </a:br>
            <a:r>
              <a:rPr lang="en-US" sz="1600"/>
              <a:t>	Training on stylized images changes the biases of the network to shape based, because it is no longer able to make correct classifications solely by looking at local object related textural information. Therefore, the model is forced to learn by integrating and classifying global shapes of the object. This bias generalizes better to datasets with corruptions because it can still recognize the object shape information which is often still preserved while corruptions may degrade textural information through distortions like phase noise, contrast changes,  or high/low pass filtering. </a:t>
            </a:r>
            <a:br>
              <a:rPr lang="en-US" sz="1600"/>
            </a:br>
            <a:br>
              <a:rPr lang="en-US" sz="1300"/>
            </a:br>
            <a:endParaRPr lang="en-US" sz="1300" dirty="0"/>
          </a:p>
        </p:txBody>
      </p:sp>
    </p:spTree>
    <p:extLst>
      <p:ext uri="{BB962C8B-B14F-4D97-AF65-F5344CB8AC3E}">
        <p14:creationId xmlns:p14="http://schemas.microsoft.com/office/powerpoint/2010/main" val="2144964825"/>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2052599"/>
          </a:xfrm>
          <a:prstGeom prst="rect">
            <a:avLst/>
          </a:prstGeom>
        </p:spPr>
        <p:txBody>
          <a:bodyPr/>
          <a:lstStyle/>
          <a:p>
            <a:r>
              <a:rPr lang="en-US" dirty="0"/>
              <a:t>Assignment 2 Writeup</a:t>
            </a:r>
            <a:br>
              <a:rPr lang="en-US" dirty="0"/>
            </a:br>
            <a:r>
              <a:rPr lang="en-US" sz="2400" b="1" dirty="0">
                <a:solidFill>
                  <a:srgbClr val="FF0000"/>
                </a:solidFill>
              </a:rPr>
              <a:t>DO NOT TAG</a:t>
            </a:r>
            <a:endParaRPr dirty="0"/>
          </a:p>
        </p:txBody>
      </p:sp>
      <p:sp>
        <p:nvSpPr>
          <p:cNvPr id="3" name="Text Placeholder 2">
            <a:extLst>
              <a:ext uri="{FF2B5EF4-FFF2-40B4-BE49-F238E27FC236}">
                <a16:creationId xmlns:a16="http://schemas.microsoft.com/office/drawing/2014/main" id="{652347F6-5BA3-B44D-8483-684606466FE4}"/>
              </a:ext>
            </a:extLst>
          </p:cNvPr>
          <p:cNvSpPr>
            <a:spLocks noGrp="1"/>
          </p:cNvSpPr>
          <p:nvPr>
            <p:ph type="body" sz="quarter" idx="1"/>
          </p:nvPr>
        </p:nvSpPr>
        <p:spPr/>
        <p:txBody>
          <a:bodyPr/>
          <a:lstStyle/>
          <a:p>
            <a:endParaRPr lang="en-US"/>
          </a:p>
        </p:txBody>
      </p:sp>
    </p:spTree>
    <p:extLst>
      <p:ext uri="{BB962C8B-B14F-4D97-AF65-F5344CB8AC3E}">
        <p14:creationId xmlns:p14="http://schemas.microsoft.com/office/powerpoint/2010/main" val="1984871016"/>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0;p14">
            <a:extLst>
              <a:ext uri="{FF2B5EF4-FFF2-40B4-BE49-F238E27FC236}">
                <a16:creationId xmlns:a16="http://schemas.microsoft.com/office/drawing/2014/main" id="{5A821E7D-C53E-F043-BC5A-9F55580F9E25}"/>
              </a:ext>
            </a:extLst>
          </p:cNvPr>
          <p:cNvSpPr txBox="1"/>
          <p:nvPr/>
        </p:nvSpPr>
        <p:spPr>
          <a:xfrm>
            <a:off x="636449" y="1909349"/>
            <a:ext cx="7871102" cy="12926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a:defRPr sz="4800"/>
            </a:lvl1pPr>
          </a:lstStyle>
          <a:p>
            <a:pPr algn="ctr"/>
            <a:r>
              <a:rPr lang="en-US" dirty="0"/>
              <a:t>Part-1 </a:t>
            </a:r>
            <a:r>
              <a:rPr lang="en-US" dirty="0" err="1"/>
              <a:t>ConvNet</a:t>
            </a:r>
            <a:endParaRPr lang="en-US" dirty="0"/>
          </a:p>
          <a:p>
            <a:pPr algn="ctr"/>
            <a:r>
              <a:rPr lang="en-US" sz="2400" b="1" dirty="0">
                <a:solidFill>
                  <a:srgbClr val="FF0000"/>
                </a:solidFill>
              </a:rPr>
              <a:t>DO NOT TAG</a:t>
            </a:r>
            <a:endParaRPr sz="2400" b="1" dirty="0">
              <a:solidFill>
                <a:srgbClr val="FF0000"/>
              </a:solidFill>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Google Shape;65;p15"/>
          <p:cNvSpPr txBox="1">
            <a:spLocks noGrp="1"/>
          </p:cNvSpPr>
          <p:nvPr>
            <p:ph type="body" sz="quarter" idx="1"/>
          </p:nvPr>
        </p:nvSpPr>
        <p:spPr>
          <a:xfrm>
            <a:off x="311699" y="229021"/>
            <a:ext cx="8520602" cy="847800"/>
          </a:xfrm>
          <a:prstGeom prst="rect">
            <a:avLst/>
          </a:prstGeom>
        </p:spPr>
        <p:txBody>
          <a:bodyPr/>
          <a:lstStyle>
            <a:lvl1pPr marL="0" indent="0">
              <a:spcBef>
                <a:spcPts val="1600"/>
              </a:spcBef>
              <a:buSzTx/>
              <a:buNone/>
            </a:lvl1pPr>
          </a:lstStyle>
          <a:p>
            <a:r>
              <a:rPr dirty="0"/>
              <a:t>Put your </a:t>
            </a:r>
            <a:r>
              <a:rPr lang="en-US" dirty="0"/>
              <a:t>training</a:t>
            </a:r>
            <a:r>
              <a:rPr dirty="0"/>
              <a:t> curve here:</a:t>
            </a:r>
          </a:p>
        </p:txBody>
      </p:sp>
      <p:pic>
        <p:nvPicPr>
          <p:cNvPr id="4" name="Picture 3" descr="A graph with a line&#10;&#10;AI-generated content may be incorrect.">
            <a:extLst>
              <a:ext uri="{FF2B5EF4-FFF2-40B4-BE49-F238E27FC236}">
                <a16:creationId xmlns:a16="http://schemas.microsoft.com/office/drawing/2014/main" id="{73FB317A-16DF-9A0A-4A6A-BB7CB6E3938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1699" y="781936"/>
            <a:ext cx="5236895" cy="3927671"/>
          </a:xfrm>
          <a:prstGeom prst="rect">
            <a:avLst/>
          </a:prstGeom>
        </p:spPr>
      </p:pic>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0;p14">
            <a:extLst>
              <a:ext uri="{FF2B5EF4-FFF2-40B4-BE49-F238E27FC236}">
                <a16:creationId xmlns:a16="http://schemas.microsoft.com/office/drawing/2014/main" id="{E2C47EFE-090B-2A42-9A5D-960A511BE264}"/>
              </a:ext>
            </a:extLst>
          </p:cNvPr>
          <p:cNvSpPr txBox="1"/>
          <p:nvPr/>
        </p:nvSpPr>
        <p:spPr>
          <a:xfrm>
            <a:off x="636449" y="1909349"/>
            <a:ext cx="7871102" cy="12926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a:defRPr sz="4800"/>
            </a:lvl1pPr>
          </a:lstStyle>
          <a:p>
            <a:pPr algn="ctr"/>
            <a:r>
              <a:rPr lang="en-US" dirty="0"/>
              <a:t>My CNN Model</a:t>
            </a:r>
          </a:p>
          <a:p>
            <a:pPr algn="ctr"/>
            <a:r>
              <a:rPr lang="en-US" sz="2400" b="1" dirty="0">
                <a:solidFill>
                  <a:srgbClr val="FF0000"/>
                </a:solidFill>
              </a:rPr>
              <a:t>DO NOT TAG</a:t>
            </a:r>
            <a:endParaRPr sz="2400" b="1" dirty="0">
              <a:solidFill>
                <a:srgbClr val="FF0000"/>
              </a:solidFill>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Google Shape;65;p15"/>
          <p:cNvSpPr txBox="1">
            <a:spLocks noGrp="1"/>
          </p:cNvSpPr>
          <p:nvPr>
            <p:ph type="body" sz="quarter" idx="1"/>
          </p:nvPr>
        </p:nvSpPr>
        <p:spPr>
          <a:xfrm>
            <a:off x="311699" y="111326"/>
            <a:ext cx="8520602" cy="4581176"/>
          </a:xfrm>
          <a:prstGeom prst="rect">
            <a:avLst/>
          </a:prstGeom>
        </p:spPr>
        <p:txBody>
          <a:bodyPr>
            <a:normAutofit fontScale="92500" lnSpcReduction="10000"/>
          </a:bodyPr>
          <a:lstStyle>
            <a:lvl1pPr marL="0" indent="0">
              <a:spcBef>
                <a:spcPts val="1600"/>
              </a:spcBef>
              <a:buSzTx/>
              <a:buNone/>
            </a:lvl1pPr>
          </a:lstStyle>
          <a:p>
            <a:r>
              <a:rPr sz="1500" b="1" u="sng" dirty="0"/>
              <a:t>Describe</a:t>
            </a:r>
            <a:r>
              <a:rPr lang="en-US" sz="1500" b="1" u="sng" dirty="0"/>
              <a:t> and justify</a:t>
            </a:r>
            <a:r>
              <a:rPr sz="1500" b="1" u="sng" dirty="0"/>
              <a:t> your model design in </a:t>
            </a:r>
            <a:r>
              <a:rPr lang="en-US" sz="1500" b="1" u="sng" dirty="0"/>
              <a:t>plain text </a:t>
            </a:r>
            <a:r>
              <a:rPr sz="1500" b="1" u="sng"/>
              <a:t>here:</a:t>
            </a:r>
            <a:endParaRPr lang="en-US" sz="1500" b="1" u="sng"/>
          </a:p>
          <a:p>
            <a:r>
              <a:rPr lang="en-US" sz="1400"/>
              <a:t>	My model for CIFAR10 consisted of 5 conv filters followed by 3 fully connected layers, with max pooling at some intervals and ReLU after each convolution kernel. The first conv was 7x7 with stride 1, padding 2, and 96 filters filters, followed by max pooling with kernel size 2 and stride 2. The second conv was 5x5 with stride 1, padding 1, and 96 filters.The third conv was 5x5 with stride 1, padding same, and 128 filters, followed by max pooling with kernel size 2 and stride 2. The fourth conv was 5x5 with stride 1, padding same, and 164 filters. The fifth conv was 3x3 with stride 1, padding 0, and 196 filters followed by 0.25 dropout.</a:t>
            </a:r>
          </a:p>
          <a:p>
            <a:r>
              <a:rPr lang="en-US" sz="1400"/>
              <a:t>The three fully connected layers following have input and output features numbers as follows: 3136&gt; 500 -&gt; 80 -&gt; 10 prior to input into softmax for classification. Dropout of 0.25 after the first layer. </a:t>
            </a:r>
            <a:br>
              <a:rPr lang="en-US" sz="1400"/>
            </a:br>
            <a:br>
              <a:rPr lang="en-US" sz="1400"/>
            </a:br>
            <a:r>
              <a:rPr lang="en-US" sz="1400"/>
              <a:t>My model design consisted of adding additional convolutional layers, since a two layer CNN was found to be underfitting the data and additional model complexity was required. The multiple convolutions allow efficiently extracting features from the images with fewer parameters than with a pure neural network for efficiency in model performance vs size. The filter size decreases along with an increase in the number of filters, as we try to consolidate the information from the larger original image. The three fully connected layers at the end gather information all the different kernels for global information prior to producing features for input into softmax for classification. Dropout is applied to reduce overfitting , so that the model does not memorize the training set. </a:t>
            </a:r>
          </a:p>
          <a:p>
            <a:r>
              <a:rPr lang="en-US" sz="1400"/>
              <a:t>	</a:t>
            </a:r>
          </a:p>
          <a:p>
            <a:endParaRPr b="1" u="sng" dirty="0"/>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Google Shape;66;p15">
            <a:extLst>
              <a:ext uri="{FF2B5EF4-FFF2-40B4-BE49-F238E27FC236}">
                <a16:creationId xmlns:a16="http://schemas.microsoft.com/office/drawing/2014/main" id="{2D17091E-21BF-5723-5128-168C13F0E10D}"/>
              </a:ext>
            </a:extLst>
          </p:cNvPr>
          <p:cNvSpPr txBox="1"/>
          <p:nvPr/>
        </p:nvSpPr>
        <p:spPr>
          <a:xfrm>
            <a:off x="191386" y="660352"/>
            <a:ext cx="8952614" cy="1911398"/>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fontScale="25000" lnSpcReduction="20000"/>
          </a:bodyPr>
          <a:lstStyle>
            <a:lvl1pPr>
              <a:lnSpc>
                <a:spcPct val="115000"/>
              </a:lnSpc>
              <a:spcBef>
                <a:spcPts val="1600"/>
              </a:spcBef>
              <a:defRPr sz="1800">
                <a:solidFill>
                  <a:schemeClr val="accent2">
                    <a:lumOff val="21764"/>
                  </a:schemeClr>
                </a:solidFill>
              </a:defRPr>
            </a:lvl1pPr>
          </a:lstStyle>
          <a:p>
            <a:r>
              <a:rPr sz="5600" b="1" u="sng" dirty="0"/>
              <a:t>Describe </a:t>
            </a:r>
            <a:r>
              <a:rPr lang="en-US" sz="5600" b="1" u="sng" dirty="0"/>
              <a:t>and justify your</a:t>
            </a:r>
            <a:r>
              <a:rPr sz="5600" b="1" u="sng" dirty="0"/>
              <a:t> choice of </a:t>
            </a:r>
            <a:r>
              <a:rPr sz="5600" b="1" u="sng"/>
              <a:t>hyper-parameters:</a:t>
            </a:r>
            <a:br>
              <a:rPr lang="en-US" sz="2100"/>
            </a:br>
            <a:br>
              <a:rPr lang="en-US" sz="2100"/>
            </a:br>
            <a:r>
              <a:rPr lang="en-US" sz="4800"/>
              <a:t>batch size: 96, learning rate: 0.01, reg = 0.001, epochs=20, momentum=0.95,dropout=0.25,</a:t>
            </a:r>
            <a:br>
              <a:rPr lang="en-US" sz="4800"/>
            </a:br>
            <a:r>
              <a:rPr lang="en-US" sz="4800"/>
              <a:t>steps = [12,14], warmup:0, gamma=1, loss_type=CE</a:t>
            </a:r>
            <a:br>
              <a:rPr lang="en-US" sz="4800"/>
            </a:br>
            <a:br>
              <a:rPr lang="en-US" sz="4800"/>
            </a:br>
            <a:r>
              <a:rPr lang="en-US" sz="4800"/>
              <a:t>A smaller batch size was used to add a small regularization effect since the values calculated are a bit noisier, the learning rate was increased for faster training with no divergence issues noted, the regularization was increased by a small amount and dropout was also introduced to help reduce overfitting, slight increase in momentum to encourage faster optimization, increase in number of epochs from 10 to 20 since the loss was still decreasing. Steps numbers increased so that reduce in learning rate occurs at steps closer to the end of the 20 epoch run as the local minimum is reached. </a:t>
            </a:r>
            <a:br>
              <a:rPr lang="en-US" sz="4800"/>
            </a:br>
            <a:endParaRPr lang="en-US" sz="4800"/>
          </a:p>
          <a:p>
            <a:endParaRPr lang="en-US"/>
          </a:p>
          <a:p>
            <a:endParaRPr dirty="0"/>
          </a:p>
        </p:txBody>
      </p:sp>
      <p:sp>
        <p:nvSpPr>
          <p:cNvPr id="7" name="Google Shape;67;p15">
            <a:extLst>
              <a:ext uri="{FF2B5EF4-FFF2-40B4-BE49-F238E27FC236}">
                <a16:creationId xmlns:a16="http://schemas.microsoft.com/office/drawing/2014/main" id="{6961C0AC-B369-EB82-5754-1DB9B6FCF1C2}"/>
              </a:ext>
            </a:extLst>
          </p:cNvPr>
          <p:cNvSpPr txBox="1"/>
          <p:nvPr/>
        </p:nvSpPr>
        <p:spPr>
          <a:xfrm>
            <a:off x="311699" y="3072946"/>
            <a:ext cx="8520602" cy="9648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normAutofit/>
          </a:bodyPr>
          <a:lstStyle>
            <a:lvl1pPr>
              <a:lnSpc>
                <a:spcPct val="115000"/>
              </a:lnSpc>
              <a:spcBef>
                <a:spcPts val="1600"/>
              </a:spcBef>
              <a:defRPr sz="1800">
                <a:solidFill>
                  <a:schemeClr val="accent2">
                    <a:lumOff val="21764"/>
                  </a:schemeClr>
                </a:solidFill>
              </a:defRPr>
            </a:lvl1pPr>
          </a:lstStyle>
          <a:p>
            <a:r>
              <a:rPr sz="1400" b="1" u="sng"/>
              <a:t>What’s your final accuracy on validation set?</a:t>
            </a:r>
            <a:r>
              <a:rPr lang="en-US" sz="1400" b="1" u="sng"/>
              <a:t> </a:t>
            </a:r>
          </a:p>
          <a:p>
            <a:r>
              <a:rPr lang="en-US"/>
              <a:t>		0 .8470</a:t>
            </a:r>
          </a:p>
          <a:p>
            <a:endParaRPr lang="en-US"/>
          </a:p>
          <a:p>
            <a:endParaRPr lang="en-US"/>
          </a:p>
        </p:txBody>
      </p:sp>
      <p:sp>
        <p:nvSpPr>
          <p:cNvPr id="8" name="Rectangle 7">
            <a:extLst>
              <a:ext uri="{FF2B5EF4-FFF2-40B4-BE49-F238E27FC236}">
                <a16:creationId xmlns:a16="http://schemas.microsoft.com/office/drawing/2014/main" id="{8D540890-6B35-0566-E676-7F0190BAB232}"/>
              </a:ext>
            </a:extLst>
          </p:cNvPr>
          <p:cNvSpPr/>
          <p:nvPr/>
        </p:nvSpPr>
        <p:spPr>
          <a:xfrm>
            <a:off x="2083982" y="3574557"/>
            <a:ext cx="1063255" cy="463190"/>
          </a:xfrm>
          <a:prstGeom prst="rect">
            <a:avLst/>
          </a:prstGeom>
          <a:noFill/>
          <a:ln w="25400" cap="flat">
            <a:solidFill>
              <a:srgbClr val="00B05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500671983"/>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0;p14">
            <a:extLst>
              <a:ext uri="{FF2B5EF4-FFF2-40B4-BE49-F238E27FC236}">
                <a16:creationId xmlns:a16="http://schemas.microsoft.com/office/drawing/2014/main" id="{C1027A39-B87B-284D-96E1-894729E7BA9B}"/>
              </a:ext>
            </a:extLst>
          </p:cNvPr>
          <p:cNvSpPr txBox="1"/>
          <p:nvPr/>
        </p:nvSpPr>
        <p:spPr>
          <a:xfrm>
            <a:off x="636449" y="1909349"/>
            <a:ext cx="7871102" cy="129262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91424" tIns="91424" rIns="91424" bIns="91424">
            <a:spAutoFit/>
          </a:bodyPr>
          <a:lstStyle>
            <a:lvl1pPr>
              <a:defRPr sz="4800"/>
            </a:lvl1pPr>
          </a:lstStyle>
          <a:p>
            <a:pPr algn="ctr"/>
            <a:r>
              <a:rPr lang="en-US" dirty="0"/>
              <a:t>Data Wrangling</a:t>
            </a:r>
          </a:p>
          <a:p>
            <a:pPr algn="ctr"/>
            <a:r>
              <a:rPr lang="en-US" sz="2400" b="1" dirty="0">
                <a:solidFill>
                  <a:srgbClr val="FF0000"/>
                </a:solidFill>
              </a:rPr>
              <a:t>DO NOT TAG</a:t>
            </a:r>
            <a:endParaRPr sz="2400" b="1" dirty="0">
              <a:solidFill>
                <a:srgbClr val="FF0000"/>
              </a:solidFill>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Google Shape;77;p17"/>
          <p:cNvSpPr txBox="1">
            <a:spLocks noGrp="1"/>
          </p:cNvSpPr>
          <p:nvPr>
            <p:ph type="body" idx="1"/>
          </p:nvPr>
        </p:nvSpPr>
        <p:spPr>
          <a:xfrm>
            <a:off x="192623" y="0"/>
            <a:ext cx="8852140" cy="4563241"/>
          </a:xfrm>
          <a:prstGeom prst="rect">
            <a:avLst/>
          </a:prstGeom>
        </p:spPr>
        <p:txBody>
          <a:bodyPr/>
          <a:lstStyle/>
          <a:p>
            <a:pPr marL="0" indent="0">
              <a:buSzTx/>
              <a:buNone/>
            </a:pPr>
            <a:r>
              <a:rPr dirty="0"/>
              <a:t>What’s your result of training with regular CE loss on </a:t>
            </a:r>
            <a:r>
              <a:t>imbalanced CIFAR-10?</a:t>
            </a:r>
            <a:endParaRPr lang="en-US"/>
          </a:p>
          <a:p>
            <a:pPr marL="0" indent="0">
              <a:buSzTx/>
              <a:buNone/>
            </a:pPr>
            <a:r>
              <a:rPr lang="en-US"/>
              <a:t>Accuracy: 0.6889</a:t>
            </a:r>
            <a:endParaRPr dirty="0"/>
          </a:p>
          <a:p>
            <a:pPr marL="0" indent="0">
              <a:spcBef>
                <a:spcPts val="1600"/>
              </a:spcBef>
              <a:buSzTx/>
              <a:buNone/>
            </a:pPr>
            <a:r>
              <a:rPr lang="en-US" dirty="0"/>
              <a:t>Tune appropriate parameters and f</a:t>
            </a:r>
            <a:r>
              <a:rPr dirty="0"/>
              <a:t>ill in your </a:t>
            </a:r>
            <a:r>
              <a:rPr lang="en-US" dirty="0"/>
              <a:t>best </a:t>
            </a:r>
            <a:r>
              <a:rPr dirty="0"/>
              <a:t>per-class accuracy in </a:t>
            </a:r>
            <a:r>
              <a:t>the table</a:t>
            </a:r>
            <a:endParaRPr lang="en-US"/>
          </a:p>
          <a:p>
            <a:pPr marL="0" indent="0">
              <a:spcBef>
                <a:spcPts val="1600"/>
              </a:spcBef>
              <a:buSzTx/>
              <a:buNone/>
            </a:pPr>
            <a:endParaRPr lang="en-US"/>
          </a:p>
          <a:p>
            <a:pPr marL="0" indent="0">
              <a:spcBef>
                <a:spcPts val="1600"/>
              </a:spcBef>
              <a:buSzTx/>
              <a:buNone/>
            </a:pPr>
            <a:endParaRPr dirty="0"/>
          </a:p>
        </p:txBody>
      </p:sp>
      <p:graphicFrame>
        <p:nvGraphicFramePr>
          <p:cNvPr id="125" name="Google Shape;78;p17"/>
          <p:cNvGraphicFramePr/>
          <p:nvPr>
            <p:extLst>
              <p:ext uri="{D42A27DB-BD31-4B8C-83A1-F6EECF244321}">
                <p14:modId xmlns:p14="http://schemas.microsoft.com/office/powerpoint/2010/main" val="3442926064"/>
              </p:ext>
            </p:extLst>
          </p:nvPr>
        </p:nvGraphicFramePr>
        <p:xfrm>
          <a:off x="255800" y="1593986"/>
          <a:ext cx="8632400" cy="1375267"/>
        </p:xfrm>
        <a:graphic>
          <a:graphicData uri="http://schemas.openxmlformats.org/drawingml/2006/table">
            <a:tbl>
              <a:tblPr>
                <a:tableStyleId>{4C3C2611-4C71-4FC5-86AE-919BDF0F9419}</a:tableStyleId>
              </a:tblPr>
              <a:tblGrid>
                <a:gridCol w="931021">
                  <a:extLst>
                    <a:ext uri="{9D8B030D-6E8A-4147-A177-3AD203B41FA5}">
                      <a16:colId xmlns:a16="http://schemas.microsoft.com/office/drawing/2014/main" val="20000"/>
                    </a:ext>
                  </a:extLst>
                </a:gridCol>
                <a:gridCol w="719661">
                  <a:extLst>
                    <a:ext uri="{9D8B030D-6E8A-4147-A177-3AD203B41FA5}">
                      <a16:colId xmlns:a16="http://schemas.microsoft.com/office/drawing/2014/main" val="20001"/>
                    </a:ext>
                  </a:extLst>
                </a:gridCol>
                <a:gridCol w="720253">
                  <a:extLst>
                    <a:ext uri="{9D8B030D-6E8A-4147-A177-3AD203B41FA5}">
                      <a16:colId xmlns:a16="http://schemas.microsoft.com/office/drawing/2014/main" val="20002"/>
                    </a:ext>
                  </a:extLst>
                </a:gridCol>
                <a:gridCol w="696374">
                  <a:extLst>
                    <a:ext uri="{9D8B030D-6E8A-4147-A177-3AD203B41FA5}">
                      <a16:colId xmlns:a16="http://schemas.microsoft.com/office/drawing/2014/main" val="20003"/>
                    </a:ext>
                  </a:extLst>
                </a:gridCol>
                <a:gridCol w="862074">
                  <a:extLst>
                    <a:ext uri="{9D8B030D-6E8A-4147-A177-3AD203B41FA5}">
                      <a16:colId xmlns:a16="http://schemas.microsoft.com/office/drawing/2014/main" val="20004"/>
                    </a:ext>
                  </a:extLst>
                </a:gridCol>
                <a:gridCol w="806832">
                  <a:extLst>
                    <a:ext uri="{9D8B030D-6E8A-4147-A177-3AD203B41FA5}">
                      <a16:colId xmlns:a16="http://schemas.microsoft.com/office/drawing/2014/main" val="20005"/>
                    </a:ext>
                  </a:extLst>
                </a:gridCol>
                <a:gridCol w="779237">
                  <a:extLst>
                    <a:ext uri="{9D8B030D-6E8A-4147-A177-3AD203B41FA5}">
                      <a16:colId xmlns:a16="http://schemas.microsoft.com/office/drawing/2014/main" val="20006"/>
                    </a:ext>
                  </a:extLst>
                </a:gridCol>
                <a:gridCol w="779237">
                  <a:extLst>
                    <a:ext uri="{9D8B030D-6E8A-4147-A177-3AD203B41FA5}">
                      <a16:colId xmlns:a16="http://schemas.microsoft.com/office/drawing/2014/main" val="20007"/>
                    </a:ext>
                  </a:extLst>
                </a:gridCol>
                <a:gridCol w="779237">
                  <a:extLst>
                    <a:ext uri="{9D8B030D-6E8A-4147-A177-3AD203B41FA5}">
                      <a16:colId xmlns:a16="http://schemas.microsoft.com/office/drawing/2014/main" val="20008"/>
                    </a:ext>
                  </a:extLst>
                </a:gridCol>
                <a:gridCol w="779237">
                  <a:extLst>
                    <a:ext uri="{9D8B030D-6E8A-4147-A177-3AD203B41FA5}">
                      <a16:colId xmlns:a16="http://schemas.microsoft.com/office/drawing/2014/main" val="20009"/>
                    </a:ext>
                  </a:extLst>
                </a:gridCol>
                <a:gridCol w="779237">
                  <a:extLst>
                    <a:ext uri="{9D8B030D-6E8A-4147-A177-3AD203B41FA5}">
                      <a16:colId xmlns:a16="http://schemas.microsoft.com/office/drawing/2014/main" val="20010"/>
                    </a:ext>
                  </a:extLst>
                </a:gridCol>
              </a:tblGrid>
              <a:tr h="643777">
                <a:tc>
                  <a:txBody>
                    <a:bodyPr/>
                    <a:lstStyle/>
                    <a:p>
                      <a:pPr algn="l">
                        <a:defRPr sz="1400"/>
                      </a:pPr>
                      <a:r>
                        <a:rPr lang="en-US" sz="1200"/>
                        <a:t>CE loss Model</a:t>
                      </a:r>
                      <a:endParaRPr sz="1200"/>
                    </a:p>
                  </a:txBody>
                  <a:tcPr marL="91425" marR="91425" marT="91425" marB="91425" horzOverflow="overflow"/>
                </a:tc>
                <a:tc>
                  <a:txBody>
                    <a:bodyPr/>
                    <a:lstStyle/>
                    <a:p>
                      <a:pPr algn="l">
                        <a:defRPr sz="1800"/>
                      </a:pPr>
                      <a:r>
                        <a:rPr sz="1200"/>
                        <a:t>Class </a:t>
                      </a:r>
                      <a:r>
                        <a:rPr lang="en-US" sz="1200"/>
                        <a:t>0</a:t>
                      </a:r>
                      <a:r>
                        <a:rPr sz="1200"/>
                        <a:t>
</a:t>
                      </a:r>
                      <a:endParaRPr sz="1200" dirty="0"/>
                    </a:p>
                  </a:txBody>
                  <a:tcPr marL="91425" marR="91425" marT="91425" marB="91425" horzOverflow="overflow"/>
                </a:tc>
                <a:tc>
                  <a:txBody>
                    <a:bodyPr/>
                    <a:lstStyle/>
                    <a:p>
                      <a:pPr algn="l">
                        <a:defRPr sz="1400"/>
                      </a:pPr>
                      <a:r>
                        <a:rPr sz="1200"/>
                        <a:t>Class</a:t>
                      </a:r>
                      <a:r>
                        <a:rPr lang="en-US" sz="1200"/>
                        <a:t> 1</a:t>
                      </a:r>
                      <a:endParaRPr sz="1200"/>
                    </a:p>
                    <a:p>
                      <a:pPr algn="l">
                        <a:defRPr sz="1400"/>
                      </a:pPr>
                      <a:endParaRPr sz="1200"/>
                    </a:p>
                  </a:txBody>
                  <a:tcPr marL="91425" marR="91425" marT="91425" marB="91425" horzOverflow="overflow"/>
                </a:tc>
                <a:tc>
                  <a:txBody>
                    <a:bodyPr/>
                    <a:lstStyle/>
                    <a:p>
                      <a:pPr algn="l">
                        <a:defRPr sz="1800"/>
                      </a:pPr>
                      <a:r>
                        <a:rPr sz="1200"/>
                        <a:t>Class</a:t>
                      </a:r>
                      <a:r>
                        <a:rPr lang="en-US" sz="1200"/>
                        <a:t> 2</a:t>
                      </a:r>
                      <a:r>
                        <a:rPr sz="1200"/>
                        <a:t>
</a:t>
                      </a:r>
                    </a:p>
                  </a:txBody>
                  <a:tcPr marL="91425" marR="91425" marT="91425" marB="91425" horzOverflow="overflow"/>
                </a:tc>
                <a:tc>
                  <a:txBody>
                    <a:bodyPr/>
                    <a:lstStyle/>
                    <a:p>
                      <a:pPr algn="l">
                        <a:defRPr sz="1400"/>
                      </a:pPr>
                      <a:r>
                        <a:rPr sz="1200"/>
                        <a:t>Class 3</a:t>
                      </a:r>
                    </a:p>
                  </a:txBody>
                  <a:tcPr marL="91425" marR="91425" marT="91425" marB="91425" horzOverflow="overflow"/>
                </a:tc>
                <a:tc>
                  <a:txBody>
                    <a:bodyPr/>
                    <a:lstStyle/>
                    <a:p>
                      <a:pPr algn="l">
                        <a:defRPr sz="1400"/>
                      </a:pPr>
                      <a:r>
                        <a:rPr sz="1200"/>
                        <a:t>Class 4</a:t>
                      </a:r>
                    </a:p>
                  </a:txBody>
                  <a:tcPr marL="91425" marR="91425" marT="91425" marB="91425" horzOverflow="overflow"/>
                </a:tc>
                <a:tc>
                  <a:txBody>
                    <a:bodyPr/>
                    <a:lstStyle/>
                    <a:p>
                      <a:pPr algn="l">
                        <a:defRPr sz="1400"/>
                      </a:pPr>
                      <a:r>
                        <a:rPr sz="1200"/>
                        <a:t>Class 5</a:t>
                      </a:r>
                    </a:p>
                  </a:txBody>
                  <a:tcPr marL="91425" marR="91425" marT="91425" marB="91425" horzOverflow="overflow"/>
                </a:tc>
                <a:tc>
                  <a:txBody>
                    <a:bodyPr/>
                    <a:lstStyle/>
                    <a:p>
                      <a:pPr algn="l">
                        <a:defRPr sz="1400"/>
                      </a:pPr>
                      <a:r>
                        <a:rPr sz="1200"/>
                        <a:t>Class 6</a:t>
                      </a:r>
                    </a:p>
                  </a:txBody>
                  <a:tcPr marL="91425" marR="91425" marT="91425" marB="91425" horzOverflow="overflow"/>
                </a:tc>
                <a:tc>
                  <a:txBody>
                    <a:bodyPr/>
                    <a:lstStyle/>
                    <a:p>
                      <a:pPr algn="l">
                        <a:defRPr sz="1400"/>
                      </a:pPr>
                      <a:r>
                        <a:rPr sz="1200"/>
                        <a:t>Class 7</a:t>
                      </a:r>
                    </a:p>
                  </a:txBody>
                  <a:tcPr marL="91425" marR="91425" marT="91425" marB="91425" horzOverflow="overflow"/>
                </a:tc>
                <a:tc>
                  <a:txBody>
                    <a:bodyPr/>
                    <a:lstStyle/>
                    <a:p>
                      <a:pPr algn="l">
                        <a:defRPr sz="1400"/>
                      </a:pPr>
                      <a:r>
                        <a:rPr sz="1200"/>
                        <a:t>Class 8</a:t>
                      </a:r>
                    </a:p>
                  </a:txBody>
                  <a:tcPr marL="91425" marR="91425" marT="91425" marB="91425" horzOverflow="overflow"/>
                </a:tc>
                <a:tc>
                  <a:txBody>
                    <a:bodyPr/>
                    <a:lstStyle/>
                    <a:p>
                      <a:pPr algn="l">
                        <a:defRPr sz="1400"/>
                      </a:pPr>
                      <a:r>
                        <a:rPr sz="1200"/>
                        <a:t>Class 9</a:t>
                      </a:r>
                    </a:p>
                  </a:txBody>
                  <a:tcPr marL="91425" marR="91425" marT="91425" marB="91425" horzOverflow="overflow"/>
                </a:tc>
                <a:extLst>
                  <a:ext uri="{0D108BD9-81ED-4DB2-BD59-A6C34878D82A}">
                    <a16:rowId xmlns:a16="http://schemas.microsoft.com/office/drawing/2014/main" val="10000"/>
                  </a:ext>
                </a:extLst>
              </a:tr>
              <a:tr h="60647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pPr>
                      <a:r>
                        <a:rPr lang="en-US" sz="1200"/>
                        <a:t>Accuracy per Class</a:t>
                      </a:r>
                    </a:p>
                    <a:p>
                      <a:pPr algn="l">
                        <a:defRPr sz="1800"/>
                      </a:pPr>
                      <a:endParaRPr sz="1200"/>
                    </a:p>
                  </a:txBody>
                  <a:tcPr marL="91425" marR="91425" marT="91425" marB="91425" horzOverflow="overflow"/>
                </a:tc>
                <a:tc>
                  <a:txBody>
                    <a:bodyPr/>
                    <a:lstStyle/>
                    <a:p>
                      <a:pPr algn="r" fontAlgn="b">
                        <a:buNone/>
                      </a:pPr>
                      <a:r>
                        <a:rPr lang="en-US" sz="1100" b="0" i="0" u="none" strike="noStrike">
                          <a:solidFill>
                            <a:srgbClr val="000000"/>
                          </a:solidFill>
                          <a:effectLst/>
                          <a:latin typeface="Aptos Narrow" panose="020B0004020202020204" pitchFamily="34" charset="0"/>
                        </a:rPr>
                        <a:t>0.89</a:t>
                      </a:r>
                    </a:p>
                  </a:txBody>
                  <a:tcPr marL="6350" marR="6350" marT="6350" marB="0" anchor="b"/>
                </a:tc>
                <a:tc>
                  <a:txBody>
                    <a:bodyPr/>
                    <a:lstStyle/>
                    <a:p>
                      <a:pPr algn="r" fontAlgn="b">
                        <a:buNone/>
                      </a:pPr>
                      <a:r>
                        <a:rPr lang="en-US" sz="1100" b="0" i="0" u="none" strike="noStrike">
                          <a:solidFill>
                            <a:srgbClr val="000000"/>
                          </a:solidFill>
                          <a:effectLst/>
                          <a:latin typeface="Aptos Narrow" panose="020B0004020202020204" pitchFamily="34" charset="0"/>
                        </a:rPr>
                        <a:t>0.98</a:t>
                      </a:r>
                    </a:p>
                  </a:txBody>
                  <a:tcPr marL="6350" marR="6350" marT="6350" marB="0" anchor="b"/>
                </a:tc>
                <a:tc>
                  <a:txBody>
                    <a:bodyPr/>
                    <a:lstStyle/>
                    <a:p>
                      <a:pPr algn="r" fontAlgn="b">
                        <a:buNone/>
                      </a:pPr>
                      <a:r>
                        <a:rPr lang="en-US" sz="1100" b="0" i="0" u="none" strike="noStrike">
                          <a:solidFill>
                            <a:srgbClr val="000000"/>
                          </a:solidFill>
                          <a:effectLst/>
                          <a:latin typeface="Aptos Narrow" panose="020B0004020202020204" pitchFamily="34" charset="0"/>
                        </a:rPr>
                        <a:t>0.75</a:t>
                      </a:r>
                    </a:p>
                  </a:txBody>
                  <a:tcPr marL="6350" marR="6350" marT="6350" marB="0" anchor="b"/>
                </a:tc>
                <a:tc>
                  <a:txBody>
                    <a:bodyPr/>
                    <a:lstStyle/>
                    <a:p>
                      <a:pPr algn="r" fontAlgn="b">
                        <a:buNone/>
                      </a:pPr>
                      <a:r>
                        <a:rPr lang="en-US" sz="1100" b="0" i="0" u="none" strike="noStrike">
                          <a:solidFill>
                            <a:srgbClr val="000000"/>
                          </a:solidFill>
                          <a:effectLst/>
                          <a:latin typeface="Aptos Narrow" panose="020B0004020202020204" pitchFamily="34" charset="0"/>
                        </a:rPr>
                        <a:t>0.63</a:t>
                      </a:r>
                    </a:p>
                  </a:txBody>
                  <a:tcPr marL="6350" marR="6350" marT="6350" marB="0" anchor="b"/>
                </a:tc>
                <a:tc>
                  <a:txBody>
                    <a:bodyPr/>
                    <a:lstStyle/>
                    <a:p>
                      <a:pPr algn="r" fontAlgn="b">
                        <a:buNone/>
                      </a:pPr>
                      <a:r>
                        <a:rPr lang="en-US" sz="1100" b="0" i="0" u="none" strike="noStrike">
                          <a:solidFill>
                            <a:srgbClr val="000000"/>
                          </a:solidFill>
                          <a:effectLst/>
                          <a:latin typeface="Aptos Narrow" panose="020B0004020202020204" pitchFamily="34" charset="0"/>
                        </a:rPr>
                        <a:t>0.73</a:t>
                      </a:r>
                    </a:p>
                  </a:txBody>
                  <a:tcPr marL="6350" marR="6350" marT="6350" marB="0" anchor="b"/>
                </a:tc>
                <a:tc>
                  <a:txBody>
                    <a:bodyPr/>
                    <a:lstStyle/>
                    <a:p>
                      <a:pPr algn="r" fontAlgn="b">
                        <a:buNone/>
                      </a:pPr>
                      <a:r>
                        <a:rPr lang="en-US" sz="1100" b="0" i="0" u="none" strike="noStrike">
                          <a:solidFill>
                            <a:srgbClr val="000000"/>
                          </a:solidFill>
                          <a:effectLst/>
                          <a:latin typeface="Aptos Narrow" panose="020B0004020202020204" pitchFamily="34" charset="0"/>
                        </a:rPr>
                        <a:t>0.53</a:t>
                      </a:r>
                    </a:p>
                  </a:txBody>
                  <a:tcPr marL="6350" marR="6350" marT="6350" marB="0" anchor="b"/>
                </a:tc>
                <a:tc>
                  <a:txBody>
                    <a:bodyPr/>
                    <a:lstStyle/>
                    <a:p>
                      <a:pPr algn="r" fontAlgn="b">
                        <a:buNone/>
                      </a:pPr>
                      <a:r>
                        <a:rPr lang="en-US" sz="1100" b="0" i="0" u="none" strike="noStrike">
                          <a:solidFill>
                            <a:srgbClr val="000000"/>
                          </a:solidFill>
                          <a:effectLst/>
                          <a:latin typeface="Aptos Narrow" panose="020B0004020202020204" pitchFamily="34" charset="0"/>
                        </a:rPr>
                        <a:t>0.84</a:t>
                      </a:r>
                    </a:p>
                  </a:txBody>
                  <a:tcPr marL="6350" marR="6350" marT="6350" marB="0" anchor="b"/>
                </a:tc>
                <a:tc>
                  <a:txBody>
                    <a:bodyPr/>
                    <a:lstStyle/>
                    <a:p>
                      <a:pPr algn="r" fontAlgn="b">
                        <a:buNone/>
                      </a:pPr>
                      <a:r>
                        <a:rPr lang="en-US" sz="1100" b="0" i="0" u="none" strike="noStrike">
                          <a:solidFill>
                            <a:srgbClr val="000000"/>
                          </a:solidFill>
                          <a:effectLst/>
                          <a:latin typeface="Aptos Narrow" panose="020B0004020202020204" pitchFamily="34" charset="0"/>
                        </a:rPr>
                        <a:t>0.65</a:t>
                      </a:r>
                    </a:p>
                  </a:txBody>
                  <a:tcPr marL="6350" marR="6350" marT="6350" marB="0" anchor="b"/>
                </a:tc>
                <a:tc>
                  <a:txBody>
                    <a:bodyPr/>
                    <a:lstStyle/>
                    <a:p>
                      <a:pPr algn="r" fontAlgn="b">
                        <a:buNone/>
                      </a:pPr>
                      <a:r>
                        <a:rPr lang="en-US" sz="1100" b="0" i="0" u="none" strike="noStrike">
                          <a:solidFill>
                            <a:srgbClr val="000000"/>
                          </a:solidFill>
                          <a:effectLst/>
                          <a:latin typeface="Aptos Narrow" panose="020B0004020202020204" pitchFamily="34" charset="0"/>
                        </a:rPr>
                        <a:t>0.40</a:t>
                      </a:r>
                    </a:p>
                  </a:txBody>
                  <a:tcPr marL="6350" marR="6350" marT="6350" marB="0" anchor="b"/>
                </a:tc>
                <a:tc>
                  <a:txBody>
                    <a:bodyPr/>
                    <a:lstStyle/>
                    <a:p>
                      <a:pPr algn="r" fontAlgn="b">
                        <a:buNone/>
                      </a:pPr>
                      <a:r>
                        <a:rPr lang="en-US" sz="1100" b="0" i="0" u="none" strike="noStrike">
                          <a:solidFill>
                            <a:srgbClr val="000000"/>
                          </a:solidFill>
                          <a:effectLst/>
                          <a:latin typeface="Aptos Narrow" panose="020B0004020202020204" pitchFamily="34" charset="0"/>
                        </a:rPr>
                        <a:t>0.48</a:t>
                      </a:r>
                    </a:p>
                  </a:txBody>
                  <a:tcPr marL="6350" marR="6350" marT="6350" marB="0" anchor="b"/>
                </a:tc>
                <a:extLst>
                  <a:ext uri="{0D108BD9-81ED-4DB2-BD59-A6C34878D82A}">
                    <a16:rowId xmlns:a16="http://schemas.microsoft.com/office/drawing/2014/main" val="10001"/>
                  </a:ext>
                </a:extLst>
              </a:tr>
            </a:tbl>
          </a:graphicData>
        </a:graphic>
      </p:graphicFrame>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Google Shape;83;p18"/>
          <p:cNvSpPr txBox="1">
            <a:spLocks noGrp="1"/>
          </p:cNvSpPr>
          <p:nvPr>
            <p:ph type="body" idx="1"/>
          </p:nvPr>
        </p:nvSpPr>
        <p:spPr>
          <a:xfrm>
            <a:off x="311699" y="167191"/>
            <a:ext cx="8520602" cy="3416400"/>
          </a:xfrm>
          <a:prstGeom prst="rect">
            <a:avLst/>
          </a:prstGeom>
        </p:spPr>
        <p:txBody>
          <a:bodyPr/>
          <a:lstStyle/>
          <a:p>
            <a:pPr marL="0" indent="0">
              <a:buSzTx/>
              <a:buNone/>
            </a:pPr>
            <a:r>
              <a:rPr dirty="0"/>
              <a:t>What’s your result of training with CB-Focal loss on imbalanced </a:t>
            </a:r>
            <a:r>
              <a:t>CIFAR-10?</a:t>
            </a:r>
            <a:r>
              <a:rPr lang="en-US"/>
              <a:t> Accuracy: 0.6493 </a:t>
            </a:r>
          </a:p>
          <a:p>
            <a:pPr marL="0" indent="0">
              <a:spcBef>
                <a:spcPts val="1600"/>
              </a:spcBef>
              <a:buSzTx/>
              <a:buNone/>
            </a:pPr>
            <a:r>
              <a:rPr lang="en-US"/>
              <a:t>Additionally </a:t>
            </a:r>
            <a:r>
              <a:rPr lang="en-US" dirty="0"/>
              <a:t>t</a:t>
            </a:r>
            <a:r>
              <a:rPr dirty="0"/>
              <a:t>une the hyper-parameter beta and fill in your per-class accuracy in the table</a:t>
            </a:r>
            <a:r>
              <a:rPr lang="en-US" dirty="0"/>
              <a:t>; add more rows as needed</a:t>
            </a:r>
            <a:endParaRPr dirty="0"/>
          </a:p>
        </p:txBody>
      </p:sp>
      <p:graphicFrame>
        <p:nvGraphicFramePr>
          <p:cNvPr id="128" name="Google Shape;84;p18"/>
          <p:cNvGraphicFramePr/>
          <p:nvPr>
            <p:extLst>
              <p:ext uri="{D42A27DB-BD31-4B8C-83A1-F6EECF244321}">
                <p14:modId xmlns:p14="http://schemas.microsoft.com/office/powerpoint/2010/main" val="2584934808"/>
              </p:ext>
            </p:extLst>
          </p:nvPr>
        </p:nvGraphicFramePr>
        <p:xfrm>
          <a:off x="71501" y="3258490"/>
          <a:ext cx="8810229" cy="1592145"/>
        </p:xfrm>
        <a:graphic>
          <a:graphicData uri="http://schemas.openxmlformats.org/drawingml/2006/table">
            <a:tbl>
              <a:tblPr>
                <a:tableStyleId>{4C3C2611-4C71-4FC5-86AE-919BDF0F9419}</a:tableStyleId>
              </a:tblPr>
              <a:tblGrid>
                <a:gridCol w="984666">
                  <a:extLst>
                    <a:ext uri="{9D8B030D-6E8A-4147-A177-3AD203B41FA5}">
                      <a16:colId xmlns:a16="http://schemas.microsoft.com/office/drawing/2014/main" val="20000"/>
                    </a:ext>
                  </a:extLst>
                </a:gridCol>
                <a:gridCol w="822252">
                  <a:extLst>
                    <a:ext uri="{9D8B030D-6E8A-4147-A177-3AD203B41FA5}">
                      <a16:colId xmlns:a16="http://schemas.microsoft.com/office/drawing/2014/main" val="20001"/>
                    </a:ext>
                  </a:extLst>
                </a:gridCol>
                <a:gridCol w="666307">
                  <a:extLst>
                    <a:ext uri="{9D8B030D-6E8A-4147-A177-3AD203B41FA5}">
                      <a16:colId xmlns:a16="http://schemas.microsoft.com/office/drawing/2014/main" val="20002"/>
                    </a:ext>
                  </a:extLst>
                </a:gridCol>
                <a:gridCol w="701748">
                  <a:extLst>
                    <a:ext uri="{9D8B030D-6E8A-4147-A177-3AD203B41FA5}">
                      <a16:colId xmlns:a16="http://schemas.microsoft.com/office/drawing/2014/main" val="20003"/>
                    </a:ext>
                  </a:extLst>
                </a:gridCol>
                <a:gridCol w="770017">
                  <a:extLst>
                    <a:ext uri="{9D8B030D-6E8A-4147-A177-3AD203B41FA5}">
                      <a16:colId xmlns:a16="http://schemas.microsoft.com/office/drawing/2014/main" val="20004"/>
                    </a:ext>
                  </a:extLst>
                </a:gridCol>
                <a:gridCol w="818444">
                  <a:extLst>
                    <a:ext uri="{9D8B030D-6E8A-4147-A177-3AD203B41FA5}">
                      <a16:colId xmlns:a16="http://schemas.microsoft.com/office/drawing/2014/main" val="20005"/>
                    </a:ext>
                  </a:extLst>
                </a:gridCol>
                <a:gridCol w="830763">
                  <a:extLst>
                    <a:ext uri="{9D8B030D-6E8A-4147-A177-3AD203B41FA5}">
                      <a16:colId xmlns:a16="http://schemas.microsoft.com/office/drawing/2014/main" val="20006"/>
                    </a:ext>
                  </a:extLst>
                </a:gridCol>
                <a:gridCol w="830763">
                  <a:extLst>
                    <a:ext uri="{9D8B030D-6E8A-4147-A177-3AD203B41FA5}">
                      <a16:colId xmlns:a16="http://schemas.microsoft.com/office/drawing/2014/main" val="20007"/>
                    </a:ext>
                  </a:extLst>
                </a:gridCol>
                <a:gridCol w="830763">
                  <a:extLst>
                    <a:ext uri="{9D8B030D-6E8A-4147-A177-3AD203B41FA5}">
                      <a16:colId xmlns:a16="http://schemas.microsoft.com/office/drawing/2014/main" val="20008"/>
                    </a:ext>
                  </a:extLst>
                </a:gridCol>
                <a:gridCol w="830763">
                  <a:extLst>
                    <a:ext uri="{9D8B030D-6E8A-4147-A177-3AD203B41FA5}">
                      <a16:colId xmlns:a16="http://schemas.microsoft.com/office/drawing/2014/main" val="20009"/>
                    </a:ext>
                  </a:extLst>
                </a:gridCol>
                <a:gridCol w="723743">
                  <a:extLst>
                    <a:ext uri="{9D8B030D-6E8A-4147-A177-3AD203B41FA5}">
                      <a16:colId xmlns:a16="http://schemas.microsoft.com/office/drawing/2014/main" val="20010"/>
                    </a:ext>
                  </a:extLst>
                </a:gridCol>
              </a:tblGrid>
              <a:tr h="282411">
                <a:tc>
                  <a:txBody>
                    <a:bodyPr/>
                    <a:lstStyle/>
                    <a:p>
                      <a:pPr algn="l">
                        <a:defRPr sz="1400"/>
                      </a:pPr>
                      <a:endParaRPr sz="1200"/>
                    </a:p>
                  </a:txBody>
                  <a:tcPr marL="91425" marR="91425" marT="91425" marB="91425" horzOverflow="overflow"/>
                </a:tc>
                <a:tc>
                  <a:txBody>
                    <a:bodyPr/>
                    <a:lstStyle/>
                    <a:p>
                      <a:pPr algn="l">
                        <a:defRPr sz="1800"/>
                      </a:pPr>
                      <a:r>
                        <a:rPr sz="1200"/>
                        <a:t>Class</a:t>
                      </a:r>
                      <a:r>
                        <a:rPr lang="en-US" sz="1200"/>
                        <a:t> 0</a:t>
                      </a:r>
                      <a:r>
                        <a:rPr sz="1200"/>
                        <a:t> 
</a:t>
                      </a:r>
                    </a:p>
                  </a:txBody>
                  <a:tcPr marL="91425" marR="91425" marT="91425" marB="91425" horzOverflow="overflow"/>
                </a:tc>
                <a:tc>
                  <a:txBody>
                    <a:bodyPr/>
                    <a:lstStyle/>
                    <a:p>
                      <a:pPr algn="l">
                        <a:defRPr sz="1400"/>
                      </a:pPr>
                      <a:r>
                        <a:rPr sz="1200"/>
                        <a:t>Class</a:t>
                      </a:r>
                      <a:r>
                        <a:rPr lang="en-US" sz="1200"/>
                        <a:t>1 </a:t>
                      </a:r>
                      <a:endParaRPr sz="1200"/>
                    </a:p>
                  </a:txBody>
                  <a:tcPr marL="91425" marR="91425" marT="91425" marB="91425" horzOverflow="overflow"/>
                </a:tc>
                <a:tc>
                  <a:txBody>
                    <a:bodyPr/>
                    <a:lstStyle/>
                    <a:p>
                      <a:pPr algn="l">
                        <a:defRPr sz="1800"/>
                      </a:pPr>
                      <a:r>
                        <a:rPr sz="1200"/>
                        <a:t>Class</a:t>
                      </a:r>
                      <a:r>
                        <a:rPr lang="en-US" sz="1200"/>
                        <a:t> 2</a:t>
                      </a:r>
                      <a:r>
                        <a:rPr sz="1200"/>
                        <a:t>
</a:t>
                      </a:r>
                    </a:p>
                  </a:txBody>
                  <a:tcPr marL="91425" marR="91425" marT="91425" marB="91425" horzOverflow="overflow"/>
                </a:tc>
                <a:tc>
                  <a:txBody>
                    <a:bodyPr/>
                    <a:lstStyle/>
                    <a:p>
                      <a:pPr algn="l">
                        <a:defRPr sz="1400"/>
                      </a:pPr>
                      <a:r>
                        <a:rPr sz="1200"/>
                        <a:t>Class</a:t>
                      </a:r>
                      <a:r>
                        <a:rPr lang="en-US" sz="1200"/>
                        <a:t> 3</a:t>
                      </a:r>
                      <a:r>
                        <a:rPr sz="1200"/>
                        <a:t> </a:t>
                      </a:r>
                    </a:p>
                  </a:txBody>
                  <a:tcPr marL="91425" marR="91425" marT="91425" marB="91425" horzOverflow="overflow"/>
                </a:tc>
                <a:tc>
                  <a:txBody>
                    <a:bodyPr/>
                    <a:lstStyle/>
                    <a:p>
                      <a:pPr algn="l">
                        <a:defRPr sz="1400"/>
                      </a:pPr>
                      <a:r>
                        <a:rPr sz="1200"/>
                        <a:t>Class 4</a:t>
                      </a:r>
                    </a:p>
                  </a:txBody>
                  <a:tcPr marL="91425" marR="91425" marT="91425" marB="91425" horzOverflow="overflow"/>
                </a:tc>
                <a:tc>
                  <a:txBody>
                    <a:bodyPr/>
                    <a:lstStyle/>
                    <a:p>
                      <a:pPr algn="l">
                        <a:defRPr sz="1400"/>
                      </a:pPr>
                      <a:r>
                        <a:rPr sz="1200"/>
                        <a:t>Class 5</a:t>
                      </a:r>
                    </a:p>
                  </a:txBody>
                  <a:tcPr marL="91425" marR="91425" marT="91425" marB="91425" horzOverflow="overflow"/>
                </a:tc>
                <a:tc>
                  <a:txBody>
                    <a:bodyPr/>
                    <a:lstStyle/>
                    <a:p>
                      <a:pPr algn="l">
                        <a:defRPr sz="1400"/>
                      </a:pPr>
                      <a:r>
                        <a:rPr sz="1200"/>
                        <a:t>Class 6</a:t>
                      </a:r>
                    </a:p>
                  </a:txBody>
                  <a:tcPr marL="91425" marR="91425" marT="91425" marB="91425" horzOverflow="overflow"/>
                </a:tc>
                <a:tc>
                  <a:txBody>
                    <a:bodyPr/>
                    <a:lstStyle/>
                    <a:p>
                      <a:pPr algn="l">
                        <a:defRPr sz="1400"/>
                      </a:pPr>
                      <a:r>
                        <a:rPr sz="1200"/>
                        <a:t>Class 7</a:t>
                      </a:r>
                    </a:p>
                  </a:txBody>
                  <a:tcPr marL="91425" marR="91425" marT="91425" marB="91425" horzOverflow="overflow"/>
                </a:tc>
                <a:tc>
                  <a:txBody>
                    <a:bodyPr/>
                    <a:lstStyle/>
                    <a:p>
                      <a:pPr algn="l">
                        <a:defRPr sz="1400"/>
                      </a:pPr>
                      <a:r>
                        <a:rPr sz="1200"/>
                        <a:t>Class 8</a:t>
                      </a:r>
                    </a:p>
                  </a:txBody>
                  <a:tcPr marL="91425" marR="91425" marT="91425" marB="91425" horzOverflow="overflow"/>
                </a:tc>
                <a:tc>
                  <a:txBody>
                    <a:bodyPr/>
                    <a:lstStyle/>
                    <a:p>
                      <a:pPr algn="l">
                        <a:defRPr sz="1400"/>
                      </a:pPr>
                      <a:r>
                        <a:rPr sz="1200"/>
                        <a:t>Class 9</a:t>
                      </a:r>
                    </a:p>
                  </a:txBody>
                  <a:tcPr marL="91425" marR="91425" marT="91425" marB="91425" horzOverflow="overflow"/>
                </a:tc>
                <a:extLst>
                  <a:ext uri="{0D108BD9-81ED-4DB2-BD59-A6C34878D82A}">
                    <a16:rowId xmlns:a16="http://schemas.microsoft.com/office/drawing/2014/main" val="10000"/>
                  </a:ext>
                </a:extLst>
              </a:tr>
              <a:tr h="677805">
                <a:tc>
                  <a:txBody>
                    <a:bodyPr/>
                    <a:lstStyle/>
                    <a:p>
                      <a:pPr algn="l">
                        <a:defRPr sz="1800"/>
                      </a:pPr>
                      <a:r>
                        <a:rPr sz="1200"/>
                        <a:t>beta=</a:t>
                      </a:r>
                      <a:r>
                        <a:rPr lang="en-US" sz="1200"/>
                        <a:t>0.9</a:t>
                      </a:r>
                      <a:endParaRPr sz="1200"/>
                    </a:p>
                  </a:txBody>
                  <a:tcPr marL="91425" marR="91425" marT="91425" marB="91425" horzOverflow="overflow"/>
                </a:tc>
                <a:tc>
                  <a:txBody>
                    <a:bodyPr/>
                    <a:lstStyle/>
                    <a:p>
                      <a:pPr algn="r" fontAlgn="b">
                        <a:buNone/>
                      </a:pPr>
                      <a:r>
                        <a:rPr lang="en-US" sz="1100" b="0" i="0" u="none" strike="noStrike">
                          <a:solidFill>
                            <a:srgbClr val="000000"/>
                          </a:solidFill>
                          <a:effectLst/>
                          <a:latin typeface="Aptos Narrow" panose="020B0004020202020204" pitchFamily="34" charset="0"/>
                        </a:rPr>
                        <a:t>0.94</a:t>
                      </a:r>
                    </a:p>
                  </a:txBody>
                  <a:tcPr marL="6350" marR="6350" marT="6350" marB="0" anchor="b"/>
                </a:tc>
                <a:tc>
                  <a:txBody>
                    <a:bodyPr/>
                    <a:lstStyle/>
                    <a:p>
                      <a:pPr algn="r" fontAlgn="b">
                        <a:buNone/>
                      </a:pPr>
                      <a:r>
                        <a:rPr lang="en-US" sz="1100" b="0" i="0" u="none" strike="noStrike">
                          <a:solidFill>
                            <a:srgbClr val="000000"/>
                          </a:solidFill>
                          <a:effectLst/>
                          <a:latin typeface="Aptos Narrow" panose="020B0004020202020204" pitchFamily="34" charset="0"/>
                        </a:rPr>
                        <a:t>0.98</a:t>
                      </a:r>
                    </a:p>
                  </a:txBody>
                  <a:tcPr marL="6350" marR="6350" marT="6350" marB="0" anchor="b"/>
                </a:tc>
                <a:tc>
                  <a:txBody>
                    <a:bodyPr/>
                    <a:lstStyle/>
                    <a:p>
                      <a:pPr algn="r" fontAlgn="b">
                        <a:buNone/>
                      </a:pPr>
                      <a:r>
                        <a:rPr lang="en-US" sz="1100" b="0" i="0" u="none" strike="noStrike">
                          <a:solidFill>
                            <a:srgbClr val="000000"/>
                          </a:solidFill>
                          <a:effectLst/>
                          <a:latin typeface="Aptos Narrow" panose="020B0004020202020204" pitchFamily="34" charset="0"/>
                        </a:rPr>
                        <a:t>0.76</a:t>
                      </a:r>
                    </a:p>
                  </a:txBody>
                  <a:tcPr marL="6350" marR="6350" marT="6350" marB="0" anchor="b"/>
                </a:tc>
                <a:tc>
                  <a:txBody>
                    <a:bodyPr/>
                    <a:lstStyle/>
                    <a:p>
                      <a:pPr algn="r" fontAlgn="b">
                        <a:buNone/>
                      </a:pPr>
                      <a:r>
                        <a:rPr lang="en-US" sz="1100" b="0" i="0" u="none" strike="noStrike">
                          <a:solidFill>
                            <a:srgbClr val="000000"/>
                          </a:solidFill>
                          <a:effectLst/>
                          <a:latin typeface="Aptos Narrow" panose="020B0004020202020204" pitchFamily="34" charset="0"/>
                        </a:rPr>
                        <a:t>0.69</a:t>
                      </a:r>
                    </a:p>
                  </a:txBody>
                  <a:tcPr marL="6350" marR="6350" marT="6350" marB="0" anchor="b"/>
                </a:tc>
                <a:tc>
                  <a:txBody>
                    <a:bodyPr/>
                    <a:lstStyle/>
                    <a:p>
                      <a:pPr algn="r" fontAlgn="b">
                        <a:buNone/>
                      </a:pPr>
                      <a:r>
                        <a:rPr lang="en-US" sz="1100" b="0" i="0" u="none" strike="noStrike">
                          <a:solidFill>
                            <a:srgbClr val="000000"/>
                          </a:solidFill>
                          <a:effectLst/>
                          <a:latin typeface="Aptos Narrow" panose="020B0004020202020204" pitchFamily="34" charset="0"/>
                        </a:rPr>
                        <a:t>0.72</a:t>
                      </a:r>
                    </a:p>
                  </a:txBody>
                  <a:tcPr marL="6350" marR="6350" marT="6350" marB="0" anchor="b"/>
                </a:tc>
                <a:tc>
                  <a:txBody>
                    <a:bodyPr/>
                    <a:lstStyle/>
                    <a:p>
                      <a:pPr algn="r" fontAlgn="b">
                        <a:buNone/>
                      </a:pPr>
                      <a:r>
                        <a:rPr lang="en-US" sz="1100" b="0" i="0" u="none" strike="noStrike">
                          <a:solidFill>
                            <a:srgbClr val="000000"/>
                          </a:solidFill>
                          <a:effectLst/>
                          <a:latin typeface="Aptos Narrow" panose="020B0004020202020204" pitchFamily="34" charset="0"/>
                        </a:rPr>
                        <a:t>0.51</a:t>
                      </a:r>
                    </a:p>
                  </a:txBody>
                  <a:tcPr marL="6350" marR="6350" marT="6350" marB="0" anchor="b"/>
                </a:tc>
                <a:tc>
                  <a:txBody>
                    <a:bodyPr/>
                    <a:lstStyle/>
                    <a:p>
                      <a:pPr algn="r" fontAlgn="b">
                        <a:buNone/>
                      </a:pPr>
                      <a:r>
                        <a:rPr lang="en-US" sz="1100" b="0" i="0" u="none" strike="noStrike">
                          <a:solidFill>
                            <a:srgbClr val="000000"/>
                          </a:solidFill>
                          <a:effectLst/>
                          <a:latin typeface="Aptos Narrow" panose="020B0004020202020204" pitchFamily="34" charset="0"/>
                        </a:rPr>
                        <a:t>0.62</a:t>
                      </a:r>
                    </a:p>
                  </a:txBody>
                  <a:tcPr marL="6350" marR="6350" marT="6350" marB="0" anchor="b"/>
                </a:tc>
                <a:tc>
                  <a:txBody>
                    <a:bodyPr/>
                    <a:lstStyle/>
                    <a:p>
                      <a:pPr algn="r" fontAlgn="b">
                        <a:buNone/>
                      </a:pPr>
                      <a:r>
                        <a:rPr lang="en-US" sz="1100" b="0" i="0" u="none" strike="noStrike">
                          <a:solidFill>
                            <a:srgbClr val="000000"/>
                          </a:solidFill>
                          <a:effectLst/>
                          <a:latin typeface="Aptos Narrow" panose="020B0004020202020204" pitchFamily="34" charset="0"/>
                        </a:rPr>
                        <a:t>0.51</a:t>
                      </a:r>
                    </a:p>
                  </a:txBody>
                  <a:tcPr marL="6350" marR="6350" marT="6350" marB="0" anchor="b"/>
                </a:tc>
                <a:tc>
                  <a:txBody>
                    <a:bodyPr/>
                    <a:lstStyle/>
                    <a:p>
                      <a:pPr algn="r" fontAlgn="b">
                        <a:buNone/>
                      </a:pPr>
                      <a:r>
                        <a:rPr lang="en-US" sz="1100" b="0" i="0" u="none" strike="noStrike">
                          <a:solidFill>
                            <a:srgbClr val="000000"/>
                          </a:solidFill>
                          <a:effectLst/>
                          <a:latin typeface="Aptos Narrow" panose="020B0004020202020204" pitchFamily="34" charset="0"/>
                        </a:rPr>
                        <a:t>0.36</a:t>
                      </a:r>
                    </a:p>
                  </a:txBody>
                  <a:tcPr marL="6350" marR="6350" marT="6350" marB="0" anchor="b"/>
                </a:tc>
                <a:tc>
                  <a:txBody>
                    <a:bodyPr/>
                    <a:lstStyle/>
                    <a:p>
                      <a:pPr algn="r" fontAlgn="b">
                        <a:buNone/>
                      </a:pPr>
                      <a:r>
                        <a:rPr lang="en-US" sz="1100" b="0" i="0" u="none" strike="noStrike">
                          <a:solidFill>
                            <a:srgbClr val="000000"/>
                          </a:solidFill>
                          <a:effectLst/>
                          <a:latin typeface="Aptos Narrow" panose="020B0004020202020204" pitchFamily="34" charset="0"/>
                        </a:rPr>
                        <a:t>0.24</a:t>
                      </a:r>
                    </a:p>
                  </a:txBody>
                  <a:tcPr marL="6350" marR="6350" marT="6350" marB="0" anchor="b"/>
                </a:tc>
                <a:extLst>
                  <a:ext uri="{0D108BD9-81ED-4DB2-BD59-A6C34878D82A}">
                    <a16:rowId xmlns:a16="http://schemas.microsoft.com/office/drawing/2014/main" val="10001"/>
                  </a:ext>
                </a:extLst>
              </a:tr>
              <a:tr h="282411">
                <a:tc>
                  <a:txBody>
                    <a:bodyPr/>
                    <a:lstStyle/>
                    <a:p>
                      <a:pPr algn="l">
                        <a:defRPr sz="1800"/>
                      </a:pPr>
                      <a:r>
                        <a:rPr sz="1200"/>
                        <a:t>beta=</a:t>
                      </a:r>
                      <a:r>
                        <a:rPr lang="en-US" sz="1200"/>
                        <a:t>0.99</a:t>
                      </a:r>
                      <a:endParaRPr sz="1200"/>
                    </a:p>
                  </a:txBody>
                  <a:tcPr marL="91425" marR="91425" marT="91425" marB="91425" horzOverflow="overflow"/>
                </a:tc>
                <a:tc>
                  <a:txBody>
                    <a:bodyPr/>
                    <a:lstStyle/>
                    <a:p>
                      <a:pPr algn="r" fontAlgn="b">
                        <a:buNone/>
                      </a:pPr>
                      <a:r>
                        <a:rPr lang="en-US" sz="1100" b="0" i="0" u="none" strike="noStrike">
                          <a:solidFill>
                            <a:srgbClr val="000000"/>
                          </a:solidFill>
                          <a:effectLst/>
                          <a:latin typeface="Aptos Narrow" panose="020B0004020202020204" pitchFamily="34" charset="0"/>
                        </a:rPr>
                        <a:t>0.96</a:t>
                      </a:r>
                    </a:p>
                  </a:txBody>
                  <a:tcPr marL="6350" marR="6350" marT="6350" marB="0" anchor="b"/>
                </a:tc>
                <a:tc>
                  <a:txBody>
                    <a:bodyPr/>
                    <a:lstStyle/>
                    <a:p>
                      <a:pPr algn="r" fontAlgn="b">
                        <a:buNone/>
                      </a:pPr>
                      <a:r>
                        <a:rPr lang="en-US" sz="1100" b="0" i="0" u="none" strike="noStrike">
                          <a:solidFill>
                            <a:srgbClr val="000000"/>
                          </a:solidFill>
                          <a:effectLst/>
                          <a:latin typeface="Aptos Narrow" panose="020B0004020202020204" pitchFamily="34" charset="0"/>
                        </a:rPr>
                        <a:t>0.98</a:t>
                      </a:r>
                    </a:p>
                  </a:txBody>
                  <a:tcPr marL="6350" marR="6350" marT="6350" marB="0" anchor="b"/>
                </a:tc>
                <a:tc>
                  <a:txBody>
                    <a:bodyPr/>
                    <a:lstStyle/>
                    <a:p>
                      <a:pPr algn="r" fontAlgn="b">
                        <a:buNone/>
                      </a:pPr>
                      <a:r>
                        <a:rPr lang="en-US" sz="1100" b="0" i="0" u="none" strike="noStrike">
                          <a:solidFill>
                            <a:srgbClr val="000000"/>
                          </a:solidFill>
                          <a:effectLst/>
                          <a:latin typeface="Aptos Narrow" panose="020B0004020202020204" pitchFamily="34" charset="0"/>
                        </a:rPr>
                        <a:t>0.77</a:t>
                      </a:r>
                    </a:p>
                  </a:txBody>
                  <a:tcPr marL="6350" marR="6350" marT="6350" marB="0" anchor="b"/>
                </a:tc>
                <a:tc>
                  <a:txBody>
                    <a:bodyPr/>
                    <a:lstStyle/>
                    <a:p>
                      <a:pPr algn="r" fontAlgn="b">
                        <a:buNone/>
                      </a:pPr>
                      <a:r>
                        <a:rPr lang="en-US" sz="1100" b="0" i="0" u="none" strike="noStrike">
                          <a:solidFill>
                            <a:srgbClr val="000000"/>
                          </a:solidFill>
                          <a:effectLst/>
                          <a:latin typeface="Aptos Narrow" panose="020B0004020202020204" pitchFamily="34" charset="0"/>
                        </a:rPr>
                        <a:t>0.71</a:t>
                      </a:r>
                    </a:p>
                  </a:txBody>
                  <a:tcPr marL="6350" marR="6350" marT="6350" marB="0" anchor="b"/>
                </a:tc>
                <a:tc>
                  <a:txBody>
                    <a:bodyPr/>
                    <a:lstStyle/>
                    <a:p>
                      <a:pPr algn="r" fontAlgn="b">
                        <a:buNone/>
                      </a:pPr>
                      <a:r>
                        <a:rPr lang="en-US" sz="1100" b="0" i="0" u="none" strike="noStrike">
                          <a:solidFill>
                            <a:srgbClr val="000000"/>
                          </a:solidFill>
                          <a:effectLst/>
                          <a:latin typeface="Aptos Narrow" panose="020B0004020202020204" pitchFamily="34" charset="0"/>
                        </a:rPr>
                        <a:t>0.75</a:t>
                      </a:r>
                    </a:p>
                  </a:txBody>
                  <a:tcPr marL="6350" marR="6350" marT="6350" marB="0" anchor="b"/>
                </a:tc>
                <a:tc>
                  <a:txBody>
                    <a:bodyPr/>
                    <a:lstStyle/>
                    <a:p>
                      <a:pPr algn="r" fontAlgn="b">
                        <a:buNone/>
                      </a:pPr>
                      <a:r>
                        <a:rPr lang="en-US" sz="1100" b="0" i="0" u="none" strike="noStrike">
                          <a:solidFill>
                            <a:srgbClr val="000000"/>
                          </a:solidFill>
                          <a:effectLst/>
                          <a:latin typeface="Aptos Narrow" panose="020B0004020202020204" pitchFamily="34" charset="0"/>
                        </a:rPr>
                        <a:t>0.53</a:t>
                      </a:r>
                    </a:p>
                  </a:txBody>
                  <a:tcPr marL="6350" marR="6350" marT="6350" marB="0" anchor="b"/>
                </a:tc>
                <a:tc>
                  <a:txBody>
                    <a:bodyPr/>
                    <a:lstStyle/>
                    <a:p>
                      <a:pPr algn="r" fontAlgn="b">
                        <a:buNone/>
                      </a:pPr>
                      <a:r>
                        <a:rPr lang="en-US" sz="1100" b="0" i="0" u="none" strike="noStrike">
                          <a:solidFill>
                            <a:srgbClr val="000000"/>
                          </a:solidFill>
                          <a:effectLst/>
                          <a:latin typeface="Aptos Narrow" panose="020B0004020202020204" pitchFamily="34" charset="0"/>
                        </a:rPr>
                        <a:t>0.65</a:t>
                      </a:r>
                    </a:p>
                  </a:txBody>
                  <a:tcPr marL="6350" marR="6350" marT="6350" marB="0" anchor="b"/>
                </a:tc>
                <a:tc>
                  <a:txBody>
                    <a:bodyPr/>
                    <a:lstStyle/>
                    <a:p>
                      <a:pPr algn="r" fontAlgn="b">
                        <a:buNone/>
                      </a:pPr>
                      <a:r>
                        <a:rPr lang="en-US" sz="1100" b="0" i="0" u="none" strike="noStrike">
                          <a:solidFill>
                            <a:srgbClr val="000000"/>
                          </a:solidFill>
                          <a:effectLst/>
                          <a:latin typeface="Aptos Narrow" panose="020B0004020202020204" pitchFamily="34" charset="0"/>
                        </a:rPr>
                        <a:t>0.54</a:t>
                      </a:r>
                    </a:p>
                  </a:txBody>
                  <a:tcPr marL="6350" marR="6350" marT="6350" marB="0" anchor="b"/>
                </a:tc>
                <a:tc>
                  <a:txBody>
                    <a:bodyPr/>
                    <a:lstStyle/>
                    <a:p>
                      <a:pPr algn="r" fontAlgn="b">
                        <a:buNone/>
                      </a:pPr>
                      <a:r>
                        <a:rPr lang="en-US" sz="1100" b="0" i="0" u="none" strike="noStrike">
                          <a:solidFill>
                            <a:srgbClr val="000000"/>
                          </a:solidFill>
                          <a:effectLst/>
                          <a:latin typeface="Aptos Narrow" panose="020B0004020202020204" pitchFamily="34" charset="0"/>
                        </a:rPr>
                        <a:t>0.46</a:t>
                      </a:r>
                    </a:p>
                  </a:txBody>
                  <a:tcPr marL="6350" marR="6350" marT="6350" marB="0" anchor="b"/>
                </a:tc>
                <a:tc>
                  <a:txBody>
                    <a:bodyPr/>
                    <a:lstStyle/>
                    <a:p>
                      <a:pPr algn="r" fontAlgn="b">
                        <a:buNone/>
                      </a:pPr>
                      <a:r>
                        <a:rPr lang="en-US" sz="1100" b="0" i="0" u="none" strike="noStrike">
                          <a:solidFill>
                            <a:srgbClr val="000000"/>
                          </a:solidFill>
                          <a:effectLst/>
                          <a:latin typeface="Aptos Narrow" panose="020B0004020202020204" pitchFamily="34" charset="0"/>
                        </a:rPr>
                        <a:t>0.44</a:t>
                      </a:r>
                    </a:p>
                  </a:txBody>
                  <a:tcPr marL="6350" marR="6350" marT="6350" marB="0" anchor="b"/>
                </a:tc>
                <a:extLst>
                  <a:ext uri="{0D108BD9-81ED-4DB2-BD59-A6C34878D82A}">
                    <a16:rowId xmlns:a16="http://schemas.microsoft.com/office/drawing/2014/main" val="10002"/>
                  </a:ext>
                </a:extLst>
              </a:tr>
            </a:tbl>
          </a:graphicData>
        </a:graphic>
      </p:graphicFrame>
      <p:graphicFrame>
        <p:nvGraphicFramePr>
          <p:cNvPr id="4" name="Google Shape;78;p17">
            <a:extLst>
              <a:ext uri="{FF2B5EF4-FFF2-40B4-BE49-F238E27FC236}">
                <a16:creationId xmlns:a16="http://schemas.microsoft.com/office/drawing/2014/main" id="{9D136771-9E58-9DCE-FBF9-C1FC5F8A2F93}"/>
              </a:ext>
            </a:extLst>
          </p:cNvPr>
          <p:cNvGraphicFramePr/>
          <p:nvPr>
            <p:extLst>
              <p:ext uri="{D42A27DB-BD31-4B8C-83A1-F6EECF244321}">
                <p14:modId xmlns:p14="http://schemas.microsoft.com/office/powerpoint/2010/main" val="2317715377"/>
              </p:ext>
            </p:extLst>
          </p:nvPr>
        </p:nvGraphicFramePr>
        <p:xfrm>
          <a:off x="71501" y="1783854"/>
          <a:ext cx="8760802" cy="1188017"/>
        </p:xfrm>
        <a:graphic>
          <a:graphicData uri="http://schemas.openxmlformats.org/drawingml/2006/table">
            <a:tbl>
              <a:tblPr>
                <a:tableStyleId>{4C3C2611-4C71-4FC5-86AE-919BDF0F9419}</a:tableStyleId>
              </a:tblPr>
              <a:tblGrid>
                <a:gridCol w="922174">
                  <a:extLst>
                    <a:ext uri="{9D8B030D-6E8A-4147-A177-3AD203B41FA5}">
                      <a16:colId xmlns:a16="http://schemas.microsoft.com/office/drawing/2014/main" val="20000"/>
                    </a:ext>
                  </a:extLst>
                </a:gridCol>
                <a:gridCol w="712823">
                  <a:extLst>
                    <a:ext uri="{9D8B030D-6E8A-4147-A177-3AD203B41FA5}">
                      <a16:colId xmlns:a16="http://schemas.microsoft.com/office/drawing/2014/main" val="20001"/>
                    </a:ext>
                  </a:extLst>
                </a:gridCol>
                <a:gridCol w="713409">
                  <a:extLst>
                    <a:ext uri="{9D8B030D-6E8A-4147-A177-3AD203B41FA5}">
                      <a16:colId xmlns:a16="http://schemas.microsoft.com/office/drawing/2014/main" val="20002"/>
                    </a:ext>
                  </a:extLst>
                </a:gridCol>
                <a:gridCol w="689756">
                  <a:extLst>
                    <a:ext uri="{9D8B030D-6E8A-4147-A177-3AD203B41FA5}">
                      <a16:colId xmlns:a16="http://schemas.microsoft.com/office/drawing/2014/main" val="20003"/>
                    </a:ext>
                  </a:extLst>
                </a:gridCol>
                <a:gridCol w="853882">
                  <a:extLst>
                    <a:ext uri="{9D8B030D-6E8A-4147-A177-3AD203B41FA5}">
                      <a16:colId xmlns:a16="http://schemas.microsoft.com/office/drawing/2014/main" val="20004"/>
                    </a:ext>
                  </a:extLst>
                </a:gridCol>
                <a:gridCol w="799165">
                  <a:extLst>
                    <a:ext uri="{9D8B030D-6E8A-4147-A177-3AD203B41FA5}">
                      <a16:colId xmlns:a16="http://schemas.microsoft.com/office/drawing/2014/main" val="20005"/>
                    </a:ext>
                  </a:extLst>
                </a:gridCol>
                <a:gridCol w="771833">
                  <a:extLst>
                    <a:ext uri="{9D8B030D-6E8A-4147-A177-3AD203B41FA5}">
                      <a16:colId xmlns:a16="http://schemas.microsoft.com/office/drawing/2014/main" val="20006"/>
                    </a:ext>
                  </a:extLst>
                </a:gridCol>
                <a:gridCol w="771833">
                  <a:extLst>
                    <a:ext uri="{9D8B030D-6E8A-4147-A177-3AD203B41FA5}">
                      <a16:colId xmlns:a16="http://schemas.microsoft.com/office/drawing/2014/main" val="20007"/>
                    </a:ext>
                  </a:extLst>
                </a:gridCol>
                <a:gridCol w="771833">
                  <a:extLst>
                    <a:ext uri="{9D8B030D-6E8A-4147-A177-3AD203B41FA5}">
                      <a16:colId xmlns:a16="http://schemas.microsoft.com/office/drawing/2014/main" val="20008"/>
                    </a:ext>
                  </a:extLst>
                </a:gridCol>
                <a:gridCol w="771833">
                  <a:extLst>
                    <a:ext uri="{9D8B030D-6E8A-4147-A177-3AD203B41FA5}">
                      <a16:colId xmlns:a16="http://schemas.microsoft.com/office/drawing/2014/main" val="20009"/>
                    </a:ext>
                  </a:extLst>
                </a:gridCol>
                <a:gridCol w="982261">
                  <a:extLst>
                    <a:ext uri="{9D8B030D-6E8A-4147-A177-3AD203B41FA5}">
                      <a16:colId xmlns:a16="http://schemas.microsoft.com/office/drawing/2014/main" val="20010"/>
                    </a:ext>
                  </a:extLst>
                </a:gridCol>
              </a:tblGrid>
              <a:tr h="426265">
                <a:tc>
                  <a:txBody>
                    <a:bodyPr/>
                    <a:lstStyle/>
                    <a:p>
                      <a:pPr algn="l">
                        <a:defRPr sz="1400"/>
                      </a:pPr>
                      <a:r>
                        <a:rPr lang="en-US" sz="1200"/>
                        <a:t>Best focal loss model</a:t>
                      </a:r>
                      <a:endParaRPr sz="1200"/>
                    </a:p>
                  </a:txBody>
                  <a:tcPr marL="91425" marR="91425" marT="91425" marB="91425" horzOverflow="overflow"/>
                </a:tc>
                <a:tc>
                  <a:txBody>
                    <a:bodyPr/>
                    <a:lstStyle/>
                    <a:p>
                      <a:pPr algn="l">
                        <a:defRPr sz="1800"/>
                      </a:pPr>
                      <a:r>
                        <a:rPr sz="1200"/>
                        <a:t>Class </a:t>
                      </a:r>
                      <a:r>
                        <a:rPr lang="en-US" sz="1200"/>
                        <a:t>0</a:t>
                      </a:r>
                      <a:r>
                        <a:rPr sz="1200"/>
                        <a:t>
</a:t>
                      </a:r>
                      <a:endParaRPr sz="1200" dirty="0"/>
                    </a:p>
                  </a:txBody>
                  <a:tcPr marL="91425" marR="91425" marT="91425" marB="91425" horzOverflow="overflow"/>
                </a:tc>
                <a:tc>
                  <a:txBody>
                    <a:bodyPr/>
                    <a:lstStyle/>
                    <a:p>
                      <a:pPr algn="l">
                        <a:defRPr sz="1400"/>
                      </a:pPr>
                      <a:r>
                        <a:rPr sz="1200"/>
                        <a:t>Class</a:t>
                      </a:r>
                      <a:r>
                        <a:rPr lang="en-US" sz="1200"/>
                        <a:t> 1</a:t>
                      </a:r>
                      <a:endParaRPr sz="1200"/>
                    </a:p>
                    <a:p>
                      <a:pPr algn="l">
                        <a:defRPr sz="1400"/>
                      </a:pPr>
                      <a:endParaRPr sz="1200"/>
                    </a:p>
                  </a:txBody>
                  <a:tcPr marL="91425" marR="91425" marT="91425" marB="91425" horzOverflow="overflow"/>
                </a:tc>
                <a:tc>
                  <a:txBody>
                    <a:bodyPr/>
                    <a:lstStyle/>
                    <a:p>
                      <a:pPr algn="l">
                        <a:defRPr sz="1800"/>
                      </a:pPr>
                      <a:r>
                        <a:rPr sz="1200"/>
                        <a:t>Class</a:t>
                      </a:r>
                      <a:r>
                        <a:rPr lang="en-US" sz="1200"/>
                        <a:t> 2</a:t>
                      </a:r>
                      <a:r>
                        <a:rPr sz="1200"/>
                        <a:t>
</a:t>
                      </a:r>
                    </a:p>
                  </a:txBody>
                  <a:tcPr marL="91425" marR="91425" marT="91425" marB="91425" horzOverflow="overflow"/>
                </a:tc>
                <a:tc>
                  <a:txBody>
                    <a:bodyPr/>
                    <a:lstStyle/>
                    <a:p>
                      <a:pPr algn="l">
                        <a:defRPr sz="1400"/>
                      </a:pPr>
                      <a:r>
                        <a:rPr sz="1200"/>
                        <a:t>Class 3</a:t>
                      </a:r>
                    </a:p>
                  </a:txBody>
                  <a:tcPr marL="91425" marR="91425" marT="91425" marB="91425" horzOverflow="overflow"/>
                </a:tc>
                <a:tc>
                  <a:txBody>
                    <a:bodyPr/>
                    <a:lstStyle/>
                    <a:p>
                      <a:pPr algn="l">
                        <a:defRPr sz="1400"/>
                      </a:pPr>
                      <a:r>
                        <a:rPr sz="1200"/>
                        <a:t>Class 4</a:t>
                      </a:r>
                    </a:p>
                  </a:txBody>
                  <a:tcPr marL="91425" marR="91425" marT="91425" marB="91425" horzOverflow="overflow"/>
                </a:tc>
                <a:tc>
                  <a:txBody>
                    <a:bodyPr/>
                    <a:lstStyle/>
                    <a:p>
                      <a:pPr algn="l">
                        <a:defRPr sz="1400"/>
                      </a:pPr>
                      <a:r>
                        <a:rPr sz="1200"/>
                        <a:t>Class 5</a:t>
                      </a:r>
                    </a:p>
                  </a:txBody>
                  <a:tcPr marL="91425" marR="91425" marT="91425" marB="91425" horzOverflow="overflow"/>
                </a:tc>
                <a:tc>
                  <a:txBody>
                    <a:bodyPr/>
                    <a:lstStyle/>
                    <a:p>
                      <a:pPr algn="l">
                        <a:defRPr sz="1400"/>
                      </a:pPr>
                      <a:r>
                        <a:rPr sz="1200"/>
                        <a:t>Class 6</a:t>
                      </a:r>
                    </a:p>
                  </a:txBody>
                  <a:tcPr marL="91425" marR="91425" marT="91425" marB="91425" horzOverflow="overflow"/>
                </a:tc>
                <a:tc>
                  <a:txBody>
                    <a:bodyPr/>
                    <a:lstStyle/>
                    <a:p>
                      <a:pPr algn="l">
                        <a:defRPr sz="1400"/>
                      </a:pPr>
                      <a:r>
                        <a:rPr sz="1200"/>
                        <a:t>Class 7</a:t>
                      </a:r>
                    </a:p>
                  </a:txBody>
                  <a:tcPr marL="91425" marR="91425" marT="91425" marB="91425" horzOverflow="overflow"/>
                </a:tc>
                <a:tc>
                  <a:txBody>
                    <a:bodyPr/>
                    <a:lstStyle/>
                    <a:p>
                      <a:pPr algn="l">
                        <a:defRPr sz="1400"/>
                      </a:pPr>
                      <a:r>
                        <a:rPr sz="1200"/>
                        <a:t>Class 8</a:t>
                      </a:r>
                    </a:p>
                  </a:txBody>
                  <a:tcPr marL="91425" marR="91425" marT="91425" marB="91425" horzOverflow="overflow"/>
                </a:tc>
                <a:tc>
                  <a:txBody>
                    <a:bodyPr/>
                    <a:lstStyle/>
                    <a:p>
                      <a:pPr algn="l">
                        <a:defRPr sz="1400"/>
                      </a:pPr>
                      <a:r>
                        <a:rPr sz="1200"/>
                        <a:t>Class 9</a:t>
                      </a:r>
                    </a:p>
                  </a:txBody>
                  <a:tcPr marL="91425" marR="91425" marT="91425" marB="91425" horzOverflow="overflow"/>
                </a:tc>
                <a:extLst>
                  <a:ext uri="{0D108BD9-81ED-4DB2-BD59-A6C34878D82A}">
                    <a16:rowId xmlns:a16="http://schemas.microsoft.com/office/drawing/2014/main" val="10000"/>
                  </a:ext>
                </a:extLst>
              </a:tr>
              <a:tr h="639407">
                <a:tc>
                  <a:txBody>
                    <a:bodyPr/>
                    <a:lstStyle/>
                    <a:p>
                      <a:pPr marL="0" marR="0" lvl="0" indent="0" algn="l" defTabSz="914400" rtl="0" eaLnBrk="1" fontAlgn="auto" latinLnBrk="0" hangingPunct="1">
                        <a:lnSpc>
                          <a:spcPct val="100000"/>
                        </a:lnSpc>
                        <a:spcBef>
                          <a:spcPts val="0"/>
                        </a:spcBef>
                        <a:spcAft>
                          <a:spcPts val="0"/>
                        </a:spcAft>
                        <a:buClrTx/>
                        <a:buSzTx/>
                        <a:buFontTx/>
                        <a:buNone/>
                        <a:tabLst/>
                        <a:defRPr sz="1800"/>
                      </a:pPr>
                      <a:r>
                        <a:rPr lang="en-US" sz="1200"/>
                        <a:t>Beta = 0.999</a:t>
                      </a:r>
                    </a:p>
                  </a:txBody>
                  <a:tcPr marL="91425" marR="91425" marT="91425" marB="91425" horzOverflow="overflow"/>
                </a:tc>
                <a:tc>
                  <a:txBody>
                    <a:bodyPr/>
                    <a:lstStyle/>
                    <a:p>
                      <a:pPr algn="r" fontAlgn="b">
                        <a:buNone/>
                      </a:pPr>
                      <a:r>
                        <a:rPr lang="en-US" sz="1100" b="0" i="0" u="none" strike="noStrike">
                          <a:solidFill>
                            <a:srgbClr val="000000"/>
                          </a:solidFill>
                          <a:effectLst/>
                          <a:latin typeface="Aptos Narrow" panose="020B0004020202020204" pitchFamily="34" charset="0"/>
                        </a:rPr>
                        <a:t>0.91</a:t>
                      </a:r>
                    </a:p>
                  </a:txBody>
                  <a:tcPr marL="6350" marR="6350" marT="6350" marB="0" anchor="b"/>
                </a:tc>
                <a:tc>
                  <a:txBody>
                    <a:bodyPr/>
                    <a:lstStyle/>
                    <a:p>
                      <a:pPr algn="r" fontAlgn="b">
                        <a:buNone/>
                      </a:pPr>
                      <a:r>
                        <a:rPr lang="en-US" sz="1100" b="0" i="0" u="none" strike="noStrike">
                          <a:solidFill>
                            <a:srgbClr val="000000"/>
                          </a:solidFill>
                          <a:effectLst/>
                          <a:latin typeface="Aptos Narrow" panose="020B0004020202020204" pitchFamily="34" charset="0"/>
                        </a:rPr>
                        <a:t>0.93</a:t>
                      </a:r>
                    </a:p>
                  </a:txBody>
                  <a:tcPr marL="6350" marR="6350" marT="6350" marB="0" anchor="b"/>
                </a:tc>
                <a:tc>
                  <a:txBody>
                    <a:bodyPr/>
                    <a:lstStyle/>
                    <a:p>
                      <a:pPr algn="r" fontAlgn="b">
                        <a:buNone/>
                      </a:pPr>
                      <a:r>
                        <a:rPr lang="en-US" sz="1100" b="0" i="0" u="none" strike="noStrike">
                          <a:solidFill>
                            <a:srgbClr val="000000"/>
                          </a:solidFill>
                          <a:effectLst/>
                          <a:latin typeface="Aptos Narrow" panose="020B0004020202020204" pitchFamily="34" charset="0"/>
                        </a:rPr>
                        <a:t>0.60</a:t>
                      </a:r>
                    </a:p>
                  </a:txBody>
                  <a:tcPr marL="6350" marR="6350" marT="6350" marB="0" anchor="b"/>
                </a:tc>
                <a:tc>
                  <a:txBody>
                    <a:bodyPr/>
                    <a:lstStyle/>
                    <a:p>
                      <a:pPr algn="r" fontAlgn="b">
                        <a:buNone/>
                      </a:pPr>
                      <a:r>
                        <a:rPr lang="en-US" sz="1100" b="0" i="0" u="none" strike="noStrike">
                          <a:solidFill>
                            <a:srgbClr val="000000"/>
                          </a:solidFill>
                          <a:effectLst/>
                          <a:latin typeface="Aptos Narrow" panose="020B0004020202020204" pitchFamily="34" charset="0"/>
                        </a:rPr>
                        <a:t>0.56</a:t>
                      </a:r>
                    </a:p>
                  </a:txBody>
                  <a:tcPr marL="6350" marR="6350" marT="6350" marB="0" anchor="b"/>
                </a:tc>
                <a:tc>
                  <a:txBody>
                    <a:bodyPr/>
                    <a:lstStyle/>
                    <a:p>
                      <a:pPr algn="r" fontAlgn="b">
                        <a:buNone/>
                      </a:pPr>
                      <a:r>
                        <a:rPr lang="en-US" sz="1100" b="0" i="0" u="none" strike="noStrike">
                          <a:solidFill>
                            <a:srgbClr val="000000"/>
                          </a:solidFill>
                          <a:effectLst/>
                          <a:latin typeface="Aptos Narrow" panose="020B0004020202020204" pitchFamily="34" charset="0"/>
                        </a:rPr>
                        <a:t>0.58</a:t>
                      </a:r>
                    </a:p>
                  </a:txBody>
                  <a:tcPr marL="6350" marR="6350" marT="6350" marB="0" anchor="b"/>
                </a:tc>
                <a:tc>
                  <a:txBody>
                    <a:bodyPr/>
                    <a:lstStyle/>
                    <a:p>
                      <a:pPr algn="r" fontAlgn="b">
                        <a:buNone/>
                      </a:pPr>
                      <a:r>
                        <a:rPr lang="en-US" sz="1100" b="0" i="0" u="none" strike="noStrike">
                          <a:solidFill>
                            <a:srgbClr val="000000"/>
                          </a:solidFill>
                          <a:effectLst/>
                          <a:latin typeface="Aptos Narrow" panose="020B0004020202020204" pitchFamily="34" charset="0"/>
                        </a:rPr>
                        <a:t>0.55</a:t>
                      </a:r>
                    </a:p>
                  </a:txBody>
                  <a:tcPr marL="6350" marR="6350" marT="6350" marB="0" anchor="b"/>
                </a:tc>
                <a:tc>
                  <a:txBody>
                    <a:bodyPr/>
                    <a:lstStyle/>
                    <a:p>
                      <a:pPr algn="r" fontAlgn="b">
                        <a:buNone/>
                      </a:pPr>
                      <a:r>
                        <a:rPr lang="en-US" sz="1100" b="0" i="0" u="none" strike="noStrike">
                          <a:solidFill>
                            <a:srgbClr val="000000"/>
                          </a:solidFill>
                          <a:effectLst/>
                          <a:latin typeface="Aptos Narrow" panose="020B0004020202020204" pitchFamily="34" charset="0"/>
                        </a:rPr>
                        <a:t>0.71</a:t>
                      </a:r>
                    </a:p>
                  </a:txBody>
                  <a:tcPr marL="6350" marR="6350" marT="6350" marB="0" anchor="b"/>
                </a:tc>
                <a:tc>
                  <a:txBody>
                    <a:bodyPr/>
                    <a:lstStyle/>
                    <a:p>
                      <a:pPr algn="r" fontAlgn="b">
                        <a:buNone/>
                      </a:pPr>
                      <a:r>
                        <a:rPr lang="en-US" sz="1100" b="0" i="0" u="none" strike="noStrike">
                          <a:solidFill>
                            <a:srgbClr val="000000"/>
                          </a:solidFill>
                          <a:effectLst/>
                          <a:latin typeface="Aptos Narrow" panose="020B0004020202020204" pitchFamily="34" charset="0"/>
                        </a:rPr>
                        <a:t>0.65</a:t>
                      </a:r>
                    </a:p>
                  </a:txBody>
                  <a:tcPr marL="6350" marR="6350" marT="6350" marB="0" anchor="b"/>
                </a:tc>
                <a:tc>
                  <a:txBody>
                    <a:bodyPr/>
                    <a:lstStyle/>
                    <a:p>
                      <a:pPr algn="r" fontAlgn="b">
                        <a:buNone/>
                      </a:pPr>
                      <a:r>
                        <a:rPr lang="en-US" sz="1100" b="0" i="0" u="none" strike="noStrike">
                          <a:solidFill>
                            <a:srgbClr val="000000"/>
                          </a:solidFill>
                          <a:effectLst/>
                          <a:latin typeface="Aptos Narrow" panose="020B0004020202020204" pitchFamily="34" charset="0"/>
                        </a:rPr>
                        <a:t>0.50</a:t>
                      </a:r>
                    </a:p>
                  </a:txBody>
                  <a:tcPr marL="6350" marR="6350" marT="6350" marB="0" anchor="b"/>
                </a:tc>
                <a:tc>
                  <a:txBody>
                    <a:bodyPr/>
                    <a:lstStyle/>
                    <a:p>
                      <a:pPr algn="r" fontAlgn="b">
                        <a:buNone/>
                      </a:pPr>
                      <a:r>
                        <a:rPr lang="en-US" sz="1100" b="0" i="0" u="none" strike="noStrike">
                          <a:solidFill>
                            <a:srgbClr val="000000"/>
                          </a:solidFill>
                          <a:effectLst/>
                          <a:latin typeface="Aptos Narrow" panose="020B0004020202020204" pitchFamily="34" charset="0"/>
                        </a:rPr>
                        <a:t>0.51</a:t>
                      </a:r>
                    </a:p>
                  </a:txBody>
                  <a:tcPr marL="6350" marR="6350" marT="6350" marB="0" anchor="b"/>
                </a:tc>
                <a:extLst>
                  <a:ext uri="{0D108BD9-81ED-4DB2-BD59-A6C34878D82A}">
                    <a16:rowId xmlns:a16="http://schemas.microsoft.com/office/drawing/2014/main" val="10001"/>
                  </a:ext>
                </a:extLst>
              </a:tr>
            </a:tbl>
          </a:graphicData>
        </a:graphic>
      </p:graphicFrame>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0" y="-30734"/>
            <a:ext cx="8970464" cy="4952443"/>
          </a:xfrm>
        </p:spPr>
        <p:txBody>
          <a:bodyPr>
            <a:normAutofit/>
          </a:bodyPr>
          <a:lstStyle/>
          <a:p>
            <a:r>
              <a:rPr lang="en-US" sz="1200" dirty="0"/>
              <a:t>Theory PS Q1. </a:t>
            </a:r>
            <a:r>
              <a:rPr lang="en-US" sz="1200" dirty="0">
                <a:solidFill>
                  <a:srgbClr val="FF0000"/>
                </a:solidFill>
              </a:rPr>
              <a:t>Must show your work for full credit. </a:t>
            </a:r>
            <a:r>
              <a:rPr lang="en-US" sz="1200" dirty="0"/>
              <a:t>Feel free to add extra slides if </a:t>
            </a:r>
            <a:r>
              <a:rPr lang="en-US" sz="1200"/>
              <a:t>needed.</a:t>
            </a:r>
            <a:endParaRPr lang="en-US" sz="1200" dirty="0">
              <a:highlight>
                <a:srgbClr val="FFFF00"/>
              </a:highlight>
            </a:endParaRPr>
          </a:p>
        </p:txBody>
      </p:sp>
      <p:sp>
        <p:nvSpPr>
          <p:cNvPr id="10" name="TextBox 9">
            <a:extLst>
              <a:ext uri="{FF2B5EF4-FFF2-40B4-BE49-F238E27FC236}">
                <a16:creationId xmlns:a16="http://schemas.microsoft.com/office/drawing/2014/main" id="{306BE8F7-5C79-CFD6-B47C-DB8E7921EB9E}"/>
              </a:ext>
            </a:extLst>
          </p:cNvPr>
          <p:cNvSpPr txBox="1"/>
          <p:nvPr/>
        </p:nvSpPr>
        <p:spPr>
          <a:xfrm>
            <a:off x="6691423" y="1783081"/>
            <a:ext cx="2020186" cy="21544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000000"/>
                </a:solidFill>
                <a:effectLst/>
                <a:uFillTx/>
                <a:latin typeface="+mn-lt"/>
                <a:ea typeface="+mn-ea"/>
                <a:cs typeface="+mn-cs"/>
                <a:sym typeface="Arial"/>
              </a:rPr>
              <a:t>Part b: entries of matrix A</a:t>
            </a:r>
          </a:p>
        </p:txBody>
      </p:sp>
      <p:pic>
        <p:nvPicPr>
          <p:cNvPr id="12" name="Picture 11">
            <a:extLst>
              <a:ext uri="{FF2B5EF4-FFF2-40B4-BE49-F238E27FC236}">
                <a16:creationId xmlns:a16="http://schemas.microsoft.com/office/drawing/2014/main" id="{B2FB98A0-3488-9886-2199-241ADB9C14EA}"/>
              </a:ext>
            </a:extLst>
          </p:cNvPr>
          <p:cNvPicPr>
            <a:picLocks noChangeAspect="1"/>
          </p:cNvPicPr>
          <p:nvPr/>
        </p:nvPicPr>
        <p:blipFill>
          <a:blip r:embed="rId2"/>
          <a:stretch>
            <a:fillRect/>
          </a:stretch>
        </p:blipFill>
        <p:spPr>
          <a:xfrm>
            <a:off x="5894000" y="2214676"/>
            <a:ext cx="2764439" cy="862787"/>
          </a:xfrm>
          <a:prstGeom prst="rect">
            <a:avLst/>
          </a:prstGeom>
        </p:spPr>
      </p:pic>
      <p:sp>
        <p:nvSpPr>
          <p:cNvPr id="13" name="Rectangle 12">
            <a:extLst>
              <a:ext uri="{FF2B5EF4-FFF2-40B4-BE49-F238E27FC236}">
                <a16:creationId xmlns:a16="http://schemas.microsoft.com/office/drawing/2014/main" id="{6DEAF744-F45A-7798-71B2-65D0133C235C}"/>
              </a:ext>
            </a:extLst>
          </p:cNvPr>
          <p:cNvSpPr/>
          <p:nvPr/>
        </p:nvSpPr>
        <p:spPr>
          <a:xfrm>
            <a:off x="5830671" y="1665767"/>
            <a:ext cx="3072323" cy="1559442"/>
          </a:xfrm>
          <a:prstGeom prst="rect">
            <a:avLst/>
          </a:prstGeom>
          <a:noFill/>
          <a:ln w="25400" cap="flat">
            <a:solidFill>
              <a:srgbClr val="00B05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mn-lt"/>
              <a:ea typeface="+mn-ea"/>
              <a:cs typeface="+mn-cs"/>
              <a:sym typeface="Arial"/>
            </a:endParaRPr>
          </a:p>
        </p:txBody>
      </p:sp>
      <p:pic>
        <p:nvPicPr>
          <p:cNvPr id="15" name="Picture 14">
            <a:extLst>
              <a:ext uri="{FF2B5EF4-FFF2-40B4-BE49-F238E27FC236}">
                <a16:creationId xmlns:a16="http://schemas.microsoft.com/office/drawing/2014/main" id="{40FC86D8-EC61-1A3E-6BAA-7BAA0DBB143F}"/>
              </a:ext>
            </a:extLst>
          </p:cNvPr>
          <p:cNvPicPr>
            <a:picLocks noChangeAspect="1"/>
          </p:cNvPicPr>
          <p:nvPr/>
        </p:nvPicPr>
        <p:blipFill>
          <a:blip r:embed="rId3"/>
          <a:stretch>
            <a:fillRect/>
          </a:stretch>
        </p:blipFill>
        <p:spPr>
          <a:xfrm>
            <a:off x="0" y="398829"/>
            <a:ext cx="5869171" cy="4699834"/>
          </a:xfrm>
          <a:prstGeom prst="rect">
            <a:avLst/>
          </a:prstGeom>
        </p:spPr>
      </p:pic>
      <p:sp>
        <p:nvSpPr>
          <p:cNvPr id="9" name="Rectangle 8">
            <a:extLst>
              <a:ext uri="{FF2B5EF4-FFF2-40B4-BE49-F238E27FC236}">
                <a16:creationId xmlns:a16="http://schemas.microsoft.com/office/drawing/2014/main" id="{E36AD1CA-152B-00F6-ED02-31B272B5BABA}"/>
              </a:ext>
            </a:extLst>
          </p:cNvPr>
          <p:cNvSpPr/>
          <p:nvPr/>
        </p:nvSpPr>
        <p:spPr>
          <a:xfrm>
            <a:off x="404039" y="4888622"/>
            <a:ext cx="1708298" cy="243128"/>
          </a:xfrm>
          <a:prstGeom prst="rect">
            <a:avLst/>
          </a:prstGeom>
          <a:noFill/>
          <a:ln w="25400" cap="flat">
            <a:solidFill>
              <a:srgbClr val="00B05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3669776865"/>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Google Shape;89;p19"/>
          <p:cNvSpPr txBox="1">
            <a:spLocks noGrp="1"/>
          </p:cNvSpPr>
          <p:nvPr>
            <p:ph type="body" idx="1"/>
          </p:nvPr>
        </p:nvSpPr>
        <p:spPr>
          <a:xfrm>
            <a:off x="311699" y="1152475"/>
            <a:ext cx="8520602" cy="3416400"/>
          </a:xfrm>
          <a:prstGeom prst="rect">
            <a:avLst/>
          </a:prstGeom>
        </p:spPr>
        <p:txBody>
          <a:bodyPr/>
          <a:lstStyle>
            <a:lvl1pPr marL="0" indent="0">
              <a:buSzTx/>
              <a:buNone/>
            </a:lvl1pPr>
          </a:lstStyle>
          <a:p>
            <a:r>
              <a:t>Put your results of CE loss and CB-Focal Loss(best) together:</a:t>
            </a:r>
          </a:p>
        </p:txBody>
      </p:sp>
      <p:graphicFrame>
        <p:nvGraphicFramePr>
          <p:cNvPr id="131" name="Google Shape;90;p19"/>
          <p:cNvGraphicFramePr/>
          <p:nvPr>
            <p:extLst>
              <p:ext uri="{D42A27DB-BD31-4B8C-83A1-F6EECF244321}">
                <p14:modId xmlns:p14="http://schemas.microsoft.com/office/powerpoint/2010/main" val="1803907412"/>
              </p:ext>
            </p:extLst>
          </p:nvPr>
        </p:nvGraphicFramePr>
        <p:xfrm>
          <a:off x="378649" y="2387774"/>
          <a:ext cx="8588000" cy="1807100"/>
        </p:xfrm>
        <a:graphic>
          <a:graphicData uri="http://schemas.openxmlformats.org/drawingml/2006/table">
            <a:tbl>
              <a:tblPr>
                <a:tableStyleId>{4C3C2611-4C71-4FC5-86AE-919BDF0F9419}</a:tableStyleId>
              </a:tblPr>
              <a:tblGrid>
                <a:gridCol w="932825">
                  <a:extLst>
                    <a:ext uri="{9D8B030D-6E8A-4147-A177-3AD203B41FA5}">
                      <a16:colId xmlns:a16="http://schemas.microsoft.com/office/drawing/2014/main" val="20000"/>
                    </a:ext>
                  </a:extLst>
                </a:gridCol>
                <a:gridCol w="711600">
                  <a:extLst>
                    <a:ext uri="{9D8B030D-6E8A-4147-A177-3AD203B41FA5}">
                      <a16:colId xmlns:a16="http://schemas.microsoft.com/office/drawing/2014/main" val="20001"/>
                    </a:ext>
                  </a:extLst>
                </a:gridCol>
                <a:gridCol w="670150">
                  <a:extLst>
                    <a:ext uri="{9D8B030D-6E8A-4147-A177-3AD203B41FA5}">
                      <a16:colId xmlns:a16="http://schemas.microsoft.com/office/drawing/2014/main" val="20002"/>
                    </a:ext>
                  </a:extLst>
                </a:gridCol>
                <a:gridCol w="697700">
                  <a:extLst>
                    <a:ext uri="{9D8B030D-6E8A-4147-A177-3AD203B41FA5}">
                      <a16:colId xmlns:a16="http://schemas.microsoft.com/office/drawing/2014/main" val="20003"/>
                    </a:ext>
                  </a:extLst>
                </a:gridCol>
                <a:gridCol w="863725">
                  <a:extLst>
                    <a:ext uri="{9D8B030D-6E8A-4147-A177-3AD203B41FA5}">
                      <a16:colId xmlns:a16="http://schemas.microsoft.com/office/drawing/2014/main" val="20004"/>
                    </a:ext>
                  </a:extLst>
                </a:gridCol>
                <a:gridCol w="808375">
                  <a:extLst>
                    <a:ext uri="{9D8B030D-6E8A-4147-A177-3AD203B41FA5}">
                      <a16:colId xmlns:a16="http://schemas.microsoft.com/office/drawing/2014/main" val="20005"/>
                    </a:ext>
                  </a:extLst>
                </a:gridCol>
                <a:gridCol w="780725">
                  <a:extLst>
                    <a:ext uri="{9D8B030D-6E8A-4147-A177-3AD203B41FA5}">
                      <a16:colId xmlns:a16="http://schemas.microsoft.com/office/drawing/2014/main" val="20006"/>
                    </a:ext>
                  </a:extLst>
                </a:gridCol>
                <a:gridCol w="780725">
                  <a:extLst>
                    <a:ext uri="{9D8B030D-6E8A-4147-A177-3AD203B41FA5}">
                      <a16:colId xmlns:a16="http://schemas.microsoft.com/office/drawing/2014/main" val="20007"/>
                    </a:ext>
                  </a:extLst>
                </a:gridCol>
                <a:gridCol w="780725">
                  <a:extLst>
                    <a:ext uri="{9D8B030D-6E8A-4147-A177-3AD203B41FA5}">
                      <a16:colId xmlns:a16="http://schemas.microsoft.com/office/drawing/2014/main" val="20008"/>
                    </a:ext>
                  </a:extLst>
                </a:gridCol>
                <a:gridCol w="780725">
                  <a:extLst>
                    <a:ext uri="{9D8B030D-6E8A-4147-A177-3AD203B41FA5}">
                      <a16:colId xmlns:a16="http://schemas.microsoft.com/office/drawing/2014/main" val="20009"/>
                    </a:ext>
                  </a:extLst>
                </a:gridCol>
                <a:gridCol w="780725">
                  <a:extLst>
                    <a:ext uri="{9D8B030D-6E8A-4147-A177-3AD203B41FA5}">
                      <a16:colId xmlns:a16="http://schemas.microsoft.com/office/drawing/2014/main" val="20010"/>
                    </a:ext>
                  </a:extLst>
                </a:gridCol>
              </a:tblGrid>
              <a:tr h="594150">
                <a:tc>
                  <a:txBody>
                    <a:bodyPr/>
                    <a:lstStyle/>
                    <a:p>
                      <a:pPr algn="l">
                        <a:defRPr sz="1400"/>
                      </a:pPr>
                      <a:endParaRPr/>
                    </a:p>
                  </a:txBody>
                  <a:tcPr marL="91425" marR="91425" marT="91425" marB="91425" horzOverflow="overflow"/>
                </a:tc>
                <a:tc>
                  <a:txBody>
                    <a:bodyPr/>
                    <a:lstStyle/>
                    <a:p>
                      <a:pPr algn="l">
                        <a:defRPr sz="1800"/>
                      </a:pPr>
                      <a:r>
                        <a:rPr sz="1200"/>
                        <a:t>Class 
0</a:t>
                      </a:r>
                    </a:p>
                  </a:txBody>
                  <a:tcPr marL="91425" marR="91425" marT="91425" marB="91425" horzOverflow="overflow"/>
                </a:tc>
                <a:tc>
                  <a:txBody>
                    <a:bodyPr/>
                    <a:lstStyle/>
                    <a:p>
                      <a:pPr algn="l">
                        <a:defRPr sz="1400"/>
                      </a:pPr>
                      <a:r>
                        <a:rPr sz="1200"/>
                        <a:t>Class</a:t>
                      </a:r>
                    </a:p>
                    <a:p>
                      <a:pPr algn="l">
                        <a:defRPr sz="1400"/>
                      </a:pPr>
                      <a:r>
                        <a:rPr sz="1200"/>
                        <a:t>1</a:t>
                      </a:r>
                    </a:p>
                  </a:txBody>
                  <a:tcPr marL="91425" marR="91425" marT="91425" marB="91425" horzOverflow="overflow"/>
                </a:tc>
                <a:tc>
                  <a:txBody>
                    <a:bodyPr/>
                    <a:lstStyle/>
                    <a:p>
                      <a:pPr algn="l">
                        <a:defRPr sz="1800"/>
                      </a:pPr>
                      <a:r>
                        <a:rPr sz="1200"/>
                        <a:t>Class
2</a:t>
                      </a:r>
                    </a:p>
                  </a:txBody>
                  <a:tcPr marL="91425" marR="91425" marT="91425" marB="91425" horzOverflow="overflow"/>
                </a:tc>
                <a:tc>
                  <a:txBody>
                    <a:bodyPr/>
                    <a:lstStyle/>
                    <a:p>
                      <a:pPr algn="l">
                        <a:defRPr sz="1400"/>
                      </a:pPr>
                      <a:r>
                        <a:rPr sz="1200"/>
                        <a:t>Class 3</a:t>
                      </a:r>
                    </a:p>
                  </a:txBody>
                  <a:tcPr marL="91425" marR="91425" marT="91425" marB="91425" horzOverflow="overflow"/>
                </a:tc>
                <a:tc>
                  <a:txBody>
                    <a:bodyPr/>
                    <a:lstStyle/>
                    <a:p>
                      <a:pPr algn="l">
                        <a:defRPr sz="1400"/>
                      </a:pPr>
                      <a:r>
                        <a:rPr sz="1200"/>
                        <a:t>Class 4</a:t>
                      </a:r>
                    </a:p>
                  </a:txBody>
                  <a:tcPr marL="91425" marR="91425" marT="91425" marB="91425" horzOverflow="overflow"/>
                </a:tc>
                <a:tc>
                  <a:txBody>
                    <a:bodyPr/>
                    <a:lstStyle/>
                    <a:p>
                      <a:pPr algn="l">
                        <a:defRPr sz="1400"/>
                      </a:pPr>
                      <a:r>
                        <a:rPr sz="1200"/>
                        <a:t>Class 5</a:t>
                      </a:r>
                    </a:p>
                  </a:txBody>
                  <a:tcPr marL="91425" marR="91425" marT="91425" marB="91425" horzOverflow="overflow"/>
                </a:tc>
                <a:tc>
                  <a:txBody>
                    <a:bodyPr/>
                    <a:lstStyle/>
                    <a:p>
                      <a:pPr algn="l">
                        <a:defRPr sz="1400"/>
                      </a:pPr>
                      <a:r>
                        <a:rPr sz="1200"/>
                        <a:t>Class 6</a:t>
                      </a:r>
                    </a:p>
                  </a:txBody>
                  <a:tcPr marL="91425" marR="91425" marT="91425" marB="91425" horzOverflow="overflow"/>
                </a:tc>
                <a:tc>
                  <a:txBody>
                    <a:bodyPr/>
                    <a:lstStyle/>
                    <a:p>
                      <a:pPr algn="l">
                        <a:defRPr sz="1400"/>
                      </a:pPr>
                      <a:r>
                        <a:rPr sz="1200"/>
                        <a:t>Class 7</a:t>
                      </a:r>
                    </a:p>
                  </a:txBody>
                  <a:tcPr marL="91425" marR="91425" marT="91425" marB="91425" horzOverflow="overflow"/>
                </a:tc>
                <a:tc>
                  <a:txBody>
                    <a:bodyPr/>
                    <a:lstStyle/>
                    <a:p>
                      <a:pPr algn="l">
                        <a:defRPr sz="1400"/>
                      </a:pPr>
                      <a:r>
                        <a:rPr sz="1200"/>
                        <a:t>Class 8</a:t>
                      </a:r>
                    </a:p>
                  </a:txBody>
                  <a:tcPr marL="91425" marR="91425" marT="91425" marB="91425" horzOverflow="overflow"/>
                </a:tc>
                <a:tc>
                  <a:txBody>
                    <a:bodyPr/>
                    <a:lstStyle/>
                    <a:p>
                      <a:pPr algn="l">
                        <a:defRPr sz="1400"/>
                      </a:pPr>
                      <a:r>
                        <a:rPr sz="1200"/>
                        <a:t>Class 9</a:t>
                      </a:r>
                    </a:p>
                  </a:txBody>
                  <a:tcPr marL="91425" marR="91425" marT="91425" marB="91425" horzOverflow="overflow"/>
                </a:tc>
                <a:extLst>
                  <a:ext uri="{0D108BD9-81ED-4DB2-BD59-A6C34878D82A}">
                    <a16:rowId xmlns:a16="http://schemas.microsoft.com/office/drawing/2014/main" val="10000"/>
                  </a:ext>
                </a:extLst>
              </a:tr>
              <a:tr h="606475">
                <a:tc>
                  <a:txBody>
                    <a:bodyPr/>
                    <a:lstStyle/>
                    <a:p>
                      <a:pPr algn="l">
                        <a:defRPr sz="1800"/>
                      </a:pPr>
                      <a:r>
                        <a:rPr sz="1200"/>
                        <a:t>CE Loss</a:t>
                      </a:r>
                    </a:p>
                  </a:txBody>
                  <a:tcPr marL="91425" marR="91425" marT="91425" marB="91425" horzOverflow="overflow"/>
                </a:tc>
                <a:tc>
                  <a:txBody>
                    <a:bodyPr/>
                    <a:lstStyle/>
                    <a:p>
                      <a:pPr algn="r" fontAlgn="b">
                        <a:buNone/>
                      </a:pPr>
                      <a:r>
                        <a:rPr lang="en-US" sz="1100" b="0" i="0" u="none" strike="noStrike">
                          <a:solidFill>
                            <a:srgbClr val="000000"/>
                          </a:solidFill>
                          <a:effectLst/>
                          <a:latin typeface="Aptos Narrow" panose="020B0004020202020204" pitchFamily="34" charset="0"/>
                        </a:rPr>
                        <a:t>0.89</a:t>
                      </a:r>
                    </a:p>
                  </a:txBody>
                  <a:tcPr marL="6350" marR="6350" marT="6350" marB="0" anchor="b"/>
                </a:tc>
                <a:tc>
                  <a:txBody>
                    <a:bodyPr/>
                    <a:lstStyle/>
                    <a:p>
                      <a:pPr algn="r" fontAlgn="b">
                        <a:buNone/>
                      </a:pPr>
                      <a:r>
                        <a:rPr lang="en-US" sz="1100" b="0" i="0" u="none" strike="noStrike">
                          <a:solidFill>
                            <a:srgbClr val="000000"/>
                          </a:solidFill>
                          <a:effectLst/>
                          <a:latin typeface="Aptos Narrow" panose="020B0004020202020204" pitchFamily="34" charset="0"/>
                        </a:rPr>
                        <a:t>0.98</a:t>
                      </a:r>
                    </a:p>
                  </a:txBody>
                  <a:tcPr marL="6350" marR="6350" marT="6350" marB="0" anchor="b"/>
                </a:tc>
                <a:tc>
                  <a:txBody>
                    <a:bodyPr/>
                    <a:lstStyle/>
                    <a:p>
                      <a:pPr algn="r" fontAlgn="b">
                        <a:buNone/>
                      </a:pPr>
                      <a:r>
                        <a:rPr lang="en-US" sz="1100" b="0" i="0" u="none" strike="noStrike">
                          <a:solidFill>
                            <a:srgbClr val="000000"/>
                          </a:solidFill>
                          <a:effectLst/>
                          <a:latin typeface="Aptos Narrow" panose="020B0004020202020204" pitchFamily="34" charset="0"/>
                        </a:rPr>
                        <a:t>0.75</a:t>
                      </a:r>
                    </a:p>
                  </a:txBody>
                  <a:tcPr marL="6350" marR="6350" marT="6350" marB="0" anchor="b"/>
                </a:tc>
                <a:tc>
                  <a:txBody>
                    <a:bodyPr/>
                    <a:lstStyle/>
                    <a:p>
                      <a:pPr algn="r" fontAlgn="b">
                        <a:buNone/>
                      </a:pPr>
                      <a:r>
                        <a:rPr lang="en-US" sz="1100" b="0" i="0" u="none" strike="noStrike">
                          <a:solidFill>
                            <a:srgbClr val="000000"/>
                          </a:solidFill>
                          <a:effectLst/>
                          <a:latin typeface="Aptos Narrow" panose="020B0004020202020204" pitchFamily="34" charset="0"/>
                        </a:rPr>
                        <a:t>0.63</a:t>
                      </a:r>
                    </a:p>
                  </a:txBody>
                  <a:tcPr marL="6350" marR="6350" marT="6350" marB="0" anchor="b"/>
                </a:tc>
                <a:tc>
                  <a:txBody>
                    <a:bodyPr/>
                    <a:lstStyle/>
                    <a:p>
                      <a:pPr algn="r" fontAlgn="b">
                        <a:buNone/>
                      </a:pPr>
                      <a:r>
                        <a:rPr lang="en-US" sz="1100" b="0" i="0" u="none" strike="noStrike">
                          <a:solidFill>
                            <a:srgbClr val="000000"/>
                          </a:solidFill>
                          <a:effectLst/>
                          <a:latin typeface="Aptos Narrow" panose="020B0004020202020204" pitchFamily="34" charset="0"/>
                        </a:rPr>
                        <a:t>0.73</a:t>
                      </a:r>
                    </a:p>
                  </a:txBody>
                  <a:tcPr marL="6350" marR="6350" marT="6350" marB="0" anchor="b"/>
                </a:tc>
                <a:tc>
                  <a:txBody>
                    <a:bodyPr/>
                    <a:lstStyle/>
                    <a:p>
                      <a:pPr algn="r" fontAlgn="b">
                        <a:buNone/>
                      </a:pPr>
                      <a:r>
                        <a:rPr lang="en-US" sz="1100" b="0" i="0" u="none" strike="noStrike">
                          <a:solidFill>
                            <a:srgbClr val="000000"/>
                          </a:solidFill>
                          <a:effectLst/>
                          <a:latin typeface="Aptos Narrow" panose="020B0004020202020204" pitchFamily="34" charset="0"/>
                        </a:rPr>
                        <a:t>0.53</a:t>
                      </a:r>
                    </a:p>
                  </a:txBody>
                  <a:tcPr marL="6350" marR="6350" marT="6350" marB="0" anchor="b"/>
                </a:tc>
                <a:tc>
                  <a:txBody>
                    <a:bodyPr/>
                    <a:lstStyle/>
                    <a:p>
                      <a:pPr algn="r" fontAlgn="b">
                        <a:buNone/>
                      </a:pPr>
                      <a:r>
                        <a:rPr lang="en-US" sz="1100" b="0" i="0" u="none" strike="noStrike">
                          <a:solidFill>
                            <a:srgbClr val="000000"/>
                          </a:solidFill>
                          <a:effectLst/>
                          <a:latin typeface="Aptos Narrow" panose="020B0004020202020204" pitchFamily="34" charset="0"/>
                        </a:rPr>
                        <a:t>0.84</a:t>
                      </a:r>
                    </a:p>
                  </a:txBody>
                  <a:tcPr marL="6350" marR="6350" marT="6350" marB="0" anchor="b"/>
                </a:tc>
                <a:tc>
                  <a:txBody>
                    <a:bodyPr/>
                    <a:lstStyle/>
                    <a:p>
                      <a:pPr algn="r" fontAlgn="b">
                        <a:buNone/>
                      </a:pPr>
                      <a:r>
                        <a:rPr lang="en-US" sz="1100" b="0" i="0" u="none" strike="noStrike">
                          <a:solidFill>
                            <a:srgbClr val="000000"/>
                          </a:solidFill>
                          <a:effectLst/>
                          <a:latin typeface="Aptos Narrow" panose="020B0004020202020204" pitchFamily="34" charset="0"/>
                        </a:rPr>
                        <a:t>0.65</a:t>
                      </a:r>
                    </a:p>
                  </a:txBody>
                  <a:tcPr marL="6350" marR="6350" marT="6350" marB="0" anchor="b"/>
                </a:tc>
                <a:tc>
                  <a:txBody>
                    <a:bodyPr/>
                    <a:lstStyle/>
                    <a:p>
                      <a:pPr algn="r" fontAlgn="b">
                        <a:buNone/>
                      </a:pPr>
                      <a:r>
                        <a:rPr lang="en-US" sz="1100" b="0" i="0" u="none" strike="noStrike">
                          <a:solidFill>
                            <a:srgbClr val="000000"/>
                          </a:solidFill>
                          <a:effectLst/>
                          <a:latin typeface="Aptos Narrow" panose="020B0004020202020204" pitchFamily="34" charset="0"/>
                        </a:rPr>
                        <a:t>0.40</a:t>
                      </a:r>
                    </a:p>
                  </a:txBody>
                  <a:tcPr marL="6350" marR="6350" marT="6350" marB="0" anchor="b"/>
                </a:tc>
                <a:tc>
                  <a:txBody>
                    <a:bodyPr/>
                    <a:lstStyle/>
                    <a:p>
                      <a:pPr algn="r" fontAlgn="b">
                        <a:buNone/>
                      </a:pPr>
                      <a:r>
                        <a:rPr lang="en-US" sz="1100" b="0" i="0" u="none" strike="noStrike">
                          <a:solidFill>
                            <a:srgbClr val="000000"/>
                          </a:solidFill>
                          <a:effectLst/>
                          <a:latin typeface="Aptos Narrow" panose="020B0004020202020204" pitchFamily="34" charset="0"/>
                        </a:rPr>
                        <a:t>0.48</a:t>
                      </a:r>
                    </a:p>
                  </a:txBody>
                  <a:tcPr marL="6350" marR="6350" marT="6350" marB="0" anchor="b"/>
                </a:tc>
                <a:extLst>
                  <a:ext uri="{0D108BD9-81ED-4DB2-BD59-A6C34878D82A}">
                    <a16:rowId xmlns:a16="http://schemas.microsoft.com/office/drawing/2014/main" val="10001"/>
                  </a:ext>
                </a:extLst>
              </a:tr>
              <a:tr h="606475">
                <a:tc>
                  <a:txBody>
                    <a:bodyPr/>
                    <a:lstStyle/>
                    <a:p>
                      <a:pPr algn="l">
                        <a:defRPr sz="1800"/>
                      </a:pPr>
                      <a:r>
                        <a:rPr sz="1200"/>
                        <a:t>CB-Focal</a:t>
                      </a:r>
                    </a:p>
                  </a:txBody>
                  <a:tcPr marL="91425" marR="91425" marT="91425" marB="91425" horzOverflow="overflow"/>
                </a:tc>
                <a:tc>
                  <a:txBody>
                    <a:bodyPr/>
                    <a:lstStyle/>
                    <a:p>
                      <a:pPr algn="r" fontAlgn="b">
                        <a:buNone/>
                      </a:pPr>
                      <a:r>
                        <a:rPr lang="en-US" sz="1100" b="0" i="0" u="none" strike="noStrike">
                          <a:solidFill>
                            <a:srgbClr val="000000"/>
                          </a:solidFill>
                          <a:effectLst/>
                          <a:latin typeface="Aptos Narrow" panose="020B0004020202020204" pitchFamily="34" charset="0"/>
                        </a:rPr>
                        <a:t>0.91</a:t>
                      </a:r>
                    </a:p>
                  </a:txBody>
                  <a:tcPr marL="6350" marR="6350" marT="6350" marB="0" anchor="b"/>
                </a:tc>
                <a:tc>
                  <a:txBody>
                    <a:bodyPr/>
                    <a:lstStyle/>
                    <a:p>
                      <a:pPr algn="r" fontAlgn="b">
                        <a:buNone/>
                      </a:pPr>
                      <a:r>
                        <a:rPr lang="en-US" sz="1100" b="0" i="0" u="none" strike="noStrike">
                          <a:solidFill>
                            <a:srgbClr val="000000"/>
                          </a:solidFill>
                          <a:effectLst/>
                          <a:latin typeface="Aptos Narrow" panose="020B0004020202020204" pitchFamily="34" charset="0"/>
                        </a:rPr>
                        <a:t>0.93</a:t>
                      </a:r>
                    </a:p>
                  </a:txBody>
                  <a:tcPr marL="6350" marR="6350" marT="6350" marB="0" anchor="b"/>
                </a:tc>
                <a:tc>
                  <a:txBody>
                    <a:bodyPr/>
                    <a:lstStyle/>
                    <a:p>
                      <a:pPr algn="r" fontAlgn="b">
                        <a:buNone/>
                      </a:pPr>
                      <a:r>
                        <a:rPr lang="en-US" sz="1100" b="0" i="0" u="none" strike="noStrike">
                          <a:solidFill>
                            <a:srgbClr val="000000"/>
                          </a:solidFill>
                          <a:effectLst/>
                          <a:latin typeface="Aptos Narrow" panose="020B0004020202020204" pitchFamily="34" charset="0"/>
                        </a:rPr>
                        <a:t>0.60</a:t>
                      </a:r>
                    </a:p>
                  </a:txBody>
                  <a:tcPr marL="6350" marR="6350" marT="6350" marB="0" anchor="b"/>
                </a:tc>
                <a:tc>
                  <a:txBody>
                    <a:bodyPr/>
                    <a:lstStyle/>
                    <a:p>
                      <a:pPr algn="r" fontAlgn="b">
                        <a:buNone/>
                      </a:pPr>
                      <a:r>
                        <a:rPr lang="en-US" sz="1100" b="0" i="0" u="none" strike="noStrike">
                          <a:solidFill>
                            <a:srgbClr val="000000"/>
                          </a:solidFill>
                          <a:effectLst/>
                          <a:latin typeface="Aptos Narrow" panose="020B0004020202020204" pitchFamily="34" charset="0"/>
                        </a:rPr>
                        <a:t>0.56</a:t>
                      </a:r>
                    </a:p>
                  </a:txBody>
                  <a:tcPr marL="6350" marR="6350" marT="6350" marB="0" anchor="b"/>
                </a:tc>
                <a:tc>
                  <a:txBody>
                    <a:bodyPr/>
                    <a:lstStyle/>
                    <a:p>
                      <a:pPr algn="r" fontAlgn="b">
                        <a:buNone/>
                      </a:pPr>
                      <a:r>
                        <a:rPr lang="en-US" sz="1100" b="0" i="0" u="none" strike="noStrike">
                          <a:solidFill>
                            <a:srgbClr val="000000"/>
                          </a:solidFill>
                          <a:effectLst/>
                          <a:latin typeface="Aptos Narrow" panose="020B0004020202020204" pitchFamily="34" charset="0"/>
                        </a:rPr>
                        <a:t>0.58</a:t>
                      </a:r>
                    </a:p>
                  </a:txBody>
                  <a:tcPr marL="6350" marR="6350" marT="6350" marB="0" anchor="b"/>
                </a:tc>
                <a:tc>
                  <a:txBody>
                    <a:bodyPr/>
                    <a:lstStyle/>
                    <a:p>
                      <a:pPr algn="r" fontAlgn="b">
                        <a:buNone/>
                      </a:pPr>
                      <a:r>
                        <a:rPr lang="en-US" sz="1100" b="0" i="0" u="none" strike="noStrike">
                          <a:solidFill>
                            <a:srgbClr val="000000"/>
                          </a:solidFill>
                          <a:effectLst/>
                          <a:latin typeface="Aptos Narrow" panose="020B0004020202020204" pitchFamily="34" charset="0"/>
                        </a:rPr>
                        <a:t>0.55</a:t>
                      </a:r>
                    </a:p>
                  </a:txBody>
                  <a:tcPr marL="6350" marR="6350" marT="6350" marB="0" anchor="b"/>
                </a:tc>
                <a:tc>
                  <a:txBody>
                    <a:bodyPr/>
                    <a:lstStyle/>
                    <a:p>
                      <a:pPr algn="r" fontAlgn="b">
                        <a:buNone/>
                      </a:pPr>
                      <a:r>
                        <a:rPr lang="en-US" sz="1100" b="0" i="0" u="none" strike="noStrike">
                          <a:solidFill>
                            <a:srgbClr val="000000"/>
                          </a:solidFill>
                          <a:effectLst/>
                          <a:latin typeface="Aptos Narrow" panose="020B0004020202020204" pitchFamily="34" charset="0"/>
                        </a:rPr>
                        <a:t>0.71</a:t>
                      </a:r>
                    </a:p>
                  </a:txBody>
                  <a:tcPr marL="6350" marR="6350" marT="6350" marB="0" anchor="b"/>
                </a:tc>
                <a:tc>
                  <a:txBody>
                    <a:bodyPr/>
                    <a:lstStyle/>
                    <a:p>
                      <a:pPr algn="r" fontAlgn="b">
                        <a:buNone/>
                      </a:pPr>
                      <a:r>
                        <a:rPr lang="en-US" sz="1100" b="0" i="0" u="none" strike="noStrike">
                          <a:solidFill>
                            <a:srgbClr val="000000"/>
                          </a:solidFill>
                          <a:effectLst/>
                          <a:latin typeface="Aptos Narrow" panose="020B0004020202020204" pitchFamily="34" charset="0"/>
                        </a:rPr>
                        <a:t>0.65</a:t>
                      </a:r>
                    </a:p>
                  </a:txBody>
                  <a:tcPr marL="6350" marR="6350" marT="6350" marB="0" anchor="b"/>
                </a:tc>
                <a:tc>
                  <a:txBody>
                    <a:bodyPr/>
                    <a:lstStyle/>
                    <a:p>
                      <a:pPr algn="r" fontAlgn="b">
                        <a:buNone/>
                      </a:pPr>
                      <a:r>
                        <a:rPr lang="en-US" sz="1100" b="0" i="0" u="none" strike="noStrike">
                          <a:solidFill>
                            <a:srgbClr val="000000"/>
                          </a:solidFill>
                          <a:effectLst/>
                          <a:latin typeface="Aptos Narrow" panose="020B0004020202020204" pitchFamily="34" charset="0"/>
                        </a:rPr>
                        <a:t>0.50</a:t>
                      </a:r>
                    </a:p>
                  </a:txBody>
                  <a:tcPr marL="6350" marR="6350" marT="6350" marB="0" anchor="b"/>
                </a:tc>
                <a:tc>
                  <a:txBody>
                    <a:bodyPr/>
                    <a:lstStyle/>
                    <a:p>
                      <a:pPr algn="r" fontAlgn="b">
                        <a:buNone/>
                      </a:pPr>
                      <a:r>
                        <a:rPr lang="en-US" sz="1100" b="0" i="0" u="none" strike="noStrike">
                          <a:solidFill>
                            <a:srgbClr val="000000"/>
                          </a:solidFill>
                          <a:effectLst/>
                          <a:latin typeface="Aptos Narrow" panose="020B0004020202020204" pitchFamily="34" charset="0"/>
                        </a:rPr>
                        <a:t>0.51</a:t>
                      </a:r>
                    </a:p>
                  </a:txBody>
                  <a:tcPr marL="6350" marR="6350" marT="6350" marB="0" anchor="b"/>
                </a:tc>
                <a:extLst>
                  <a:ext uri="{0D108BD9-81ED-4DB2-BD59-A6C34878D82A}">
                    <a16:rowId xmlns:a16="http://schemas.microsoft.com/office/drawing/2014/main" val="10002"/>
                  </a:ext>
                </a:extLst>
              </a:tr>
            </a:tbl>
          </a:graphicData>
        </a:graphic>
      </p:graphicFrame>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Google Shape;95;p20"/>
          <p:cNvSpPr txBox="1">
            <a:spLocks noGrp="1"/>
          </p:cNvSpPr>
          <p:nvPr>
            <p:ph type="body" idx="1"/>
          </p:nvPr>
        </p:nvSpPr>
        <p:spPr>
          <a:xfrm>
            <a:off x="311699" y="64023"/>
            <a:ext cx="8520602" cy="4433513"/>
          </a:xfrm>
          <a:prstGeom prst="rect">
            <a:avLst/>
          </a:prstGeom>
        </p:spPr>
        <p:txBody>
          <a:bodyPr/>
          <a:lstStyle>
            <a:lvl1pPr marL="0" indent="0">
              <a:spcBef>
                <a:spcPts val="1600"/>
              </a:spcBef>
              <a:buSzTx/>
              <a:buNone/>
            </a:lvl1pPr>
          </a:lstStyle>
          <a:p>
            <a:r>
              <a:rPr dirty="0"/>
              <a:t>Describe and explain your observation on the result:</a:t>
            </a:r>
            <a:r>
              <a:rPr lang="en-US" dirty="0"/>
              <a:t>  </a:t>
            </a:r>
            <a:r>
              <a:rPr lang="en-US" sz="900" i="1" dirty="0">
                <a:solidFill>
                  <a:srgbClr val="0070C0"/>
                </a:solidFill>
              </a:rPr>
              <a:t>Explanation should go into </a:t>
            </a:r>
            <a:r>
              <a:rPr lang="en-US" sz="900" b="1" i="1" dirty="0">
                <a:solidFill>
                  <a:srgbClr val="0070C0"/>
                </a:solidFill>
              </a:rPr>
              <a:t>WHY</a:t>
            </a:r>
            <a:r>
              <a:rPr lang="en-US" sz="900" i="1" dirty="0">
                <a:solidFill>
                  <a:srgbClr val="0070C0"/>
                </a:solidFill>
              </a:rPr>
              <a:t> things work the way they do in the context of Machine Learning theory/intuition, along with justification for your experimentation methodology. </a:t>
            </a:r>
            <a:r>
              <a:rPr lang="en-US" sz="900" b="1" i="1" dirty="0">
                <a:solidFill>
                  <a:srgbClr val="0070C0"/>
                </a:solidFill>
              </a:rPr>
              <a:t>DO NOT </a:t>
            </a:r>
            <a:r>
              <a:rPr lang="en-US" sz="900" i="1" dirty="0">
                <a:solidFill>
                  <a:srgbClr val="0070C0"/>
                </a:solidFill>
              </a:rPr>
              <a:t>just describe the results, you should explain the reasoning behind your choices and what behavior you expected. Also, be cognizant of the best way to mindful and show the results that best emphasizes your key observations. If you need more than one slide to answer the question, you are free to create new slides.</a:t>
            </a:r>
            <a:endParaRPr dirty="0"/>
          </a:p>
        </p:txBody>
      </p:sp>
      <p:sp>
        <p:nvSpPr>
          <p:cNvPr id="2" name="TextBox 1">
            <a:extLst>
              <a:ext uri="{FF2B5EF4-FFF2-40B4-BE49-F238E27FC236}">
                <a16:creationId xmlns:a16="http://schemas.microsoft.com/office/drawing/2014/main" id="{6182119F-4C97-378F-42ED-1DC3018285F5}"/>
              </a:ext>
            </a:extLst>
          </p:cNvPr>
          <p:cNvSpPr txBox="1"/>
          <p:nvPr/>
        </p:nvSpPr>
        <p:spPr>
          <a:xfrm>
            <a:off x="524539" y="843515"/>
            <a:ext cx="7407349" cy="323165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400" b="0" i="0" u="none" strike="noStrike" cap="none" spc="0" normalizeH="0" baseline="0">
                <a:ln>
                  <a:noFill/>
                </a:ln>
                <a:solidFill>
                  <a:srgbClr val="000000"/>
                </a:solidFill>
                <a:effectLst/>
                <a:uFillTx/>
                <a:latin typeface="+mn-lt"/>
                <a:ea typeface="+mn-ea"/>
                <a:cs typeface="+mn-cs"/>
                <a:sym typeface="Arial"/>
              </a:rPr>
              <a:t>Gamma = 0 would make focal loss inactive and equivalent to cross entropy loss, while higher values of gamma e</a:t>
            </a:r>
            <a:r>
              <a:rPr lang="en-US"/>
              <a:t>mphasize accuracy on harder to classify classes. Overly high values of gamma caused a marked reduction in overall accuracy. The misbalance in the CE resnet-32 is </a:t>
            </a:r>
          </a:p>
          <a:p>
            <a:pPr marL="0" marR="0" indent="0" algn="l" defTabSz="914400" rtl="0" fontAlgn="auto" latinLnBrk="0" hangingPunct="0">
              <a:lnSpc>
                <a:spcPct val="100000"/>
              </a:lnSpc>
              <a:spcBef>
                <a:spcPts val="0"/>
              </a:spcBef>
              <a:spcAft>
                <a:spcPts val="0"/>
              </a:spcAft>
              <a:buClrTx/>
              <a:buSzTx/>
              <a:buFontTx/>
              <a:buNone/>
              <a:tabLst/>
            </a:pPr>
            <a:r>
              <a:rPr lang="en-US"/>
              <a:t>between 0.4 to 0.9, so a gamma value of 2 was utilized. This provides solid reduction in loss for easy examples, but had only a moderate increase in balance of class accuracies with the lowest class accuracies moved up to 0.5.</a:t>
            </a:r>
          </a:p>
          <a:p>
            <a:pPr marL="0" marR="0" indent="0" algn="l" defTabSz="914400" rtl="0" fontAlgn="auto" latinLnBrk="0" hangingPunct="0">
              <a:lnSpc>
                <a:spcPct val="100000"/>
              </a:lnSpc>
              <a:spcBef>
                <a:spcPts val="0"/>
              </a:spcBef>
              <a:spcAft>
                <a:spcPts val="0"/>
              </a:spcAft>
              <a:buClrTx/>
              <a:buSzTx/>
              <a:buFontTx/>
              <a:buNone/>
              <a:tabLst/>
            </a:pPr>
            <a:endParaRPr lang="en-US"/>
          </a:p>
          <a:p>
            <a:pPr marL="0" marR="0" indent="0" algn="l" defTabSz="914400" rtl="0" fontAlgn="auto" latinLnBrk="0" hangingPunct="0">
              <a:lnSpc>
                <a:spcPct val="100000"/>
              </a:lnSpc>
              <a:spcBef>
                <a:spcPts val="0"/>
              </a:spcBef>
              <a:spcAft>
                <a:spcPts val="0"/>
              </a:spcAft>
              <a:buClrTx/>
              <a:buSzTx/>
              <a:buFontTx/>
              <a:buNone/>
              <a:tabLst/>
            </a:pPr>
            <a:r>
              <a:rPr lang="en-US"/>
              <a:t>Tuning the beta values changes the class balanced loss, with beta = 0 defaulting to no reweighting. High b</a:t>
            </a:r>
            <a:r>
              <a:rPr kumimoji="0" lang="en-US" sz="1400" b="0" i="0" u="none" strike="noStrike" cap="none" spc="0" normalizeH="0" baseline="0">
                <a:ln>
                  <a:noFill/>
                </a:ln>
                <a:solidFill>
                  <a:srgbClr val="000000"/>
                </a:solidFill>
                <a:effectLst/>
                <a:uFillTx/>
                <a:latin typeface="+mn-lt"/>
                <a:ea typeface="+mn-ea"/>
                <a:cs typeface="+mn-cs"/>
                <a:sym typeface="Arial"/>
              </a:rPr>
              <a:t>eta values like 0.999 emphasize rare classes, lower values of beta do less reweighting towards rare classes</a:t>
            </a:r>
            <a:r>
              <a:rPr lang="en-US"/>
              <a:t>. Higher values of beta caused a marked reduction in overall accuracy. My best focal loss used a beta value of 0.999. A lower value of beta like 0.9 or 0.99 had outcomes that were closer to the CE model in the aspect that the distribution of class accuracies was very skewed. while a higher beta value like 0.999 had slighltly better even-ness of class accuracies but a lower overall accuracy. </a:t>
            </a:r>
          </a:p>
          <a:p>
            <a:pPr marL="0" marR="0" indent="0" algn="l" defTabSz="914400" rtl="0" fontAlgn="auto" latinLnBrk="0" hangingPunct="0">
              <a:lnSpc>
                <a:spcPct val="100000"/>
              </a:lnSpc>
              <a:spcBef>
                <a:spcPts val="0"/>
              </a:spcBef>
              <a:spcAft>
                <a:spcPts val="0"/>
              </a:spcAft>
              <a:buClrTx/>
              <a:buSzTx/>
              <a:buFontTx/>
              <a:buNone/>
              <a:tabLst/>
            </a:pPr>
            <a:r>
              <a:rPr lang="en-US"/>
              <a:t>	</a:t>
            </a:r>
            <a:endParaRPr kumimoji="0" lang="en-US" sz="1400" b="0" i="0" u="none" strike="noStrike" cap="none" spc="0" normalizeH="0" baseline="0">
              <a:ln>
                <a:noFill/>
              </a:ln>
              <a:solidFill>
                <a:srgbClr val="000000"/>
              </a:solidFill>
              <a:effectLst/>
              <a:uFillTx/>
              <a:latin typeface="+mn-lt"/>
              <a:ea typeface="+mn-ea"/>
              <a:cs typeface="+mn-cs"/>
              <a:sym typeface="Arial"/>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53113F93-71A4-DB35-A247-9833B526760D}"/>
              </a:ext>
            </a:extLst>
          </p:cNvPr>
          <p:cNvSpPr>
            <a:spLocks noGrp="1"/>
          </p:cNvSpPr>
          <p:nvPr>
            <p:ph type="body" idx="1"/>
          </p:nvPr>
        </p:nvSpPr>
        <p:spPr>
          <a:xfrm>
            <a:off x="134490" y="372753"/>
            <a:ext cx="8520602" cy="4770747"/>
          </a:xfrm>
        </p:spPr>
        <p:txBody>
          <a:bodyPr>
            <a:normAutofit fontScale="47500" lnSpcReduction="20000"/>
          </a:bodyPr>
          <a:lstStyle/>
          <a:p>
            <a:pPr marL="114300" indent="0">
              <a:buNone/>
            </a:pPr>
            <a:r>
              <a:rPr lang="en-US" sz="2900"/>
              <a:t>The regularization was changed  from 0.0005 for CE to 0.005 for focal loss. The reason is that more heavy regularization was used to prevent the focal loss model from memorizing training examples of rare/hard to classify examples. </a:t>
            </a:r>
          </a:p>
          <a:p>
            <a:pPr marL="114300" indent="0">
              <a:buNone/>
            </a:pPr>
            <a:endParaRPr lang="en-US" sz="2900"/>
          </a:p>
          <a:p>
            <a:pPr marL="114300" indent="0">
              <a:buNone/>
            </a:pPr>
            <a:r>
              <a:rPr lang="en-US" sz="2900"/>
              <a:t>The number of epochs was increased to 50 epochs, to allow the focal loss model more time to converge along with step lr reduction at 40,45 epochs as the model got closer to the local minimum.</a:t>
            </a:r>
          </a:p>
          <a:p>
            <a:pPr marL="114300" indent="0">
              <a:buNone/>
            </a:pPr>
            <a:r>
              <a:rPr lang="en-US" sz="2900"/>
              <a:t>The learning lesson from this example shows that focal loss models are very difficult to tune compared to CE, and accuracy often suffers. The learning rate was also increased to 0.01, to improve convergence speed since no divergence or oscillations were found with this increase in learning rate. </a:t>
            </a:r>
          </a:p>
          <a:p>
            <a:pPr marL="0" indent="0" hangingPunct="0">
              <a:lnSpc>
                <a:spcPct val="100000"/>
              </a:lnSpc>
              <a:buClrTx/>
              <a:buSzTx/>
              <a:buNone/>
            </a:pPr>
            <a:r>
              <a:rPr lang="en-US" sz="2900"/>
              <a:t>	</a:t>
            </a:r>
          </a:p>
          <a:p>
            <a:pPr marL="114300" indent="0">
              <a:buNone/>
            </a:pPr>
            <a:r>
              <a:rPr lang="en-US" sz="2900"/>
              <a:t>I selected beta = 0.999 as my best focal loss model even though its overall accuracy at 0.6493 was less than CE at 0.6889 and even another focal loss model with lower beta at 0.99 at accuracy = 0.6778. The rationale is that beta = 0.999 had a slight improvement of class accuracies of the lowest performing classes (#8,9), which was not possible when using only a CE only model. I went with the assumption that this was the priority since FL was requested.</a:t>
            </a:r>
          </a:p>
          <a:p>
            <a:pPr marL="114300" indent="0">
              <a:buNone/>
            </a:pPr>
            <a:endParaRPr lang="en-US" sz="2900"/>
          </a:p>
          <a:p>
            <a:pPr marL="114300" indent="0">
              <a:buNone/>
            </a:pPr>
            <a:r>
              <a:rPr lang="en-US" sz="2900"/>
              <a:t>	Ideally to maximize performance,  the next step would have been to used CE and focal loss models in combination, either in sequence or as a hybrid such as a basic example of Loss = 1*CE + (1-alpha) FL. This would combine the more stable optimization of CE for a higher overall accuracy during bulk training along with the benefits of FL to improve performance on rare and difficult to classify classes. </a:t>
            </a:r>
          </a:p>
          <a:p>
            <a:pPr marL="0" indent="0" hangingPunct="0">
              <a:lnSpc>
                <a:spcPct val="100000"/>
              </a:lnSpc>
              <a:buClrTx/>
              <a:buSzTx/>
              <a:buNone/>
            </a:pPr>
            <a:br>
              <a:rPr lang="en-US" sz="1400"/>
            </a:br>
            <a:br>
              <a:rPr lang="en-US" sz="1400"/>
            </a:br>
            <a:endParaRPr lang="en-US"/>
          </a:p>
        </p:txBody>
      </p:sp>
    </p:spTree>
    <p:extLst>
      <p:ext uri="{BB962C8B-B14F-4D97-AF65-F5344CB8AC3E}">
        <p14:creationId xmlns:p14="http://schemas.microsoft.com/office/powerpoint/2010/main" val="763411576"/>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7E6E5297-3DB8-77E7-FD46-D845919FFBA8}"/>
              </a:ext>
            </a:extLst>
          </p:cNvPr>
          <p:cNvSpPr txBox="1"/>
          <p:nvPr/>
        </p:nvSpPr>
        <p:spPr>
          <a:xfrm>
            <a:off x="134679" y="238213"/>
            <a:ext cx="4805916" cy="46166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a:t>CE model---------------</a:t>
            </a:r>
          </a:p>
          <a:p>
            <a:r>
              <a:rPr lang="en-US"/>
              <a:t>Train:</a:t>
            </a:r>
          </a:p>
          <a:p>
            <a:r>
              <a:rPr lang="en-US"/>
              <a:t>  batch_size: 128</a:t>
            </a:r>
          </a:p>
          <a:p>
            <a:r>
              <a:rPr lang="en-US"/>
              <a:t>  learning_rate: 0.1</a:t>
            </a:r>
          </a:p>
          <a:p>
            <a:r>
              <a:rPr lang="en-US"/>
              <a:t>  reg: 0.0005</a:t>
            </a:r>
          </a:p>
          <a:p>
            <a:r>
              <a:rPr lang="en-US"/>
              <a:t>  epochs: 50</a:t>
            </a:r>
          </a:p>
          <a:p>
            <a:r>
              <a:rPr lang="en-US"/>
              <a:t>  steps: [100, 101]</a:t>
            </a:r>
          </a:p>
          <a:p>
            <a:r>
              <a:rPr lang="en-US"/>
              <a:t>  warmup: 0</a:t>
            </a:r>
          </a:p>
          <a:p>
            <a:r>
              <a:rPr lang="en-US"/>
              <a:t>  momentum: 0.9</a:t>
            </a:r>
          </a:p>
          <a:p>
            <a:r>
              <a:rPr lang="en-US"/>
              <a:t>  gamma: 1</a:t>
            </a:r>
          </a:p>
          <a:p>
            <a:endParaRPr lang="en-US"/>
          </a:p>
          <a:p>
            <a:r>
              <a:rPr lang="en-US"/>
              <a:t>network:</a:t>
            </a:r>
          </a:p>
          <a:p>
            <a:r>
              <a:rPr lang="en-US"/>
              <a:t>  model: ResNet-32 </a:t>
            </a:r>
          </a:p>
          <a:p>
            <a:r>
              <a:rPr lang="en-US"/>
              <a:t>  save_best: True</a:t>
            </a:r>
          </a:p>
          <a:p>
            <a:endParaRPr lang="en-US"/>
          </a:p>
          <a:p>
            <a:r>
              <a:rPr lang="en-US"/>
              <a:t>data:</a:t>
            </a:r>
          </a:p>
          <a:p>
            <a:r>
              <a:rPr lang="en-US"/>
              <a:t>  imbalance: imbalance </a:t>
            </a:r>
          </a:p>
          <a:p>
            <a:r>
              <a:rPr lang="en-US"/>
              <a:t>beta: 0.9999</a:t>
            </a:r>
          </a:p>
          <a:p>
            <a:endParaRPr lang="en-US"/>
          </a:p>
          <a:p>
            <a:r>
              <a:rPr lang="en-US"/>
              <a:t>loss:</a:t>
            </a:r>
          </a:p>
          <a:p>
            <a:r>
              <a:rPr lang="en-US"/>
              <a:t>  loss_type: CE</a:t>
            </a:r>
          </a:p>
        </p:txBody>
      </p:sp>
      <p:sp>
        <p:nvSpPr>
          <p:cNvPr id="7" name="TextBox 6">
            <a:extLst>
              <a:ext uri="{FF2B5EF4-FFF2-40B4-BE49-F238E27FC236}">
                <a16:creationId xmlns:a16="http://schemas.microsoft.com/office/drawing/2014/main" id="{DF0999F1-703F-41B1-897E-AA2A9F088471}"/>
              </a:ext>
            </a:extLst>
          </p:cNvPr>
          <p:cNvSpPr txBox="1"/>
          <p:nvPr/>
        </p:nvSpPr>
        <p:spPr>
          <a:xfrm>
            <a:off x="4338084" y="22769"/>
            <a:ext cx="4242390" cy="483209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endParaRPr lang="en-US"/>
          </a:p>
          <a:p>
            <a:r>
              <a:rPr lang="en-US"/>
              <a:t>Best Focal Loss Model----------------------------------</a:t>
            </a:r>
          </a:p>
          <a:p>
            <a:r>
              <a:rPr lang="en-US"/>
              <a:t>Train:</a:t>
            </a:r>
          </a:p>
          <a:p>
            <a:r>
              <a:rPr lang="en-US"/>
              <a:t>  batch_size: 128</a:t>
            </a:r>
          </a:p>
          <a:p>
            <a:r>
              <a:rPr lang="en-US"/>
              <a:t>  learning_rate: 0.01</a:t>
            </a:r>
          </a:p>
          <a:p>
            <a:r>
              <a:rPr lang="en-US"/>
              <a:t>  reg: 0.005</a:t>
            </a:r>
          </a:p>
          <a:p>
            <a:r>
              <a:rPr lang="en-US"/>
              <a:t>  epochs: 50</a:t>
            </a:r>
          </a:p>
          <a:p>
            <a:r>
              <a:rPr lang="en-US"/>
              <a:t>  steps: [40, 45]</a:t>
            </a:r>
          </a:p>
          <a:p>
            <a:r>
              <a:rPr lang="en-US"/>
              <a:t>  warmup: 0</a:t>
            </a:r>
          </a:p>
          <a:p>
            <a:r>
              <a:rPr lang="en-US"/>
              <a:t>  momentum: 0.9</a:t>
            </a:r>
          </a:p>
          <a:p>
            <a:r>
              <a:rPr lang="en-US"/>
              <a:t>  gamma: 2</a:t>
            </a:r>
          </a:p>
          <a:p>
            <a:endParaRPr lang="en-US"/>
          </a:p>
          <a:p>
            <a:r>
              <a:rPr lang="en-US"/>
              <a:t>network:</a:t>
            </a:r>
          </a:p>
          <a:p>
            <a:r>
              <a:rPr lang="en-US"/>
              <a:t>  model: ResNet-32</a:t>
            </a:r>
          </a:p>
          <a:p>
            <a:r>
              <a:rPr lang="en-US"/>
              <a:t>  save_best: True</a:t>
            </a:r>
          </a:p>
          <a:p>
            <a:endParaRPr lang="en-US"/>
          </a:p>
          <a:p>
            <a:r>
              <a:rPr lang="en-US"/>
              <a:t>data:</a:t>
            </a:r>
          </a:p>
          <a:p>
            <a:r>
              <a:rPr lang="en-US"/>
              <a:t>  imbalance: imbalance </a:t>
            </a:r>
          </a:p>
          <a:p>
            <a:r>
              <a:rPr lang="en-US"/>
              <a:t>beta: 0.999</a:t>
            </a:r>
          </a:p>
          <a:p>
            <a:endParaRPr lang="en-US"/>
          </a:p>
          <a:p>
            <a:r>
              <a:rPr lang="en-US"/>
              <a:t>loss:</a:t>
            </a:r>
          </a:p>
          <a:p>
            <a:r>
              <a:rPr lang="en-US"/>
              <a:t>  loss_type: Focal</a:t>
            </a:r>
          </a:p>
        </p:txBody>
      </p:sp>
    </p:spTree>
    <p:extLst>
      <p:ext uri="{BB962C8B-B14F-4D97-AF65-F5344CB8AC3E}">
        <p14:creationId xmlns:p14="http://schemas.microsoft.com/office/powerpoint/2010/main" val="1448319909"/>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Q2. </a:t>
            </a:r>
            <a:r>
              <a:rPr lang="en-US" sz="1200" dirty="0">
                <a:solidFill>
                  <a:srgbClr val="FF0000"/>
                </a:solidFill>
              </a:rPr>
              <a:t>Must show your work for full credit.</a:t>
            </a:r>
            <a:r>
              <a:rPr lang="en-US" sz="1200" dirty="0"/>
              <a:t> Feel free to add extra slides if needed.</a:t>
            </a:r>
            <a:br>
              <a:rPr lang="en-US" sz="1200" dirty="0"/>
            </a:br>
            <a:br>
              <a:rPr lang="en-US" sz="1200" dirty="0"/>
            </a:br>
            <a:r>
              <a:rPr lang="en-US" sz="1200" dirty="0">
                <a:highlight>
                  <a:srgbClr val="FFFF00"/>
                </a:highlight>
              </a:rPr>
              <a:t>Please write a box around your answers.</a:t>
            </a:r>
            <a:endParaRPr lang="en-US" sz="1200" dirty="0"/>
          </a:p>
        </p:txBody>
      </p:sp>
      <p:pic>
        <p:nvPicPr>
          <p:cNvPr id="4" name="Picture 3">
            <a:extLst>
              <a:ext uri="{FF2B5EF4-FFF2-40B4-BE49-F238E27FC236}">
                <a16:creationId xmlns:a16="http://schemas.microsoft.com/office/drawing/2014/main" id="{3E869C8F-6E1B-39CE-79D4-63CF318028F1}"/>
              </a:ext>
            </a:extLst>
          </p:cNvPr>
          <p:cNvPicPr>
            <a:picLocks noChangeAspect="1"/>
          </p:cNvPicPr>
          <p:nvPr/>
        </p:nvPicPr>
        <p:blipFill>
          <a:blip r:embed="rId2"/>
          <a:stretch>
            <a:fillRect/>
          </a:stretch>
        </p:blipFill>
        <p:spPr>
          <a:xfrm>
            <a:off x="0" y="834436"/>
            <a:ext cx="5988660" cy="3417059"/>
          </a:xfrm>
          <a:prstGeom prst="rect">
            <a:avLst/>
          </a:prstGeom>
        </p:spPr>
      </p:pic>
      <p:pic>
        <p:nvPicPr>
          <p:cNvPr id="6" name="Picture 5">
            <a:extLst>
              <a:ext uri="{FF2B5EF4-FFF2-40B4-BE49-F238E27FC236}">
                <a16:creationId xmlns:a16="http://schemas.microsoft.com/office/drawing/2014/main" id="{D275BB56-B68A-E8D4-2109-385E6F7127CC}"/>
              </a:ext>
            </a:extLst>
          </p:cNvPr>
          <p:cNvPicPr>
            <a:picLocks noChangeAspect="1"/>
          </p:cNvPicPr>
          <p:nvPr/>
        </p:nvPicPr>
        <p:blipFill>
          <a:blip r:embed="rId3"/>
          <a:stretch>
            <a:fillRect/>
          </a:stretch>
        </p:blipFill>
        <p:spPr>
          <a:xfrm>
            <a:off x="5457101" y="892005"/>
            <a:ext cx="3500476" cy="2805894"/>
          </a:xfrm>
          <a:prstGeom prst="rect">
            <a:avLst/>
          </a:prstGeom>
        </p:spPr>
      </p:pic>
      <p:pic>
        <p:nvPicPr>
          <p:cNvPr id="8" name="Picture 7">
            <a:extLst>
              <a:ext uri="{FF2B5EF4-FFF2-40B4-BE49-F238E27FC236}">
                <a16:creationId xmlns:a16="http://schemas.microsoft.com/office/drawing/2014/main" id="{9AC35AB7-4A4F-6CF4-52DC-02A63CE36A71}"/>
              </a:ext>
            </a:extLst>
          </p:cNvPr>
          <p:cNvPicPr>
            <a:picLocks noChangeAspect="1"/>
          </p:cNvPicPr>
          <p:nvPr/>
        </p:nvPicPr>
        <p:blipFill>
          <a:blip r:embed="rId4"/>
          <a:stretch>
            <a:fillRect/>
          </a:stretch>
        </p:blipFill>
        <p:spPr>
          <a:xfrm>
            <a:off x="5512853" y="3755468"/>
            <a:ext cx="2020104" cy="635659"/>
          </a:xfrm>
          <a:prstGeom prst="rect">
            <a:avLst/>
          </a:prstGeom>
        </p:spPr>
      </p:pic>
    </p:spTree>
    <p:extLst>
      <p:ext uri="{BB962C8B-B14F-4D97-AF65-F5344CB8AC3E}">
        <p14:creationId xmlns:p14="http://schemas.microsoft.com/office/powerpoint/2010/main" val="2771228096"/>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855AD17-F678-856D-8036-6556251A124E}"/>
              </a:ext>
            </a:extLst>
          </p:cNvPr>
          <p:cNvPicPr>
            <a:picLocks noChangeAspect="1"/>
          </p:cNvPicPr>
          <p:nvPr/>
        </p:nvPicPr>
        <p:blipFill>
          <a:blip r:embed="rId2"/>
          <a:stretch>
            <a:fillRect/>
          </a:stretch>
        </p:blipFill>
        <p:spPr>
          <a:xfrm>
            <a:off x="197953" y="106326"/>
            <a:ext cx="1021374" cy="1952315"/>
          </a:xfrm>
          <a:prstGeom prst="rect">
            <a:avLst/>
          </a:prstGeom>
        </p:spPr>
      </p:pic>
      <p:pic>
        <p:nvPicPr>
          <p:cNvPr id="6" name="Picture 5">
            <a:extLst>
              <a:ext uri="{FF2B5EF4-FFF2-40B4-BE49-F238E27FC236}">
                <a16:creationId xmlns:a16="http://schemas.microsoft.com/office/drawing/2014/main" id="{4EC690F4-D955-A9F8-2B44-BA89CAD8898A}"/>
              </a:ext>
            </a:extLst>
          </p:cNvPr>
          <p:cNvPicPr>
            <a:picLocks noChangeAspect="1"/>
          </p:cNvPicPr>
          <p:nvPr/>
        </p:nvPicPr>
        <p:blipFill>
          <a:blip r:embed="rId3"/>
          <a:stretch>
            <a:fillRect/>
          </a:stretch>
        </p:blipFill>
        <p:spPr>
          <a:xfrm>
            <a:off x="0" y="2420798"/>
            <a:ext cx="4329404" cy="2562005"/>
          </a:xfrm>
          <a:prstGeom prst="rect">
            <a:avLst/>
          </a:prstGeom>
        </p:spPr>
      </p:pic>
      <p:pic>
        <p:nvPicPr>
          <p:cNvPr id="8" name="Picture 7">
            <a:extLst>
              <a:ext uri="{FF2B5EF4-FFF2-40B4-BE49-F238E27FC236}">
                <a16:creationId xmlns:a16="http://schemas.microsoft.com/office/drawing/2014/main" id="{B404D826-5D36-36E5-94AE-16FB42A63BA5}"/>
              </a:ext>
            </a:extLst>
          </p:cNvPr>
          <p:cNvPicPr>
            <a:picLocks noChangeAspect="1"/>
          </p:cNvPicPr>
          <p:nvPr/>
        </p:nvPicPr>
        <p:blipFill>
          <a:blip r:embed="rId4"/>
          <a:stretch>
            <a:fillRect/>
          </a:stretch>
        </p:blipFill>
        <p:spPr>
          <a:xfrm>
            <a:off x="5117805" y="382853"/>
            <a:ext cx="2601800" cy="457164"/>
          </a:xfrm>
          <a:prstGeom prst="rect">
            <a:avLst/>
          </a:prstGeom>
        </p:spPr>
      </p:pic>
      <p:pic>
        <p:nvPicPr>
          <p:cNvPr id="10" name="Picture 9">
            <a:extLst>
              <a:ext uri="{FF2B5EF4-FFF2-40B4-BE49-F238E27FC236}">
                <a16:creationId xmlns:a16="http://schemas.microsoft.com/office/drawing/2014/main" id="{46C7AC6E-49C6-A68D-45BA-A85F7D1CB878}"/>
              </a:ext>
            </a:extLst>
          </p:cNvPr>
          <p:cNvPicPr>
            <a:picLocks noChangeAspect="1"/>
          </p:cNvPicPr>
          <p:nvPr/>
        </p:nvPicPr>
        <p:blipFill>
          <a:blip r:embed="rId5"/>
          <a:stretch>
            <a:fillRect/>
          </a:stretch>
        </p:blipFill>
        <p:spPr>
          <a:xfrm>
            <a:off x="3926958" y="745010"/>
            <a:ext cx="4705102" cy="4398490"/>
          </a:xfrm>
          <a:prstGeom prst="rect">
            <a:avLst/>
          </a:prstGeom>
        </p:spPr>
      </p:pic>
    </p:spTree>
    <p:extLst>
      <p:ext uri="{BB962C8B-B14F-4D97-AF65-F5344CB8AC3E}">
        <p14:creationId xmlns:p14="http://schemas.microsoft.com/office/powerpoint/2010/main" val="871210162"/>
      </p:ext>
    </p:extLst>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AF844C0-53B3-4A52-FB8B-4635B96050D0}"/>
              </a:ext>
            </a:extLst>
          </p:cNvPr>
          <p:cNvPicPr>
            <a:picLocks noChangeAspect="1"/>
          </p:cNvPicPr>
          <p:nvPr/>
        </p:nvPicPr>
        <p:blipFill>
          <a:blip r:embed="rId2"/>
          <a:stretch>
            <a:fillRect/>
          </a:stretch>
        </p:blipFill>
        <p:spPr>
          <a:xfrm>
            <a:off x="155943" y="169020"/>
            <a:ext cx="4560927" cy="2757263"/>
          </a:xfrm>
          <a:prstGeom prst="rect">
            <a:avLst/>
          </a:prstGeom>
        </p:spPr>
      </p:pic>
      <p:pic>
        <p:nvPicPr>
          <p:cNvPr id="6" name="Picture 5">
            <a:extLst>
              <a:ext uri="{FF2B5EF4-FFF2-40B4-BE49-F238E27FC236}">
                <a16:creationId xmlns:a16="http://schemas.microsoft.com/office/drawing/2014/main" id="{F9CE9203-FCC7-E0AB-E043-8064E3CBE806}"/>
              </a:ext>
            </a:extLst>
          </p:cNvPr>
          <p:cNvPicPr>
            <a:picLocks noChangeAspect="1"/>
          </p:cNvPicPr>
          <p:nvPr/>
        </p:nvPicPr>
        <p:blipFill>
          <a:blip r:embed="rId3"/>
          <a:stretch>
            <a:fillRect/>
          </a:stretch>
        </p:blipFill>
        <p:spPr>
          <a:xfrm>
            <a:off x="2146502" y="2560003"/>
            <a:ext cx="2809805" cy="2414477"/>
          </a:xfrm>
          <a:prstGeom prst="rect">
            <a:avLst/>
          </a:prstGeom>
        </p:spPr>
      </p:pic>
      <p:pic>
        <p:nvPicPr>
          <p:cNvPr id="8" name="Picture 7">
            <a:extLst>
              <a:ext uri="{FF2B5EF4-FFF2-40B4-BE49-F238E27FC236}">
                <a16:creationId xmlns:a16="http://schemas.microsoft.com/office/drawing/2014/main" id="{F2591898-86B6-57FF-72D1-F6BC75AC5A22}"/>
              </a:ext>
            </a:extLst>
          </p:cNvPr>
          <p:cNvPicPr>
            <a:picLocks noChangeAspect="1"/>
          </p:cNvPicPr>
          <p:nvPr/>
        </p:nvPicPr>
        <p:blipFill>
          <a:blip r:embed="rId4"/>
          <a:stretch>
            <a:fillRect/>
          </a:stretch>
        </p:blipFill>
        <p:spPr>
          <a:xfrm>
            <a:off x="4956307" y="576759"/>
            <a:ext cx="3909254" cy="970892"/>
          </a:xfrm>
          <a:prstGeom prst="rect">
            <a:avLst/>
          </a:prstGeom>
        </p:spPr>
      </p:pic>
    </p:spTree>
    <p:extLst>
      <p:ext uri="{BB962C8B-B14F-4D97-AF65-F5344CB8AC3E}">
        <p14:creationId xmlns:p14="http://schemas.microsoft.com/office/powerpoint/2010/main" val="2861273929"/>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8627E70-5BF0-7AAB-A240-03B899704D5E}"/>
              </a:ext>
            </a:extLst>
          </p:cNvPr>
          <p:cNvPicPr>
            <a:picLocks noChangeAspect="1"/>
          </p:cNvPicPr>
          <p:nvPr/>
        </p:nvPicPr>
        <p:blipFill>
          <a:blip r:embed="rId2"/>
          <a:stretch>
            <a:fillRect/>
          </a:stretch>
        </p:blipFill>
        <p:spPr>
          <a:xfrm>
            <a:off x="318976" y="227450"/>
            <a:ext cx="4050043" cy="2408999"/>
          </a:xfrm>
          <a:prstGeom prst="rect">
            <a:avLst/>
          </a:prstGeom>
        </p:spPr>
      </p:pic>
      <p:pic>
        <p:nvPicPr>
          <p:cNvPr id="6" name="Picture 5">
            <a:extLst>
              <a:ext uri="{FF2B5EF4-FFF2-40B4-BE49-F238E27FC236}">
                <a16:creationId xmlns:a16="http://schemas.microsoft.com/office/drawing/2014/main" id="{395F8423-4430-E4AF-E90C-AA9A516BC8F7}"/>
              </a:ext>
            </a:extLst>
          </p:cNvPr>
          <p:cNvPicPr>
            <a:picLocks noChangeAspect="1"/>
          </p:cNvPicPr>
          <p:nvPr/>
        </p:nvPicPr>
        <p:blipFill>
          <a:blip r:embed="rId3"/>
          <a:stretch>
            <a:fillRect/>
          </a:stretch>
        </p:blipFill>
        <p:spPr>
          <a:xfrm>
            <a:off x="4369019" y="71943"/>
            <a:ext cx="3801152" cy="3675147"/>
          </a:xfrm>
          <a:prstGeom prst="rect">
            <a:avLst/>
          </a:prstGeom>
        </p:spPr>
      </p:pic>
      <p:pic>
        <p:nvPicPr>
          <p:cNvPr id="7" name="Picture 6">
            <a:extLst>
              <a:ext uri="{FF2B5EF4-FFF2-40B4-BE49-F238E27FC236}">
                <a16:creationId xmlns:a16="http://schemas.microsoft.com/office/drawing/2014/main" id="{3C2BD78F-4351-460B-EA12-4028B5579933}"/>
              </a:ext>
            </a:extLst>
          </p:cNvPr>
          <p:cNvPicPr>
            <a:picLocks noChangeAspect="1"/>
          </p:cNvPicPr>
          <p:nvPr/>
        </p:nvPicPr>
        <p:blipFill>
          <a:blip r:embed="rId4"/>
          <a:stretch>
            <a:fillRect/>
          </a:stretch>
        </p:blipFill>
        <p:spPr>
          <a:xfrm>
            <a:off x="0" y="3204812"/>
            <a:ext cx="2295845" cy="1838582"/>
          </a:xfrm>
          <a:prstGeom prst="rect">
            <a:avLst/>
          </a:prstGeom>
        </p:spPr>
      </p:pic>
      <p:sp>
        <p:nvSpPr>
          <p:cNvPr id="8" name="Rectangle 7">
            <a:extLst>
              <a:ext uri="{FF2B5EF4-FFF2-40B4-BE49-F238E27FC236}">
                <a16:creationId xmlns:a16="http://schemas.microsoft.com/office/drawing/2014/main" id="{48824C4F-A5D5-2F06-EFF4-BC4DBFFAD8BC}"/>
              </a:ext>
            </a:extLst>
          </p:cNvPr>
          <p:cNvSpPr/>
          <p:nvPr/>
        </p:nvSpPr>
        <p:spPr>
          <a:xfrm>
            <a:off x="340242" y="3204812"/>
            <a:ext cx="1708298" cy="1501867"/>
          </a:xfrm>
          <a:prstGeom prst="rect">
            <a:avLst/>
          </a:prstGeom>
          <a:noFill/>
          <a:ln w="25400" cap="flat">
            <a:solidFill>
              <a:srgbClr val="92D050"/>
            </a:solid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0" tIns="0" rIns="0" bIns="0"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400" b="0" i="0" u="none" strike="noStrike" cap="none" spc="0" normalizeH="0" baseline="0">
              <a:ln>
                <a:noFill/>
              </a:ln>
              <a:solidFill>
                <a:srgbClr val="000000"/>
              </a:solidFill>
              <a:effectLst/>
              <a:uFillTx/>
              <a:latin typeface="+mn-lt"/>
              <a:ea typeface="+mn-ea"/>
              <a:cs typeface="+mn-cs"/>
              <a:sym typeface="Arial"/>
            </a:endParaRPr>
          </a:p>
        </p:txBody>
      </p:sp>
    </p:spTree>
    <p:extLst>
      <p:ext uri="{BB962C8B-B14F-4D97-AF65-F5344CB8AC3E}">
        <p14:creationId xmlns:p14="http://schemas.microsoft.com/office/powerpoint/2010/main" val="3787121259"/>
      </p:ext>
    </p:extLst>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dirty="0"/>
              <a:t>Theory PS Q3. Keep your answer concise yet </a:t>
            </a:r>
            <a:r>
              <a:rPr lang="en-US" sz="1200"/>
              <a:t>complete.</a:t>
            </a:r>
            <a:br>
              <a:rPr lang="en-US" sz="1200"/>
            </a:br>
            <a:br>
              <a:rPr lang="en-US" sz="1200"/>
            </a:br>
            <a:r>
              <a:rPr lang="en-US" sz="1200"/>
              <a:t>In practice, the ReLU function dead neurons problem of producing 0 gradients when the activation is less than 0 is not a big problem. In theory, once the activation function outputs zero, the neuron would always output zero and not contribute to learning.</a:t>
            </a:r>
            <a:br>
              <a:rPr lang="en-US" sz="1200"/>
            </a:br>
            <a:br>
              <a:rPr lang="en-US" sz="1200"/>
            </a:br>
            <a:r>
              <a:rPr lang="en-US" sz="1200"/>
              <a:t>In practice, factors avoiding reducing the risk of a dead neuron problem include: </a:t>
            </a:r>
            <a:br>
              <a:rPr lang="en-US" sz="1200"/>
            </a:br>
            <a:r>
              <a:rPr lang="en-US" sz="1200"/>
              <a:t> -random initialization or Xavier initialization, hence weight initialization unlikely to cause large numbers of ReLUs to produce negative or zero outputs. </a:t>
            </a:r>
            <a:br>
              <a:rPr lang="en-US" sz="1200"/>
            </a:br>
            <a:r>
              <a:rPr lang="en-US" sz="1200"/>
              <a:t> - not using large negative biases that would cause the neuron output to be less than or equal to zero</a:t>
            </a:r>
            <a:br>
              <a:rPr lang="en-US" sz="1200"/>
            </a:br>
            <a:r>
              <a:rPr lang="en-US" sz="1200"/>
              <a:t> - batch normalization, renormalizes the the activations within a layer so that its unlikely that large numbers of neurons are inactive</a:t>
            </a:r>
            <a:br>
              <a:rPr lang="en-US" sz="1200"/>
            </a:br>
            <a:r>
              <a:rPr lang="en-US" sz="1200"/>
              <a:t> - single step in SGD even in mini-batch has multiple data points, so unlikely to have all slopes zero with no learning</a:t>
            </a:r>
            <a:br>
              <a:rPr lang="en-US" sz="1200"/>
            </a:br>
            <a:r>
              <a:rPr lang="en-US" sz="1200"/>
              <a:t>- avoidance of excessively large learning rates that can cause gradients to vanish with inactive neurons</a:t>
            </a:r>
            <a:endParaRPr lang="en-US" sz="1200" dirty="0"/>
          </a:p>
        </p:txBody>
      </p:sp>
    </p:spTree>
    <p:extLst>
      <p:ext uri="{BB962C8B-B14F-4D97-AF65-F5344CB8AC3E}">
        <p14:creationId xmlns:p14="http://schemas.microsoft.com/office/powerpoint/2010/main" val="2153119946"/>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Google Shape;54;p13"/>
          <p:cNvSpPr txBox="1">
            <a:spLocks noGrp="1"/>
          </p:cNvSpPr>
          <p:nvPr>
            <p:ph type="ctrTitle"/>
          </p:nvPr>
        </p:nvSpPr>
        <p:spPr>
          <a:xfrm>
            <a:off x="311707" y="744575"/>
            <a:ext cx="8520602" cy="1224389"/>
          </a:xfrm>
          <a:prstGeom prst="rect">
            <a:avLst/>
          </a:prstGeom>
        </p:spPr>
        <p:txBody>
          <a:bodyPr>
            <a:normAutofit/>
          </a:bodyPr>
          <a:lstStyle/>
          <a:p>
            <a:r>
              <a:rPr sz="4000" dirty="0"/>
              <a:t>Assignment </a:t>
            </a:r>
            <a:r>
              <a:rPr lang="en-US" sz="4000" dirty="0"/>
              <a:t>2</a:t>
            </a:r>
            <a:r>
              <a:rPr sz="4000" dirty="0"/>
              <a:t> </a:t>
            </a:r>
            <a:r>
              <a:rPr lang="en-US" sz="4000" dirty="0"/>
              <a:t>Paper Review</a:t>
            </a:r>
            <a:br>
              <a:rPr lang="en-US" sz="4000" dirty="0"/>
            </a:br>
            <a:r>
              <a:rPr lang="en-US" sz="2400" b="1" dirty="0">
                <a:solidFill>
                  <a:srgbClr val="FF0000"/>
                </a:solidFill>
              </a:rPr>
              <a:t>DO NOT TAG</a:t>
            </a:r>
            <a:endParaRPr sz="2400" b="1" dirty="0">
              <a:solidFill>
                <a:srgbClr val="FF0000"/>
              </a:solidFill>
            </a:endParaRPr>
          </a:p>
        </p:txBody>
      </p:sp>
    </p:spTree>
    <p:extLst>
      <p:ext uri="{BB962C8B-B14F-4D97-AF65-F5344CB8AC3E}">
        <p14:creationId xmlns:p14="http://schemas.microsoft.com/office/powerpoint/2010/main" val="4138866570"/>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BD2077-B5EE-B04A-8D24-5E8AC62A58D7}"/>
              </a:ext>
            </a:extLst>
          </p:cNvPr>
          <p:cNvSpPr>
            <a:spLocks noGrp="1"/>
          </p:cNvSpPr>
          <p:nvPr>
            <p:ph type="title"/>
          </p:nvPr>
        </p:nvSpPr>
        <p:spPr>
          <a:xfrm>
            <a:off x="106791" y="66745"/>
            <a:ext cx="8970464" cy="4952443"/>
          </a:xfrm>
        </p:spPr>
        <p:txBody>
          <a:bodyPr>
            <a:normAutofit/>
          </a:bodyPr>
          <a:lstStyle/>
          <a:p>
            <a:r>
              <a:rPr lang="en-US" sz="1200" b="1" u="sng" dirty="0"/>
              <a:t>Provide a short preview of the paper of your </a:t>
            </a:r>
            <a:r>
              <a:rPr lang="en-US" sz="1200" b="1" u="sng"/>
              <a:t>choice.</a:t>
            </a:r>
            <a:br>
              <a:rPr lang="en-US" sz="1200" b="1" u="sng"/>
            </a:br>
            <a:br>
              <a:rPr lang="en-US" sz="1200" b="1" u="sng"/>
            </a:br>
            <a:r>
              <a:rPr lang="en-US" sz="1200"/>
              <a:t>	</a:t>
            </a:r>
            <a:r>
              <a:rPr lang="en-US" sz="1400"/>
              <a:t>The main contribution of this paper is showing that ImageNet trained CNNs are strongly biased towards making classifications based on recognizing textures instead of shapes. From human behavioral science we know that people look more strongly at shapes and outlines rather than textures when making image classification decisions. The key insight is challenging the traditionally held assumptions that CNNs in object recognition tasks use object shape  most strongly, the paper calls this the shape hypothesis. This paper provided strong evidence for a texture hypothesis, which is that CNNs trained in ImageNet tend to rely  more heavily on just recognizing the textures for each classification. A possible explanation is that information from local patches alone is sufficient for excellent performance. The strength of this paper is providing excellent support for the texture hypothesis by showing that model performance reduced dramatically on ImageNet variants without textural information – black silhouettes, images with edges only, or images with texture from another classification. Training a model on a Stylized-ImageNet (SIN) with randomly selected textures applied to images was able to overcome the texture bias of CNNs and now have it focus more on the shapes of the images. A weakness of the paper could be not showing this same result on another dataset besides ImageNet, but it is something that would be great for future steps. </a:t>
            </a:r>
            <a:br>
              <a:rPr lang="en-US" sz="1400"/>
            </a:br>
            <a:r>
              <a:rPr lang="en-US" sz="1400"/>
              <a:t>	I was blown away by this paper since I had no idea that CNNs were biased toward textures instead of object shapes, which logically is so different from now humans process images. I was also impressed that in addition the paper showed that with training, the bias could be changed toward object shape recognition and that this had multiple benefits in model performance in generalizability. In applications in which shape based recognition is important, perhaps model pretraining to modify biases would be helpful for the project. </a:t>
            </a:r>
            <a:br>
              <a:rPr lang="en-US" sz="1300"/>
            </a:br>
            <a:endParaRPr lang="en-US" sz="1300" b="1" u="sng" dirty="0"/>
          </a:p>
        </p:txBody>
      </p:sp>
    </p:spTree>
    <p:extLst>
      <p:ext uri="{BB962C8B-B14F-4D97-AF65-F5344CB8AC3E}">
        <p14:creationId xmlns:p14="http://schemas.microsoft.com/office/powerpoint/2010/main" val="2983828798"/>
      </p:ext>
    </p:extLst>
  </p:cSld>
  <p:clrMapOvr>
    <a:masterClrMapping/>
  </p:clrMapOvr>
  <p:transition spd="med"/>
</p:sld>
</file>

<file path=ppt/theme/theme1.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Simple Light">
  <a:themeElements>
    <a:clrScheme name="Simple Light">
      <a:dk1>
        <a:srgbClr val="000000"/>
      </a:dk1>
      <a:lt1>
        <a:srgbClr val="FFFFFF"/>
      </a:lt1>
      <a:dk2>
        <a:srgbClr val="A7A7A7"/>
      </a:dk2>
      <a:lt2>
        <a:srgbClr val="535353"/>
      </a:lt2>
      <a:accent1>
        <a:srgbClr val="FFAB40"/>
      </a:accent1>
      <a:accent2>
        <a:srgbClr val="212121"/>
      </a:accent2>
      <a:accent3>
        <a:srgbClr val="78909C"/>
      </a:accent3>
      <a:accent4>
        <a:srgbClr val="8F6024"/>
      </a:accent4>
      <a:accent5>
        <a:srgbClr val="0097A7"/>
      </a:accent5>
      <a:accent6>
        <a:srgbClr val="EEFF41"/>
      </a:accent6>
      <a:hlink>
        <a:srgbClr val="0000FF"/>
      </a:hlink>
      <a:folHlink>
        <a:srgbClr val="FF00FF"/>
      </a:folHlink>
    </a:clrScheme>
    <a:fontScheme name="Simple Light">
      <a:majorFont>
        <a:latin typeface="Helvetica"/>
        <a:ea typeface="Helvetica"/>
        <a:cs typeface="Helvetica"/>
      </a:majorFont>
      <a:minorFont>
        <a:latin typeface="Arial"/>
        <a:ea typeface="Arial"/>
        <a:cs typeface="Arial"/>
      </a:minorFont>
    </a:fontScheme>
    <a:fmtScheme name="Simple Light">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outerShdw blurRad="38100" dist="20000" dir="5400000" rotWithShape="0">
              <a:srgbClr val="000000">
                <a:alpha val="38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chemeClr val="accent1"/>
          </a:solidFill>
          <a:prstDash val="solid"/>
          <a:round/>
        </a:ln>
        <a:effectLst>
          <a:outerShdw blurRad="38100" dist="20000" dir="5400000" rotWithShape="0">
            <a:srgbClr val="000000">
              <a:alpha val="38000"/>
            </a:srgbClr>
          </a:outerShdw>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0" tIns="0" rIns="0" bIns="0"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400" b="0" i="0" u="none" strike="noStrike" cap="none" spc="0" normalizeH="0" baseline="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otalTime>6274</TotalTime>
  <Words>2495</Words>
  <Application>Microsoft Office PowerPoint</Application>
  <PresentationFormat>On-screen Show (16:9)</PresentationFormat>
  <Paragraphs>198</Paragraphs>
  <Slides>23</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Aptos Narrow</vt:lpstr>
      <vt:lpstr>Arial</vt:lpstr>
      <vt:lpstr>Simple Light</vt:lpstr>
      <vt:lpstr>Assignment 2 Theory Problem Set DO NOT TAG</vt:lpstr>
      <vt:lpstr>Theory PS Q1. Must show your work for full credit. Feel free to add extra slides if needed.</vt:lpstr>
      <vt:lpstr>Theory PS Q2. Must show your work for full credit. Feel free to add extra slides if needed.  Please write a box around your answers.</vt:lpstr>
      <vt:lpstr>PowerPoint Presentation</vt:lpstr>
      <vt:lpstr>PowerPoint Presentation</vt:lpstr>
      <vt:lpstr>PowerPoint Presentation</vt:lpstr>
      <vt:lpstr>Theory PS Q3. Keep your answer concise yet complete.  In practice, the ReLU function dead neurons problem of producing 0 gradients when the activation is less than 0 is not a big problem. In theory, once the activation function outputs zero, the neuron would always output zero and not contribute to learning.  In practice, factors avoiding reducing the risk of a dead neuron problem include:   -random initialization or Xavier initialization, hence weight initialization unlikely to cause large numbers of ReLUs to produce negative or zero outputs.   - not using large negative biases that would cause the neuron output to be less than or equal to zero  - batch normalization, renormalizes the the activations within a layer so that its unlikely that large numbers of neurons are inactive  - single step in SGD even in mini-batch has multiple data points, so unlikely to have all slopes zero with no learning - avoidance of excessively large learning rates that can cause gradients to vanish with inactive neurons</vt:lpstr>
      <vt:lpstr>Assignment 2 Paper Review DO NOT TAG</vt:lpstr>
      <vt:lpstr>Provide a short preview of the paper of your choice.   The main contribution of this paper is showing that ImageNet trained CNNs are strongly biased towards making classifications based on recognizing textures instead of shapes. From human behavioral science we know that people look more strongly at shapes and outlines rather than textures when making image classification decisions. The key insight is challenging the traditionally held assumptions that CNNs in object recognition tasks use object shape  most strongly, the paper calls this the shape hypothesis. This paper provided strong evidence for a texture hypothesis, which is that CNNs trained in ImageNet tend to rely  more heavily on just recognizing the textures for each classification. A possible explanation is that information from local patches alone is sufficient for excellent performance. The strength of this paper is providing excellent support for the texture hypothesis by showing that model performance reduced dramatically on ImageNet variants without textural information – black silhouettes, images with edges only, or images with texture from another classification. Training a model on a Stylized-ImageNet (SIN) with randomly selected textures applied to images was able to overcome the texture bias of CNNs and now have it focus more on the shapes of the images. A weakness of the paper could be not showing this same result on another dataset besides ImageNet, but it is something that would be great for future steps.   I was blown away by this paper since I had no idea that CNNs were biased toward textures instead of object shapes, which logically is so different from now humans process images. I was also impressed that in addition the paper showed that with training, the bias could be changed toward object shape recognition and that this had multiple benefits in model performance in generalizability. In applications in which shape based recognition is important, perhaps model pretraining to modify biases would be helpful for the project.  </vt:lpstr>
      <vt:lpstr>Paper specific Q1. Feel free to add extra slides if needed.     It is important to understand the biases of the neural network, even if it is performing well on the training set. With AI models, explainability and methodology used in addition to purely performance are important. The paper shows that ImageNet trained CNNs have a texture bias, which is contrast to humans which have a shape bias in object recognition. Understanding how a pretrained ImageNet works is important when trying to apply it to different datasets with transfer learning. It now makes sense why the pretrained model may perform very poorly on datasets with images with just silhouettes, edges, or lack of textural cues that correctly align with the classification. I think that it is ideal for a model to have the same biases as humans, since we often use domain knowledge to help design experiments and the image augmentations for the experiment. The domain knowledge may be less helpful if the model is not understanding or utilizing the curated features in a similar way as the domain expert. In addition, shape based bias similar to humans has additional benefits such as better robustness against distortions even those it had never seen in training and better transfer learning in object detection.  Training on stylized images changes the biases of the network to shape based, because it is no longer able to make correct classifications solely by looking at local object related textural information. Therefore, the model is forced to learn by integrating and classifying global shapes of the object. This bias generalizes better to datasets with corruptions because it can still recognize the object shape information which is often still preserved while corruptions may degrade textural information through distortions like phase noise, contrast changes,  or high/low pass filtering.   </vt:lpstr>
      <vt:lpstr>Assignment 2 Writeup DO NOT TAG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Assignment 2 Writeup</dc:title>
  <dc:creator>julie Cha</dc:creator>
  <cp:lastModifiedBy>julie Cha</cp:lastModifiedBy>
  <cp:revision>81</cp:revision>
  <dcterms:modified xsi:type="dcterms:W3CDTF">2025-09-29T00:07:00Z</dcterms:modified>
</cp:coreProperties>
</file>