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266" r:id="rId3"/>
    <p:sldId id="267" r:id="rId4"/>
    <p:sldId id="276" r:id="rId5"/>
    <p:sldId id="277" r:id="rId6"/>
    <p:sldId id="279" r:id="rId7"/>
    <p:sldId id="274" r:id="rId8"/>
    <p:sldId id="270" r:id="rId9"/>
    <p:sldId id="271" r:id="rId10"/>
    <p:sldId id="272" r:id="rId11"/>
    <p:sldId id="268" r:id="rId12"/>
    <p:sldId id="257" r:id="rId13"/>
    <p:sldId id="258" r:id="rId14"/>
    <p:sldId id="259" r:id="rId15"/>
    <p:sldId id="260" r:id="rId16"/>
    <p:sldId id="275" r:id="rId17"/>
    <p:sldId id="261" r:id="rId18"/>
    <p:sldId id="262" r:id="rId19"/>
    <p:sldId id="263" r:id="rId20"/>
    <p:sldId id="264" r:id="rId21"/>
    <p:sldId id="265" r:id="rId22"/>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p:restoredTop sz="94384"/>
  </p:normalViewPr>
  <p:slideViewPr>
    <p:cSldViewPr snapToGrid="0">
      <p:cViewPr varScale="1">
        <p:scale>
          <a:sx n="90" d="100"/>
          <a:sy n="90" d="100"/>
        </p:scale>
        <p:origin x="76" y="1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pPr marL="0" indent="0" defTabSz="850391">
              <a:defRPr sz="1488"/>
            </a:pPr>
            <a:r>
              <a:rPr lang="de-DE"/>
              <a:t>Name: Julie Cha</a:t>
            </a:r>
          </a:p>
          <a:p>
            <a:pPr marL="0" indent="0" defTabSz="850391">
              <a:defRPr sz="1488"/>
            </a:pPr>
            <a:r>
              <a:rPr lang="de-DE"/>
              <a:t>GT Email:jcha73@gatech.edu</a:t>
            </a:r>
          </a:p>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fontScale="90000"/>
          </a:bodyPr>
          <a:lstStyle/>
          <a:p>
            <a:r>
              <a:rPr lang="en-US" sz="1200" b="1" u="sng" dirty="0"/>
              <a:t>Paper specific Q1. Feel free to add extra slides if </a:t>
            </a:r>
            <a:r>
              <a:rPr lang="en-US" sz="1200" b="1" u="sng"/>
              <a:t>needed.</a:t>
            </a:r>
            <a:br>
              <a:rPr lang="en-US" sz="1200"/>
            </a:br>
            <a:br>
              <a:rPr lang="en-US" sz="1200"/>
            </a:br>
            <a:r>
              <a:rPr lang="en-US"/>
              <a:t> </a:t>
            </a:r>
            <a:br>
              <a:rPr lang="en-US" sz="1600"/>
            </a:br>
            <a:r>
              <a:rPr lang="en-US" sz="1600"/>
              <a:t>	It is important to understand the biases of the neural network, even if it is performing well on the training set. With AI models, explainability and methodology used in addition to purely performance are important. The paper shows that ImageNet trained CNNs have a texture bias, which is contrast to humans which have a shape bias in object recognition. Understanding how a pretrained ImageNet works is important when trying to apply it to different datasets with transfer learning. It now makes sense why the pretrained model may perform very poorly on datasets with images with just silhouettes, edges, or lack of textural cues that correctly align with the classification. I think that it is ideal for a model to have the same biases as humans, since we often use domain knowledge to help design experiments and the image augmentations for the experiment. The domain knowledge may be less helpful if the model is not understanding or utilizing the curated features in a similar way as the domain expert. In addition, shape based bias similar to humans has additional benefits such as better robustness against distortions even those it had never seen in training and better transfer learning in object detection.</a:t>
            </a:r>
            <a:br>
              <a:rPr lang="en-US" sz="1600"/>
            </a:br>
            <a:r>
              <a:rPr lang="en-US" sz="1600"/>
              <a:t>	Training on stylized images changes the biases of the network to shape based, because it is no longer able to make correct classifications solely by looking at local object related textural information. Therefore, the model is forced to learn by integrating and classifying global shapes of the object. This bias generalizes better to datasets with corruptions because it can still recognize the object shape information which is often still preserved while corruptions may degrade textural information through distortions like phase noise, contrast changes,  or high/low pass filtering. </a:t>
            </a:r>
            <a:br>
              <a:rPr lang="en-US" sz="1600"/>
            </a:br>
            <a:br>
              <a:rPr lang="en-US" sz="1300"/>
            </a:br>
            <a:endParaRPr lang="en-US" sz="1300" dirty="0"/>
          </a:p>
        </p:txBody>
      </p:sp>
    </p:spTree>
    <p:extLst>
      <p:ext uri="{BB962C8B-B14F-4D97-AF65-F5344CB8AC3E}">
        <p14:creationId xmlns:p14="http://schemas.microsoft.com/office/powerpoint/2010/main" val="21449648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pic>
        <p:nvPicPr>
          <p:cNvPr id="3" name="Picture 2">
            <a:extLst>
              <a:ext uri="{FF2B5EF4-FFF2-40B4-BE49-F238E27FC236}">
                <a16:creationId xmlns:a16="http://schemas.microsoft.com/office/drawing/2014/main" id="{CE9F0286-8BF1-75BE-9027-DF45A7B4B3D7}"/>
              </a:ext>
            </a:extLst>
          </p:cNvPr>
          <p:cNvPicPr>
            <a:picLocks noChangeAspect="1"/>
          </p:cNvPicPr>
          <p:nvPr/>
        </p:nvPicPr>
        <p:blipFill>
          <a:blip r:embed="rId2"/>
          <a:stretch>
            <a:fillRect/>
          </a:stretch>
        </p:blipFill>
        <p:spPr>
          <a:xfrm>
            <a:off x="572186" y="1017315"/>
            <a:ext cx="4184112" cy="3242800"/>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4581176"/>
          </a:xfrm>
          <a:prstGeom prst="rect">
            <a:avLst/>
          </a:prstGeom>
        </p:spPr>
        <p:txBody>
          <a:bodyPr>
            <a:normAutofit fontScale="92500" lnSpcReduction="10000"/>
          </a:bodyPr>
          <a:lstStyle>
            <a:lvl1pPr marL="0" indent="0">
              <a:spcBef>
                <a:spcPts val="1600"/>
              </a:spcBef>
              <a:buSzTx/>
              <a:buNone/>
            </a:lvl1pPr>
          </a:lstStyle>
          <a:p>
            <a:r>
              <a:rPr sz="1500" b="1" u="sng" dirty="0"/>
              <a:t>Describe</a:t>
            </a:r>
            <a:r>
              <a:rPr lang="en-US" sz="1500" b="1" u="sng" dirty="0"/>
              <a:t> and justify</a:t>
            </a:r>
            <a:r>
              <a:rPr sz="1500" b="1" u="sng" dirty="0"/>
              <a:t> your model design in </a:t>
            </a:r>
            <a:r>
              <a:rPr lang="en-US" sz="1500" b="1" u="sng" dirty="0"/>
              <a:t>plain text </a:t>
            </a:r>
            <a:r>
              <a:rPr sz="1500" b="1" u="sng"/>
              <a:t>here:</a:t>
            </a:r>
            <a:endParaRPr lang="en-US" sz="1500" b="1" u="sng"/>
          </a:p>
          <a:p>
            <a:r>
              <a:rPr lang="en-US" sz="1400"/>
              <a:t>	My model for CIFAR10 consisted of 5 conv filters followed by 3 fully connected layers, with max pooling at some intervals and ReLU after each convolution kernel. The first conv was 10x10 with stride 2, padding 2, and 96 filters. The second conv was 10x10 with stride 2, padding same, and 96 filters followed by max pooling with kernel size 2 and stride 2. The third conv was 10x10 with stride 1, padding same, and 96. The fourth conv was 5x5 with stride 1, padding same, and 96 filters. The fifth conv was 3x3 with stride 1, padding same, and 128 filters followed by max pooling with kernel size 2 and stride 2.</a:t>
            </a:r>
          </a:p>
          <a:p>
            <a:r>
              <a:rPr lang="en-US" sz="1400"/>
              <a:t>The three fully connected layers following have input and output features numbers as follows: 1152-&gt; 300 -&gt; 80 -&gt; 10 prior to input into softmax for classification.</a:t>
            </a:r>
            <a:br>
              <a:rPr lang="en-US" sz="1400"/>
            </a:br>
            <a:br>
              <a:rPr lang="en-US" sz="1400"/>
            </a:br>
            <a:r>
              <a:rPr lang="en-US" sz="1400"/>
              <a:t>My model design consisted of adding additional convolutional layers, since a two layer CNN was found to be underfitting the data and additional model complexity was required. The multiple convolutions allow efficiently extracting features from the images with fewer parameters than with a pure neural network for efficiency in model performance vs size. The filter size decreases along with an increase in the number of filters, as we try to consolidate the information from the larger original image. The three fully connected layers at the end gather information all the different kernels for global information prior to producing features for input into softmax for classification. </a:t>
            </a:r>
          </a:p>
          <a:p>
            <a:r>
              <a:rPr lang="en-US" sz="1400"/>
              <a:t>	</a:t>
            </a:r>
          </a:p>
          <a:p>
            <a:endParaRPr b="1" u="sng"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D17091E-21BF-5723-5128-168C13F0E10D}"/>
              </a:ext>
            </a:extLst>
          </p:cNvPr>
          <p:cNvSpPr txBox="1"/>
          <p:nvPr/>
        </p:nvSpPr>
        <p:spPr>
          <a:xfrm>
            <a:off x="191386" y="660352"/>
            <a:ext cx="8952614" cy="16828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fontScale="25000" lnSpcReduction="20000"/>
          </a:bodyPr>
          <a:lstStyle>
            <a:lvl1pPr>
              <a:lnSpc>
                <a:spcPct val="115000"/>
              </a:lnSpc>
              <a:spcBef>
                <a:spcPts val="1600"/>
              </a:spcBef>
              <a:defRPr sz="1800">
                <a:solidFill>
                  <a:schemeClr val="accent2">
                    <a:lumOff val="21764"/>
                  </a:schemeClr>
                </a:solidFill>
              </a:defRPr>
            </a:lvl1pPr>
          </a:lstStyle>
          <a:p>
            <a:r>
              <a:rPr sz="5600" b="1" u="sng" dirty="0"/>
              <a:t>Describe </a:t>
            </a:r>
            <a:r>
              <a:rPr lang="en-US" sz="5600" b="1" u="sng" dirty="0"/>
              <a:t>and justify your</a:t>
            </a:r>
            <a:r>
              <a:rPr sz="5600" b="1" u="sng" dirty="0"/>
              <a:t> choice of </a:t>
            </a:r>
            <a:r>
              <a:rPr sz="5600" b="1" u="sng"/>
              <a:t>hyper-parameters:</a:t>
            </a:r>
            <a:br>
              <a:rPr lang="en-US" sz="2100"/>
            </a:br>
            <a:br>
              <a:rPr lang="en-US" sz="2100"/>
            </a:br>
            <a:r>
              <a:rPr lang="en-US" sz="4800"/>
              <a:t>batch size: 96, learning rate: 0.01, reg = 0.001, epochs=15, momentum=0.95,dropout=0.25,</a:t>
            </a:r>
            <a:br>
              <a:rPr lang="en-US" sz="4800"/>
            </a:br>
            <a:r>
              <a:rPr lang="en-US" sz="4800"/>
              <a:t>with other hyperparameters at default values: steps = [6,8], warmup:0, gamma=1, loss_type=CE</a:t>
            </a:r>
            <a:br>
              <a:rPr lang="en-US" sz="4800"/>
            </a:br>
            <a:br>
              <a:rPr lang="en-US" sz="4800"/>
            </a:br>
            <a:r>
              <a:rPr lang="en-US" sz="4800"/>
              <a:t>A smaller batch size was used to add a small regularization effect since the values calculated are a bit noisier, the learning rate was increased for faster training with no divergence issues noted, the regularization was increased by a small amount and dropout was also introduced to help reduce overfitting, slight increase in momentum to encourage faster optimization, increase in number of epochs from 10-15 since the loss was still decreasing.</a:t>
            </a:r>
            <a:br>
              <a:rPr lang="en-US" sz="4800"/>
            </a:br>
            <a:endParaRPr lang="en-US" sz="4800"/>
          </a:p>
          <a:p>
            <a:endParaRPr lang="en-US"/>
          </a:p>
          <a:p>
            <a:endParaRPr dirty="0"/>
          </a:p>
        </p:txBody>
      </p:sp>
      <p:sp>
        <p:nvSpPr>
          <p:cNvPr id="7" name="Google Shape;67;p15">
            <a:extLst>
              <a:ext uri="{FF2B5EF4-FFF2-40B4-BE49-F238E27FC236}">
                <a16:creationId xmlns:a16="http://schemas.microsoft.com/office/drawing/2014/main" id="{6961C0AC-B369-EB82-5754-1DB9B6FCF1C2}"/>
              </a:ext>
            </a:extLst>
          </p:cNvPr>
          <p:cNvSpPr txBox="1"/>
          <p:nvPr/>
        </p:nvSpPr>
        <p:spPr>
          <a:xfrm>
            <a:off x="311699" y="3072946"/>
            <a:ext cx="8520602" cy="9648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sz="1400" b="1" u="sng"/>
              <a:t>What’s your final accuracy on validation set?</a:t>
            </a:r>
            <a:r>
              <a:rPr lang="en-US" sz="1400" b="1" u="sng"/>
              <a:t> </a:t>
            </a:r>
          </a:p>
          <a:p>
            <a:r>
              <a:rPr lang="en-US"/>
              <a:t>		0 .7679</a:t>
            </a:r>
          </a:p>
          <a:p>
            <a:endParaRPr lang="en-US"/>
          </a:p>
          <a:p>
            <a:endParaRPr lang="en-US"/>
          </a:p>
        </p:txBody>
      </p:sp>
      <p:sp>
        <p:nvSpPr>
          <p:cNvPr id="8" name="Rectangle 7">
            <a:extLst>
              <a:ext uri="{FF2B5EF4-FFF2-40B4-BE49-F238E27FC236}">
                <a16:creationId xmlns:a16="http://schemas.microsoft.com/office/drawing/2014/main" id="{8D540890-6B35-0566-E676-7F0190BAB232}"/>
              </a:ext>
            </a:extLst>
          </p:cNvPr>
          <p:cNvSpPr/>
          <p:nvPr/>
        </p:nvSpPr>
        <p:spPr>
          <a:xfrm>
            <a:off x="2083982" y="3574557"/>
            <a:ext cx="1063255" cy="463190"/>
          </a:xfrm>
          <a:prstGeom prst="rect">
            <a:avLst/>
          </a:prstGeom>
          <a:noFill/>
          <a:ln w="25400" cap="flat">
            <a:solidFill>
              <a:srgbClr val="00B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50067198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192623" y="0"/>
            <a:ext cx="8852140" cy="4563241"/>
          </a:xfrm>
          <a:prstGeom prst="rect">
            <a:avLst/>
          </a:prstGeom>
        </p:spPr>
        <p:txBody>
          <a:bodyPr/>
          <a:lstStyle/>
          <a:p>
            <a:pPr marL="0" indent="0">
              <a:buSzTx/>
              <a:buNone/>
            </a:pPr>
            <a:r>
              <a:rPr dirty="0"/>
              <a:t>What’s your result of training with regular CE loss on imbalanced CIFAR-10?</a:t>
            </a:r>
          </a:p>
          <a:p>
            <a:pPr marL="0" indent="0">
              <a:spcBef>
                <a:spcPts val="1600"/>
              </a:spcBef>
              <a:buSzTx/>
              <a:buNone/>
            </a:pPr>
            <a:r>
              <a:rPr lang="en-US" dirty="0"/>
              <a:t>Tune appropriate parameters and f</a:t>
            </a:r>
            <a:r>
              <a:rPr dirty="0"/>
              <a:t>ill in your </a:t>
            </a:r>
            <a:r>
              <a:rPr lang="en-US" dirty="0"/>
              <a:t>best </a:t>
            </a:r>
            <a:r>
              <a:rPr dirty="0"/>
              <a:t>per-class accuracy in </a:t>
            </a:r>
            <a:r>
              <a:t>the table</a:t>
            </a:r>
            <a:endParaRPr lang="en-US"/>
          </a:p>
          <a:p>
            <a:pPr marL="0" indent="0">
              <a:spcBef>
                <a:spcPts val="1600"/>
              </a:spcBef>
              <a:buSzTx/>
              <a:buNone/>
            </a:pPr>
            <a:endParaRPr lang="en-US"/>
          </a:p>
          <a:p>
            <a:pPr marL="0" indent="0">
              <a:spcBef>
                <a:spcPts val="1600"/>
              </a:spcBef>
              <a:buSzTx/>
              <a:buNone/>
            </a:pPr>
            <a:endParaRPr dirty="0"/>
          </a:p>
        </p:txBody>
      </p:sp>
      <p:graphicFrame>
        <p:nvGraphicFramePr>
          <p:cNvPr id="125" name="Google Shape;78;p17"/>
          <p:cNvGraphicFramePr/>
          <p:nvPr>
            <p:extLst>
              <p:ext uri="{D42A27DB-BD31-4B8C-83A1-F6EECF244321}">
                <p14:modId xmlns:p14="http://schemas.microsoft.com/office/powerpoint/2010/main" val="2063202563"/>
              </p:ext>
            </p:extLst>
          </p:nvPr>
        </p:nvGraphicFramePr>
        <p:xfrm>
          <a:off x="255800" y="1112897"/>
          <a:ext cx="8632400" cy="1250252"/>
        </p:xfrm>
        <a:graphic>
          <a:graphicData uri="http://schemas.openxmlformats.org/drawingml/2006/table">
            <a:tbl>
              <a:tblPr>
                <a:tableStyleId>{4C3C2611-4C71-4FC5-86AE-919BDF0F9419}</a:tableStyleId>
              </a:tblPr>
              <a:tblGrid>
                <a:gridCol w="931021">
                  <a:extLst>
                    <a:ext uri="{9D8B030D-6E8A-4147-A177-3AD203B41FA5}">
                      <a16:colId xmlns:a16="http://schemas.microsoft.com/office/drawing/2014/main" val="20000"/>
                    </a:ext>
                  </a:extLst>
                </a:gridCol>
                <a:gridCol w="719661">
                  <a:extLst>
                    <a:ext uri="{9D8B030D-6E8A-4147-A177-3AD203B41FA5}">
                      <a16:colId xmlns:a16="http://schemas.microsoft.com/office/drawing/2014/main" val="20001"/>
                    </a:ext>
                  </a:extLst>
                </a:gridCol>
                <a:gridCol w="720253">
                  <a:extLst>
                    <a:ext uri="{9D8B030D-6E8A-4147-A177-3AD203B41FA5}">
                      <a16:colId xmlns:a16="http://schemas.microsoft.com/office/drawing/2014/main" val="20002"/>
                    </a:ext>
                  </a:extLst>
                </a:gridCol>
                <a:gridCol w="696374">
                  <a:extLst>
                    <a:ext uri="{9D8B030D-6E8A-4147-A177-3AD203B41FA5}">
                      <a16:colId xmlns:a16="http://schemas.microsoft.com/office/drawing/2014/main" val="20003"/>
                    </a:ext>
                  </a:extLst>
                </a:gridCol>
                <a:gridCol w="862074">
                  <a:extLst>
                    <a:ext uri="{9D8B030D-6E8A-4147-A177-3AD203B41FA5}">
                      <a16:colId xmlns:a16="http://schemas.microsoft.com/office/drawing/2014/main" val="20004"/>
                    </a:ext>
                  </a:extLst>
                </a:gridCol>
                <a:gridCol w="806832">
                  <a:extLst>
                    <a:ext uri="{9D8B030D-6E8A-4147-A177-3AD203B41FA5}">
                      <a16:colId xmlns:a16="http://schemas.microsoft.com/office/drawing/2014/main" val="20005"/>
                    </a:ext>
                  </a:extLst>
                </a:gridCol>
                <a:gridCol w="779237">
                  <a:extLst>
                    <a:ext uri="{9D8B030D-6E8A-4147-A177-3AD203B41FA5}">
                      <a16:colId xmlns:a16="http://schemas.microsoft.com/office/drawing/2014/main" val="20006"/>
                    </a:ext>
                  </a:extLst>
                </a:gridCol>
                <a:gridCol w="779237">
                  <a:extLst>
                    <a:ext uri="{9D8B030D-6E8A-4147-A177-3AD203B41FA5}">
                      <a16:colId xmlns:a16="http://schemas.microsoft.com/office/drawing/2014/main" val="20007"/>
                    </a:ext>
                  </a:extLst>
                </a:gridCol>
                <a:gridCol w="779237">
                  <a:extLst>
                    <a:ext uri="{9D8B030D-6E8A-4147-A177-3AD203B41FA5}">
                      <a16:colId xmlns:a16="http://schemas.microsoft.com/office/drawing/2014/main" val="20008"/>
                    </a:ext>
                  </a:extLst>
                </a:gridCol>
                <a:gridCol w="779237">
                  <a:extLst>
                    <a:ext uri="{9D8B030D-6E8A-4147-A177-3AD203B41FA5}">
                      <a16:colId xmlns:a16="http://schemas.microsoft.com/office/drawing/2014/main" val="20009"/>
                    </a:ext>
                  </a:extLst>
                </a:gridCol>
                <a:gridCol w="779237">
                  <a:extLst>
                    <a:ext uri="{9D8B030D-6E8A-4147-A177-3AD203B41FA5}">
                      <a16:colId xmlns:a16="http://schemas.microsoft.com/office/drawing/2014/main" val="20010"/>
                    </a:ext>
                  </a:extLst>
                </a:gridCol>
              </a:tblGrid>
              <a:tr h="643777">
                <a:tc>
                  <a:txBody>
                    <a:bodyPr/>
                    <a:lstStyle/>
                    <a:p>
                      <a:pPr algn="l">
                        <a:defRPr sz="1400"/>
                      </a:pPr>
                      <a:r>
                        <a:rPr lang="en-US" sz="1200"/>
                        <a:t>Accuracy per Class</a:t>
                      </a:r>
                      <a:endParaRPr sz="1200"/>
                    </a:p>
                  </a:txBody>
                  <a:tcPr marL="91425" marR="91425" marT="91425" marB="91425" horzOverflow="overflow"/>
                </a:tc>
                <a:tc>
                  <a:txBody>
                    <a:bodyPr/>
                    <a:lstStyle/>
                    <a:p>
                      <a:pPr algn="l">
                        <a:defRPr sz="1800"/>
                      </a:pPr>
                      <a:r>
                        <a:rPr sz="1200"/>
                        <a:t>Class </a:t>
                      </a:r>
                      <a:r>
                        <a:rPr lang="en-US" sz="1200"/>
                        <a:t>0</a:t>
                      </a:r>
                      <a:r>
                        <a:rPr sz="1200"/>
                        <a:t>
</a:t>
                      </a:r>
                      <a:endParaRPr sz="1200" dirty="0"/>
                    </a:p>
                  </a:txBody>
                  <a:tcPr marL="91425" marR="91425" marT="91425" marB="91425" horzOverflow="overflow"/>
                </a:tc>
                <a:tc>
                  <a:txBody>
                    <a:bodyPr/>
                    <a:lstStyle/>
                    <a:p>
                      <a:pPr algn="l">
                        <a:defRPr sz="1400"/>
                      </a:pPr>
                      <a:r>
                        <a:rPr sz="1200"/>
                        <a:t>Class</a:t>
                      </a:r>
                      <a:r>
                        <a:rPr lang="en-US" sz="1200"/>
                        <a:t> 1</a:t>
                      </a:r>
                      <a:endParaRPr sz="1200"/>
                    </a:p>
                    <a:p>
                      <a:pPr algn="l">
                        <a:defRPr sz="1400"/>
                      </a:pPr>
                      <a:endParaRPr sz="1200"/>
                    </a:p>
                  </a:txBody>
                  <a:tcPr marL="91425" marR="91425" marT="91425" marB="91425" horzOverflow="overflow"/>
                </a:tc>
                <a:tc>
                  <a:txBody>
                    <a:bodyPr/>
                    <a:lstStyle/>
                    <a:p>
                      <a:pPr algn="l">
                        <a:defRPr sz="1800"/>
                      </a:pPr>
                      <a:r>
                        <a:rPr sz="1200"/>
                        <a:t>Class</a:t>
                      </a:r>
                      <a:r>
                        <a:rPr lang="en-US" sz="1200"/>
                        <a:t> 2</a:t>
                      </a:r>
                      <a:r>
                        <a:rPr sz="1200"/>
                        <a:t>
</a:t>
                      </a:r>
                    </a:p>
                  </a:txBody>
                  <a:tcPr marL="91425" marR="91425" marT="91425" marB="91425" horzOverflow="overflow"/>
                </a:tc>
                <a:tc>
                  <a:txBody>
                    <a:bodyPr/>
                    <a:lstStyle/>
                    <a:p>
                      <a:pPr algn="l">
                        <a:defRPr sz="1400"/>
                      </a:pPr>
                      <a:r>
                        <a:rPr sz="1200"/>
                        <a:t>Class 3</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200"/>
                        <a:t>CE Loss</a:t>
                      </a:r>
                    </a:p>
                  </a:txBody>
                  <a:tcPr marL="91425" marR="91425" marT="91425" marB="91425" horzOverflow="overflow"/>
                </a:tc>
                <a:tc>
                  <a:txBody>
                    <a:bodyPr/>
                    <a:lstStyle/>
                    <a:p>
                      <a:pPr algn="l">
                        <a:defRPr sz="1400"/>
                      </a:pPr>
                      <a:r>
                        <a:rPr lang="en-US" sz="1200"/>
                        <a:t>0.9050</a:t>
                      </a:r>
                      <a:endParaRPr sz="1200"/>
                    </a:p>
                  </a:txBody>
                  <a:tcPr marL="91425" marR="91425" marT="91425" marB="91425" horzOverflow="overflow"/>
                </a:tc>
                <a:tc>
                  <a:txBody>
                    <a:bodyPr/>
                    <a:lstStyle/>
                    <a:p>
                      <a:pPr algn="l">
                        <a:defRPr sz="1400"/>
                      </a:pPr>
                      <a:r>
                        <a:rPr lang="en-US" sz="1200"/>
                        <a:t>0.8730</a:t>
                      </a:r>
                      <a:endParaRPr sz="1200"/>
                    </a:p>
                  </a:txBody>
                  <a:tcPr marL="91425" marR="91425" marT="91425" marB="91425" horzOverflow="overflow"/>
                </a:tc>
                <a:tc>
                  <a:txBody>
                    <a:bodyPr/>
                    <a:lstStyle/>
                    <a:p>
                      <a:pPr algn="l">
                        <a:defRPr sz="1400"/>
                      </a:pPr>
                      <a:r>
                        <a:rPr lang="en-US" sz="1200"/>
                        <a:t>0.5720</a:t>
                      </a:r>
                      <a:endParaRPr sz="1200"/>
                    </a:p>
                  </a:txBody>
                  <a:tcPr marL="91425" marR="91425" marT="91425" marB="91425" horzOverflow="overflow"/>
                </a:tc>
                <a:tc>
                  <a:txBody>
                    <a:bodyPr/>
                    <a:lstStyle/>
                    <a:p>
                      <a:pPr algn="l">
                        <a:defRPr sz="1400"/>
                      </a:pPr>
                      <a:r>
                        <a:rPr lang="en-US" sz="1200"/>
                        <a:t>0.5400</a:t>
                      </a:r>
                      <a:endParaRPr sz="1200"/>
                    </a:p>
                  </a:txBody>
                  <a:tcPr marL="91425" marR="91425" marT="91425" marB="91425" horzOverflow="overflow"/>
                </a:tc>
                <a:tc>
                  <a:txBody>
                    <a:bodyPr/>
                    <a:lstStyle/>
                    <a:p>
                      <a:pPr algn="l">
                        <a:defRPr sz="1400"/>
                      </a:pPr>
                      <a:r>
                        <a:rPr lang="en-US" sz="1200"/>
                        <a:t>0.1550</a:t>
                      </a:r>
                      <a:endParaRPr sz="1200"/>
                    </a:p>
                  </a:txBody>
                  <a:tcPr marL="91425" marR="91425" marT="91425" marB="91425" horzOverflow="overflow"/>
                </a:tc>
                <a:tc>
                  <a:txBody>
                    <a:bodyPr/>
                    <a:lstStyle/>
                    <a:p>
                      <a:pPr algn="l">
                        <a:defRPr sz="1400"/>
                      </a:pPr>
                      <a:r>
                        <a:rPr lang="en-US" sz="1200"/>
                        <a:t>0.0240</a:t>
                      </a:r>
                      <a:endParaRPr sz="1200"/>
                    </a:p>
                  </a:txBody>
                  <a:tcPr marL="91425" marR="91425" marT="91425" marB="91425" horzOverflow="overflow"/>
                </a:tc>
                <a:tc>
                  <a:txBody>
                    <a:bodyPr/>
                    <a:lstStyle/>
                    <a:p>
                      <a:pPr algn="l">
                        <a:defRPr sz="1400"/>
                      </a:pPr>
                      <a:r>
                        <a:rPr lang="en-US" sz="1200"/>
                        <a:t>0.3340</a:t>
                      </a:r>
                      <a:endParaRPr sz="1200"/>
                    </a:p>
                  </a:txBody>
                  <a:tcPr marL="91425" marR="91425" marT="91425" marB="91425" horzOverflow="overflow"/>
                </a:tc>
                <a:tc>
                  <a:txBody>
                    <a:bodyPr/>
                    <a:lstStyle/>
                    <a:p>
                      <a:pPr algn="l">
                        <a:defRPr sz="1400"/>
                      </a:pPr>
                      <a:r>
                        <a:rPr lang="en-US" sz="1200"/>
                        <a:t>0.000</a:t>
                      </a:r>
                      <a:endParaRPr sz="1200"/>
                    </a:p>
                  </a:txBody>
                  <a:tcPr marL="91425" marR="91425" marT="91425" marB="91425" horzOverflow="overflow"/>
                </a:tc>
                <a:tc>
                  <a:txBody>
                    <a:bodyPr/>
                    <a:lstStyle/>
                    <a:p>
                      <a:pPr algn="l">
                        <a:defRPr sz="1400"/>
                      </a:pPr>
                      <a:r>
                        <a:rPr lang="en-US" sz="1200"/>
                        <a:t>0.000</a:t>
                      </a:r>
                      <a:endParaRPr sz="1200"/>
                    </a:p>
                  </a:txBody>
                  <a:tcPr marL="91425" marR="91425" marT="91425" marB="91425" horzOverflow="overflow"/>
                </a:tc>
                <a:tc>
                  <a:txBody>
                    <a:bodyPr/>
                    <a:lstStyle/>
                    <a:p>
                      <a:pPr algn="l">
                        <a:defRPr sz="1400"/>
                      </a:pPr>
                      <a:r>
                        <a:rPr lang="en-US" sz="1200"/>
                        <a:t>0.000</a:t>
                      </a:r>
                      <a:endParaRPr sz="1200" dirty="0"/>
                    </a:p>
                  </a:txBody>
                  <a:tcPr marL="91425" marR="91425" marT="91425" marB="91425" horzOverflow="overflow"/>
                </a:tc>
                <a:extLst>
                  <a:ext uri="{0D108BD9-81ED-4DB2-BD59-A6C34878D82A}">
                    <a16:rowId xmlns:a16="http://schemas.microsoft.com/office/drawing/2014/main" val="10001"/>
                  </a:ext>
                </a:extLst>
              </a:tr>
            </a:tbl>
          </a:graphicData>
        </a:graphic>
      </p:graphicFrame>
      <p:sp>
        <p:nvSpPr>
          <p:cNvPr id="2" name="TextBox 1">
            <a:extLst>
              <a:ext uri="{FF2B5EF4-FFF2-40B4-BE49-F238E27FC236}">
                <a16:creationId xmlns:a16="http://schemas.microsoft.com/office/drawing/2014/main" id="{D93D14E0-7B78-5E85-4758-FFED78AC8B6D}"/>
              </a:ext>
            </a:extLst>
          </p:cNvPr>
          <p:cNvSpPr txBox="1"/>
          <p:nvPr/>
        </p:nvSpPr>
        <p:spPr>
          <a:xfrm>
            <a:off x="611430" y="3147703"/>
            <a:ext cx="6287385" cy="166199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r>
              <a:rPr lang="en-US" sz="1200"/>
              <a:t>Train:</a:t>
            </a:r>
          </a:p>
          <a:p>
            <a:r>
              <a:rPr lang="en-US" sz="1200"/>
              <a:t>  batch_size: 128</a:t>
            </a:r>
          </a:p>
          <a:p>
            <a:r>
              <a:rPr lang="en-US" sz="1200"/>
              <a:t>  learning_rate: 0.01</a:t>
            </a:r>
          </a:p>
          <a:p>
            <a:r>
              <a:rPr lang="en-US" sz="1200"/>
              <a:t>  reg: 0.001</a:t>
            </a:r>
          </a:p>
          <a:p>
            <a:r>
              <a:rPr lang="en-US" sz="1200"/>
              <a:t>  epochs: 15</a:t>
            </a:r>
          </a:p>
          <a:p>
            <a:r>
              <a:rPr lang="en-US" sz="1200"/>
              <a:t>  steps: [6, 8]</a:t>
            </a:r>
          </a:p>
          <a:p>
            <a:r>
              <a:rPr lang="en-US" sz="1200"/>
              <a:t>  warmup: 0</a:t>
            </a:r>
          </a:p>
          <a:p>
            <a:r>
              <a:rPr lang="en-US" sz="1200"/>
              <a:t>  momentum: 0.9</a:t>
            </a:r>
          </a:p>
          <a:p>
            <a:r>
              <a:rPr lang="en-US" sz="1200"/>
              <a:t>  gamma: 1</a:t>
            </a:r>
          </a:p>
        </p:txBody>
      </p:sp>
      <p:sp>
        <p:nvSpPr>
          <p:cNvPr id="5" name="TextBox 4">
            <a:extLst>
              <a:ext uri="{FF2B5EF4-FFF2-40B4-BE49-F238E27FC236}">
                <a16:creationId xmlns:a16="http://schemas.microsoft.com/office/drawing/2014/main" id="{C4BE8A72-92CD-6C9E-9E58-97B9ADF70A1D}"/>
              </a:ext>
            </a:extLst>
          </p:cNvPr>
          <p:cNvSpPr txBox="1"/>
          <p:nvPr/>
        </p:nvSpPr>
        <p:spPr>
          <a:xfrm>
            <a:off x="2245185" y="3141080"/>
            <a:ext cx="1567737" cy="184665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r>
              <a:rPr lang="en-US" sz="1200"/>
              <a:t>network:</a:t>
            </a:r>
          </a:p>
          <a:p>
            <a:r>
              <a:rPr lang="en-US" sz="1200"/>
              <a:t>  model: ResNet-32 </a:t>
            </a:r>
          </a:p>
          <a:p>
            <a:r>
              <a:rPr lang="en-US" sz="1200"/>
              <a:t>save_best: True</a:t>
            </a:r>
          </a:p>
          <a:p>
            <a:endParaRPr lang="en-US" sz="1200"/>
          </a:p>
          <a:p>
            <a:r>
              <a:rPr lang="en-US" sz="1200"/>
              <a:t>data:</a:t>
            </a:r>
          </a:p>
          <a:p>
            <a:r>
              <a:rPr lang="en-US" sz="1200"/>
              <a:t>  imbalance: imbalance</a:t>
            </a:r>
          </a:p>
          <a:p>
            <a:r>
              <a:rPr lang="en-US" sz="1200"/>
              <a:t>  beta: 0.9999</a:t>
            </a:r>
          </a:p>
          <a:p>
            <a:endParaRPr lang="en-US" sz="1200"/>
          </a:p>
          <a:p>
            <a:r>
              <a:rPr lang="en-US" sz="1200"/>
              <a:t>loss:</a:t>
            </a:r>
          </a:p>
          <a:p>
            <a:r>
              <a:rPr lang="en-US" sz="1200"/>
              <a:t>  loss_type: CE</a:t>
            </a: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67191"/>
            <a:ext cx="8520602" cy="3416400"/>
          </a:xfrm>
          <a:prstGeom prst="rect">
            <a:avLst/>
          </a:prstGeom>
        </p:spPr>
        <p:txBody>
          <a:bodyPr/>
          <a:lstStyle/>
          <a:p>
            <a:pPr marL="0" indent="0">
              <a:buSzTx/>
              <a:buNone/>
            </a:pPr>
            <a:r>
              <a:rPr dirty="0"/>
              <a:t>What’s your result of training with CB-Focal loss on imbalanced CIFAR-10?</a:t>
            </a:r>
          </a:p>
          <a:p>
            <a:pPr marL="0" indent="0">
              <a:spcBef>
                <a:spcPts val="1600"/>
              </a:spcBef>
              <a:buSzTx/>
              <a:buNone/>
            </a:pPr>
            <a:r>
              <a:rPr lang="en-US" dirty="0"/>
              <a:t>Additionally 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extLst>
              <p:ext uri="{D42A27DB-BD31-4B8C-83A1-F6EECF244321}">
                <p14:modId xmlns:p14="http://schemas.microsoft.com/office/powerpoint/2010/main" val="3997431800"/>
              </p:ext>
            </p:extLst>
          </p:nvPr>
        </p:nvGraphicFramePr>
        <p:xfrm>
          <a:off x="0" y="1660490"/>
          <a:ext cx="9080206" cy="1822520"/>
        </p:xfrm>
        <a:graphic>
          <a:graphicData uri="http://schemas.openxmlformats.org/drawingml/2006/table">
            <a:tbl>
              <a:tblPr>
                <a:tableStyleId>{4C3C2611-4C71-4FC5-86AE-919BDF0F9419}</a:tableStyleId>
              </a:tblPr>
              <a:tblGrid>
                <a:gridCol w="905501">
                  <a:extLst>
                    <a:ext uri="{9D8B030D-6E8A-4147-A177-3AD203B41FA5}">
                      <a16:colId xmlns:a16="http://schemas.microsoft.com/office/drawing/2014/main" val="20000"/>
                    </a:ext>
                  </a:extLst>
                </a:gridCol>
                <a:gridCol w="833143">
                  <a:extLst>
                    <a:ext uri="{9D8B030D-6E8A-4147-A177-3AD203B41FA5}">
                      <a16:colId xmlns:a16="http://schemas.microsoft.com/office/drawing/2014/main" val="20001"/>
                    </a:ext>
                  </a:extLst>
                </a:gridCol>
                <a:gridCol w="760910">
                  <a:extLst>
                    <a:ext uri="{9D8B030D-6E8A-4147-A177-3AD203B41FA5}">
                      <a16:colId xmlns:a16="http://schemas.microsoft.com/office/drawing/2014/main" val="20002"/>
                    </a:ext>
                  </a:extLst>
                </a:gridCol>
                <a:gridCol w="839069">
                  <a:extLst>
                    <a:ext uri="{9D8B030D-6E8A-4147-A177-3AD203B41FA5}">
                      <a16:colId xmlns:a16="http://schemas.microsoft.com/office/drawing/2014/main" val="20003"/>
                    </a:ext>
                  </a:extLst>
                </a:gridCol>
                <a:gridCol w="800986">
                  <a:extLst>
                    <a:ext uri="{9D8B030D-6E8A-4147-A177-3AD203B41FA5}">
                      <a16:colId xmlns:a16="http://schemas.microsoft.com/office/drawing/2014/main" val="20004"/>
                    </a:ext>
                  </a:extLst>
                </a:gridCol>
                <a:gridCol w="813232">
                  <a:extLst>
                    <a:ext uri="{9D8B030D-6E8A-4147-A177-3AD203B41FA5}">
                      <a16:colId xmlns:a16="http://schemas.microsoft.com/office/drawing/2014/main" val="20005"/>
                    </a:ext>
                  </a:extLst>
                </a:gridCol>
                <a:gridCol w="825473">
                  <a:extLst>
                    <a:ext uri="{9D8B030D-6E8A-4147-A177-3AD203B41FA5}">
                      <a16:colId xmlns:a16="http://schemas.microsoft.com/office/drawing/2014/main" val="20006"/>
                    </a:ext>
                  </a:extLst>
                </a:gridCol>
                <a:gridCol w="825473">
                  <a:extLst>
                    <a:ext uri="{9D8B030D-6E8A-4147-A177-3AD203B41FA5}">
                      <a16:colId xmlns:a16="http://schemas.microsoft.com/office/drawing/2014/main" val="20007"/>
                    </a:ext>
                  </a:extLst>
                </a:gridCol>
                <a:gridCol w="825473">
                  <a:extLst>
                    <a:ext uri="{9D8B030D-6E8A-4147-A177-3AD203B41FA5}">
                      <a16:colId xmlns:a16="http://schemas.microsoft.com/office/drawing/2014/main" val="20008"/>
                    </a:ext>
                  </a:extLst>
                </a:gridCol>
                <a:gridCol w="825473">
                  <a:extLst>
                    <a:ext uri="{9D8B030D-6E8A-4147-A177-3AD203B41FA5}">
                      <a16:colId xmlns:a16="http://schemas.microsoft.com/office/drawing/2014/main" val="20009"/>
                    </a:ext>
                  </a:extLst>
                </a:gridCol>
                <a:gridCol w="825473">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400"/>
                        <a:t>Class</a:t>
                      </a:r>
                      <a:r>
                        <a:rPr lang="en-US" sz="1400"/>
                        <a:t> 0</a:t>
                      </a:r>
                      <a:r>
                        <a:rPr sz="1400"/>
                        <a:t> 
</a:t>
                      </a:r>
                    </a:p>
                  </a:txBody>
                  <a:tcPr marL="91425" marR="91425" marT="91425" marB="91425" horzOverflow="overflow"/>
                </a:tc>
                <a:tc>
                  <a:txBody>
                    <a:bodyPr/>
                    <a:lstStyle/>
                    <a:p>
                      <a:pPr algn="l">
                        <a:defRPr sz="1400"/>
                      </a:pPr>
                      <a:r>
                        <a:t>Class</a:t>
                      </a:r>
                      <a:r>
                        <a:rPr lang="en-US"/>
                        <a:t>1 </a:t>
                      </a:r>
                      <a:endParaRPr/>
                    </a:p>
                  </a:txBody>
                  <a:tcPr marL="91425" marR="91425" marT="91425" marB="91425" horzOverflow="overflow"/>
                </a:tc>
                <a:tc>
                  <a:txBody>
                    <a:bodyPr/>
                    <a:lstStyle/>
                    <a:p>
                      <a:pPr algn="l">
                        <a:defRPr sz="1800"/>
                      </a:pPr>
                      <a:r>
                        <a:rPr sz="1400"/>
                        <a:t>Class</a:t>
                      </a:r>
                      <a:r>
                        <a:rPr lang="en-US" sz="1400"/>
                        <a:t> 2</a:t>
                      </a:r>
                      <a:r>
                        <a:rPr sz="1400"/>
                        <a:t>
</a:t>
                      </a:r>
                    </a:p>
                  </a:txBody>
                  <a:tcPr marL="91425" marR="91425" marT="91425" marB="91425" horzOverflow="overflow"/>
                </a:tc>
                <a:tc>
                  <a:txBody>
                    <a:bodyPr/>
                    <a:lstStyle/>
                    <a:p>
                      <a:pPr algn="l">
                        <a:defRPr sz="1400"/>
                      </a:pPr>
                      <a:r>
                        <a:t>Class</a:t>
                      </a:r>
                      <a:r>
                        <a:rPr lang="en-US"/>
                        <a:t> 3</a:t>
                      </a:r>
                      <a:r>
                        <a:t> </a:t>
                      </a:r>
                    </a:p>
                  </a:txBody>
                  <a:tcPr marL="91425" marR="91425" marT="91425" marB="91425" horzOverflow="overflow"/>
                </a:tc>
                <a:tc>
                  <a:txBody>
                    <a:bodyPr/>
                    <a:lstStyle/>
                    <a:p>
                      <a:pPr algn="l">
                        <a:defRPr sz="1400"/>
                      </a:pPr>
                      <a:r>
                        <a:t>Class 4</a:t>
                      </a:r>
                    </a:p>
                  </a:txBody>
                  <a:tcPr marL="91425" marR="91425" marT="91425" marB="91425" horzOverflow="overflow"/>
                </a:tc>
                <a:tc>
                  <a:txBody>
                    <a:bodyPr/>
                    <a:lstStyle/>
                    <a:p>
                      <a:pPr algn="l">
                        <a:defRPr sz="1400"/>
                      </a:pPr>
                      <a:r>
                        <a:t>Class 5</a:t>
                      </a:r>
                    </a:p>
                  </a:txBody>
                  <a:tcPr marL="91425" marR="91425" marT="91425" marB="91425" horzOverflow="overflow"/>
                </a:tc>
                <a:tc>
                  <a:txBody>
                    <a:bodyPr/>
                    <a:lstStyle/>
                    <a:p>
                      <a:pPr algn="l">
                        <a:defRPr sz="1400"/>
                      </a:pPr>
                      <a:r>
                        <a:t>Class 6</a:t>
                      </a:r>
                    </a:p>
                  </a:txBody>
                  <a:tcPr marL="91425" marR="91425" marT="91425" marB="91425" horzOverflow="overflow"/>
                </a:tc>
                <a:tc>
                  <a:txBody>
                    <a:bodyPr/>
                    <a:lstStyle/>
                    <a:p>
                      <a:pPr algn="l">
                        <a:defRPr sz="1400"/>
                      </a:pPr>
                      <a:r>
                        <a:t>Class 7</a:t>
                      </a:r>
                    </a:p>
                  </a:txBody>
                  <a:tcPr marL="91425" marR="91425" marT="91425" marB="91425" horzOverflow="overflow"/>
                </a:tc>
                <a:tc>
                  <a:txBody>
                    <a:bodyPr/>
                    <a:lstStyle/>
                    <a:p>
                      <a:pPr algn="l">
                        <a:defRPr sz="1400"/>
                      </a:pPr>
                      <a:r>
                        <a:t>Class 8</a:t>
                      </a:r>
                    </a:p>
                  </a:txBody>
                  <a:tcPr marL="91425" marR="91425" marT="91425" marB="91425" horzOverflow="overflow"/>
                </a:tc>
                <a:tc>
                  <a:txBody>
                    <a:bodyPr/>
                    <a:lstStyle/>
                    <a:p>
                      <a:pPr algn="l">
                        <a:defRPr sz="1400"/>
                      </a:pPr>
                      <a:r>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400"/>
                        <a:t>beta=?</a:t>
                      </a: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tc>
                  <a:txBody>
                    <a:bodyPr/>
                    <a:lstStyle/>
                    <a:p>
                      <a:pPr algn="l">
                        <a:defRPr sz="1400"/>
                      </a:pPr>
                      <a:endParaRPr/>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0" y="-30734"/>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a:t>
            </a:r>
            <a:r>
              <a:rPr lang="en-US" sz="1200"/>
              <a:t>needed.</a:t>
            </a:r>
            <a:endParaRPr lang="en-US" sz="1200" dirty="0">
              <a:highlight>
                <a:srgbClr val="FFFF00"/>
              </a:highlight>
            </a:endParaRPr>
          </a:p>
        </p:txBody>
      </p:sp>
      <p:sp>
        <p:nvSpPr>
          <p:cNvPr id="10" name="TextBox 9">
            <a:extLst>
              <a:ext uri="{FF2B5EF4-FFF2-40B4-BE49-F238E27FC236}">
                <a16:creationId xmlns:a16="http://schemas.microsoft.com/office/drawing/2014/main" id="{306BE8F7-5C79-CFD6-B47C-DB8E7921EB9E}"/>
              </a:ext>
            </a:extLst>
          </p:cNvPr>
          <p:cNvSpPr txBox="1"/>
          <p:nvPr/>
        </p:nvSpPr>
        <p:spPr>
          <a:xfrm>
            <a:off x="6691423" y="1783081"/>
            <a:ext cx="2020186"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n-lt"/>
                <a:ea typeface="+mn-ea"/>
                <a:cs typeface="+mn-cs"/>
                <a:sym typeface="Arial"/>
              </a:rPr>
              <a:t>Part b: entries of matrix A</a:t>
            </a:r>
          </a:p>
        </p:txBody>
      </p:sp>
      <p:pic>
        <p:nvPicPr>
          <p:cNvPr id="12" name="Picture 11">
            <a:extLst>
              <a:ext uri="{FF2B5EF4-FFF2-40B4-BE49-F238E27FC236}">
                <a16:creationId xmlns:a16="http://schemas.microsoft.com/office/drawing/2014/main" id="{B2FB98A0-3488-9886-2199-241ADB9C14EA}"/>
              </a:ext>
            </a:extLst>
          </p:cNvPr>
          <p:cNvPicPr>
            <a:picLocks noChangeAspect="1"/>
          </p:cNvPicPr>
          <p:nvPr/>
        </p:nvPicPr>
        <p:blipFill>
          <a:blip r:embed="rId2"/>
          <a:stretch>
            <a:fillRect/>
          </a:stretch>
        </p:blipFill>
        <p:spPr>
          <a:xfrm>
            <a:off x="5894000" y="2214676"/>
            <a:ext cx="2764439" cy="862787"/>
          </a:xfrm>
          <a:prstGeom prst="rect">
            <a:avLst/>
          </a:prstGeom>
        </p:spPr>
      </p:pic>
      <p:sp>
        <p:nvSpPr>
          <p:cNvPr id="13" name="Rectangle 12">
            <a:extLst>
              <a:ext uri="{FF2B5EF4-FFF2-40B4-BE49-F238E27FC236}">
                <a16:creationId xmlns:a16="http://schemas.microsoft.com/office/drawing/2014/main" id="{6DEAF744-F45A-7798-71B2-65D0133C235C}"/>
              </a:ext>
            </a:extLst>
          </p:cNvPr>
          <p:cNvSpPr/>
          <p:nvPr/>
        </p:nvSpPr>
        <p:spPr>
          <a:xfrm>
            <a:off x="5830671" y="1665767"/>
            <a:ext cx="3072323" cy="1559442"/>
          </a:xfrm>
          <a:prstGeom prst="rect">
            <a:avLst/>
          </a:prstGeom>
          <a:noFill/>
          <a:ln w="25400" cap="flat">
            <a:solidFill>
              <a:srgbClr val="00B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pic>
        <p:nvPicPr>
          <p:cNvPr id="15" name="Picture 14">
            <a:extLst>
              <a:ext uri="{FF2B5EF4-FFF2-40B4-BE49-F238E27FC236}">
                <a16:creationId xmlns:a16="http://schemas.microsoft.com/office/drawing/2014/main" id="{40FC86D8-EC61-1A3E-6BAA-7BAA0DBB143F}"/>
              </a:ext>
            </a:extLst>
          </p:cNvPr>
          <p:cNvPicPr>
            <a:picLocks noChangeAspect="1"/>
          </p:cNvPicPr>
          <p:nvPr/>
        </p:nvPicPr>
        <p:blipFill>
          <a:blip r:embed="rId3"/>
          <a:stretch>
            <a:fillRect/>
          </a:stretch>
        </p:blipFill>
        <p:spPr>
          <a:xfrm>
            <a:off x="0" y="398829"/>
            <a:ext cx="5869171" cy="4699834"/>
          </a:xfrm>
          <a:prstGeom prst="rect">
            <a:avLst/>
          </a:prstGeom>
        </p:spPr>
      </p:pic>
      <p:sp>
        <p:nvSpPr>
          <p:cNvPr id="9" name="Rectangle 8">
            <a:extLst>
              <a:ext uri="{FF2B5EF4-FFF2-40B4-BE49-F238E27FC236}">
                <a16:creationId xmlns:a16="http://schemas.microsoft.com/office/drawing/2014/main" id="{E36AD1CA-152B-00F6-ED02-31B272B5BABA}"/>
              </a:ext>
            </a:extLst>
          </p:cNvPr>
          <p:cNvSpPr/>
          <p:nvPr/>
        </p:nvSpPr>
        <p:spPr>
          <a:xfrm>
            <a:off x="404039" y="4888622"/>
            <a:ext cx="1708298" cy="243128"/>
          </a:xfrm>
          <a:prstGeom prst="rect">
            <a:avLst/>
          </a:prstGeom>
          <a:noFill/>
          <a:ln w="25400" cap="flat">
            <a:solidFill>
              <a:srgbClr val="00B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3758397468"/>
              </p:ext>
            </p:extLst>
          </p:nvPr>
        </p:nvGraphicFramePr>
        <p:xfrm>
          <a:off x="378649" y="2387774"/>
          <a:ext cx="8588000" cy="180710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200"/>
                        <a:t>Class 
0</a:t>
                      </a:r>
                    </a:p>
                  </a:txBody>
                  <a:tcPr marL="91425" marR="91425" marT="91425" marB="91425" horzOverflow="overflow"/>
                </a:tc>
                <a:tc>
                  <a:txBody>
                    <a:bodyPr/>
                    <a:lstStyle/>
                    <a:p>
                      <a:pPr algn="l">
                        <a:defRPr sz="1400"/>
                      </a:pPr>
                      <a:r>
                        <a:rPr sz="1200"/>
                        <a:t>Class</a:t>
                      </a:r>
                    </a:p>
                    <a:p>
                      <a:pPr algn="l">
                        <a:defRPr sz="1400"/>
                      </a:pPr>
                      <a:r>
                        <a:rPr sz="1200"/>
                        <a:t>1</a:t>
                      </a:r>
                    </a:p>
                  </a:txBody>
                  <a:tcPr marL="91425" marR="91425" marT="91425" marB="91425" horzOverflow="overflow"/>
                </a:tc>
                <a:tc>
                  <a:txBody>
                    <a:bodyPr/>
                    <a:lstStyle/>
                    <a:p>
                      <a:pPr algn="l">
                        <a:defRPr sz="1800"/>
                      </a:pPr>
                      <a:r>
                        <a:rPr sz="1200"/>
                        <a:t>Class
2</a:t>
                      </a:r>
                    </a:p>
                  </a:txBody>
                  <a:tcPr marL="91425" marR="91425" marT="91425" marB="91425" horzOverflow="overflow"/>
                </a:tc>
                <a:tc>
                  <a:txBody>
                    <a:bodyPr/>
                    <a:lstStyle/>
                    <a:p>
                      <a:pPr algn="l">
                        <a:defRPr sz="1400"/>
                      </a:pPr>
                      <a:r>
                        <a:rPr sz="1200"/>
                        <a:t>Class 3</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200"/>
                        <a:t>CE Loss</a:t>
                      </a:r>
                    </a:p>
                  </a:txBody>
                  <a:tcPr marL="91425" marR="91425" marT="91425" marB="91425" horzOverflow="overflow"/>
                </a:tc>
                <a:tc>
                  <a:txBody>
                    <a:bodyPr/>
                    <a:lstStyle/>
                    <a:p>
                      <a:pPr algn="l">
                        <a:defRPr sz="1400"/>
                      </a:pPr>
                      <a:r>
                        <a:rPr lang="en-US" sz="1200"/>
                        <a:t>0.9050</a:t>
                      </a:r>
                      <a:endParaRPr sz="1200"/>
                    </a:p>
                  </a:txBody>
                  <a:tcPr marL="91425" marR="91425" marT="91425" marB="91425" horzOverflow="overflow"/>
                </a:tc>
                <a:tc>
                  <a:txBody>
                    <a:bodyPr/>
                    <a:lstStyle/>
                    <a:p>
                      <a:pPr algn="l">
                        <a:defRPr sz="1400"/>
                      </a:pPr>
                      <a:r>
                        <a:rPr lang="en-US" sz="1200"/>
                        <a:t>0.8730</a:t>
                      </a:r>
                      <a:endParaRPr sz="1200"/>
                    </a:p>
                  </a:txBody>
                  <a:tcPr marL="91425" marR="91425" marT="91425" marB="91425" horzOverflow="overflow"/>
                </a:tc>
                <a:tc>
                  <a:txBody>
                    <a:bodyPr/>
                    <a:lstStyle/>
                    <a:p>
                      <a:pPr algn="l">
                        <a:defRPr sz="1400"/>
                      </a:pPr>
                      <a:r>
                        <a:rPr lang="en-US" sz="1200"/>
                        <a:t>0.5720</a:t>
                      </a:r>
                      <a:endParaRPr sz="1200"/>
                    </a:p>
                  </a:txBody>
                  <a:tcPr marL="91425" marR="91425" marT="91425" marB="91425" horzOverflow="overflow"/>
                </a:tc>
                <a:tc>
                  <a:txBody>
                    <a:bodyPr/>
                    <a:lstStyle/>
                    <a:p>
                      <a:pPr algn="l">
                        <a:defRPr sz="1400"/>
                      </a:pPr>
                      <a:r>
                        <a:rPr lang="en-US" sz="1200"/>
                        <a:t>0.5400</a:t>
                      </a:r>
                      <a:endParaRPr sz="1200"/>
                    </a:p>
                  </a:txBody>
                  <a:tcPr marL="91425" marR="91425" marT="91425" marB="91425" horzOverflow="overflow"/>
                </a:tc>
                <a:tc>
                  <a:txBody>
                    <a:bodyPr/>
                    <a:lstStyle/>
                    <a:p>
                      <a:pPr algn="l">
                        <a:defRPr sz="1400"/>
                      </a:pPr>
                      <a:r>
                        <a:rPr lang="en-US" sz="1200"/>
                        <a:t>0.1550</a:t>
                      </a:r>
                      <a:endParaRPr sz="1200"/>
                    </a:p>
                  </a:txBody>
                  <a:tcPr marL="91425" marR="91425" marT="91425" marB="91425" horzOverflow="overflow"/>
                </a:tc>
                <a:tc>
                  <a:txBody>
                    <a:bodyPr/>
                    <a:lstStyle/>
                    <a:p>
                      <a:pPr algn="l">
                        <a:defRPr sz="1400"/>
                      </a:pPr>
                      <a:r>
                        <a:rPr lang="en-US" sz="1200"/>
                        <a:t>0.0240</a:t>
                      </a:r>
                      <a:endParaRPr sz="1200"/>
                    </a:p>
                  </a:txBody>
                  <a:tcPr marL="91425" marR="91425" marT="91425" marB="91425" horzOverflow="overflow"/>
                </a:tc>
                <a:tc>
                  <a:txBody>
                    <a:bodyPr/>
                    <a:lstStyle/>
                    <a:p>
                      <a:pPr algn="l">
                        <a:defRPr sz="1400"/>
                      </a:pPr>
                      <a:r>
                        <a:rPr lang="en-US" sz="1200"/>
                        <a:t>0.3340</a:t>
                      </a:r>
                      <a:endParaRPr sz="1200"/>
                    </a:p>
                  </a:txBody>
                  <a:tcPr marL="91425" marR="91425" marT="91425" marB="91425" horzOverflow="overflow"/>
                </a:tc>
                <a:tc>
                  <a:txBody>
                    <a:bodyPr/>
                    <a:lstStyle/>
                    <a:p>
                      <a:pPr algn="l">
                        <a:defRPr sz="1400"/>
                      </a:pPr>
                      <a:r>
                        <a:rPr lang="en-US" sz="1200"/>
                        <a:t>0.000</a:t>
                      </a:r>
                      <a:endParaRPr sz="1200"/>
                    </a:p>
                  </a:txBody>
                  <a:tcPr marL="91425" marR="91425" marT="91425" marB="91425" horzOverflow="overflow"/>
                </a:tc>
                <a:tc>
                  <a:txBody>
                    <a:bodyPr/>
                    <a:lstStyle/>
                    <a:p>
                      <a:pPr algn="l">
                        <a:defRPr sz="1400"/>
                      </a:pPr>
                      <a:r>
                        <a:rPr lang="en-US" sz="1200"/>
                        <a:t>0.000</a:t>
                      </a:r>
                      <a:endParaRPr sz="1200"/>
                    </a:p>
                  </a:txBody>
                  <a:tcPr marL="91425" marR="91425" marT="91425" marB="91425" horzOverflow="overflow"/>
                </a:tc>
                <a:tc>
                  <a:txBody>
                    <a:bodyPr/>
                    <a:lstStyle/>
                    <a:p>
                      <a:pPr algn="l">
                        <a:defRPr sz="1400"/>
                      </a:pPr>
                      <a:r>
                        <a:rPr lang="en-US" sz="1200"/>
                        <a:t>0.000</a:t>
                      </a:r>
                      <a:endParaRPr sz="1200" dirty="0"/>
                    </a:p>
                  </a:txBody>
                  <a:tcPr marL="91425" marR="91425" marT="91425" marB="91425" horzOverflow="overflow"/>
                </a:tc>
                <a:extLst>
                  <a:ext uri="{0D108BD9-81ED-4DB2-BD59-A6C34878D82A}">
                    <a16:rowId xmlns:a16="http://schemas.microsoft.com/office/drawing/2014/main" val="10001"/>
                  </a:ext>
                </a:extLst>
              </a:tr>
              <a:tr h="606475">
                <a:tc>
                  <a:txBody>
                    <a:bodyPr/>
                    <a:lstStyle/>
                    <a:p>
                      <a:pPr algn="l">
                        <a:defRPr sz="1800"/>
                      </a:pPr>
                      <a:r>
                        <a:rPr sz="1200"/>
                        <a:t>CB-Focal</a:t>
                      </a:r>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tc>
                  <a:txBody>
                    <a:bodyPr/>
                    <a:lstStyle/>
                    <a:p>
                      <a:pPr algn="l">
                        <a:defRPr sz="1400"/>
                      </a:pPr>
                      <a:endParaRPr sz="1200"/>
                    </a:p>
                  </a:txBody>
                  <a:tcPr marL="91425" marR="91425" marT="91425" marB="91425" horzOverflow="overflow"/>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219967"/>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br>
              <a:rPr lang="en-US" sz="1200" dirty="0"/>
            </a:br>
            <a:br>
              <a:rPr lang="en-US" sz="1200" dirty="0"/>
            </a:br>
            <a:r>
              <a:rPr lang="en-US" sz="1200" dirty="0">
                <a:highlight>
                  <a:srgbClr val="FFFF00"/>
                </a:highlight>
              </a:rPr>
              <a:t>Please write a box around your answers.</a:t>
            </a:r>
            <a:endParaRPr lang="en-US" sz="1200" dirty="0"/>
          </a:p>
        </p:txBody>
      </p:sp>
      <p:pic>
        <p:nvPicPr>
          <p:cNvPr id="4" name="Picture 3">
            <a:extLst>
              <a:ext uri="{FF2B5EF4-FFF2-40B4-BE49-F238E27FC236}">
                <a16:creationId xmlns:a16="http://schemas.microsoft.com/office/drawing/2014/main" id="{3E869C8F-6E1B-39CE-79D4-63CF318028F1}"/>
              </a:ext>
            </a:extLst>
          </p:cNvPr>
          <p:cNvPicPr>
            <a:picLocks noChangeAspect="1"/>
          </p:cNvPicPr>
          <p:nvPr/>
        </p:nvPicPr>
        <p:blipFill>
          <a:blip r:embed="rId2"/>
          <a:stretch>
            <a:fillRect/>
          </a:stretch>
        </p:blipFill>
        <p:spPr>
          <a:xfrm>
            <a:off x="0" y="834436"/>
            <a:ext cx="5988660" cy="3417059"/>
          </a:xfrm>
          <a:prstGeom prst="rect">
            <a:avLst/>
          </a:prstGeom>
        </p:spPr>
      </p:pic>
      <p:pic>
        <p:nvPicPr>
          <p:cNvPr id="6" name="Picture 5">
            <a:extLst>
              <a:ext uri="{FF2B5EF4-FFF2-40B4-BE49-F238E27FC236}">
                <a16:creationId xmlns:a16="http://schemas.microsoft.com/office/drawing/2014/main" id="{D275BB56-B68A-E8D4-2109-385E6F7127CC}"/>
              </a:ext>
            </a:extLst>
          </p:cNvPr>
          <p:cNvPicPr>
            <a:picLocks noChangeAspect="1"/>
          </p:cNvPicPr>
          <p:nvPr/>
        </p:nvPicPr>
        <p:blipFill>
          <a:blip r:embed="rId3"/>
          <a:stretch>
            <a:fillRect/>
          </a:stretch>
        </p:blipFill>
        <p:spPr>
          <a:xfrm>
            <a:off x="5457101" y="892005"/>
            <a:ext cx="3500476" cy="2805894"/>
          </a:xfrm>
          <a:prstGeom prst="rect">
            <a:avLst/>
          </a:prstGeom>
        </p:spPr>
      </p:pic>
      <p:pic>
        <p:nvPicPr>
          <p:cNvPr id="8" name="Picture 7">
            <a:extLst>
              <a:ext uri="{FF2B5EF4-FFF2-40B4-BE49-F238E27FC236}">
                <a16:creationId xmlns:a16="http://schemas.microsoft.com/office/drawing/2014/main" id="{9AC35AB7-4A4F-6CF4-52DC-02A63CE36A71}"/>
              </a:ext>
            </a:extLst>
          </p:cNvPr>
          <p:cNvPicPr>
            <a:picLocks noChangeAspect="1"/>
          </p:cNvPicPr>
          <p:nvPr/>
        </p:nvPicPr>
        <p:blipFill>
          <a:blip r:embed="rId4"/>
          <a:stretch>
            <a:fillRect/>
          </a:stretch>
        </p:blipFill>
        <p:spPr>
          <a:xfrm>
            <a:off x="5512853" y="3755468"/>
            <a:ext cx="2020104" cy="63565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55AD17-F678-856D-8036-6556251A124E}"/>
              </a:ext>
            </a:extLst>
          </p:cNvPr>
          <p:cNvPicPr>
            <a:picLocks noChangeAspect="1"/>
          </p:cNvPicPr>
          <p:nvPr/>
        </p:nvPicPr>
        <p:blipFill>
          <a:blip r:embed="rId2"/>
          <a:stretch>
            <a:fillRect/>
          </a:stretch>
        </p:blipFill>
        <p:spPr>
          <a:xfrm>
            <a:off x="197953" y="106326"/>
            <a:ext cx="1021374" cy="1952315"/>
          </a:xfrm>
          <a:prstGeom prst="rect">
            <a:avLst/>
          </a:prstGeom>
        </p:spPr>
      </p:pic>
      <p:pic>
        <p:nvPicPr>
          <p:cNvPr id="6" name="Picture 5">
            <a:extLst>
              <a:ext uri="{FF2B5EF4-FFF2-40B4-BE49-F238E27FC236}">
                <a16:creationId xmlns:a16="http://schemas.microsoft.com/office/drawing/2014/main" id="{4EC690F4-D955-A9F8-2B44-BA89CAD8898A}"/>
              </a:ext>
            </a:extLst>
          </p:cNvPr>
          <p:cNvPicPr>
            <a:picLocks noChangeAspect="1"/>
          </p:cNvPicPr>
          <p:nvPr/>
        </p:nvPicPr>
        <p:blipFill>
          <a:blip r:embed="rId3"/>
          <a:stretch>
            <a:fillRect/>
          </a:stretch>
        </p:blipFill>
        <p:spPr>
          <a:xfrm>
            <a:off x="0" y="2420798"/>
            <a:ext cx="4329404" cy="2562005"/>
          </a:xfrm>
          <a:prstGeom prst="rect">
            <a:avLst/>
          </a:prstGeom>
        </p:spPr>
      </p:pic>
      <p:pic>
        <p:nvPicPr>
          <p:cNvPr id="8" name="Picture 7">
            <a:extLst>
              <a:ext uri="{FF2B5EF4-FFF2-40B4-BE49-F238E27FC236}">
                <a16:creationId xmlns:a16="http://schemas.microsoft.com/office/drawing/2014/main" id="{B404D826-5D36-36E5-94AE-16FB42A63BA5}"/>
              </a:ext>
            </a:extLst>
          </p:cNvPr>
          <p:cNvPicPr>
            <a:picLocks noChangeAspect="1"/>
          </p:cNvPicPr>
          <p:nvPr/>
        </p:nvPicPr>
        <p:blipFill>
          <a:blip r:embed="rId4"/>
          <a:stretch>
            <a:fillRect/>
          </a:stretch>
        </p:blipFill>
        <p:spPr>
          <a:xfrm>
            <a:off x="5117805" y="382853"/>
            <a:ext cx="2601800" cy="457164"/>
          </a:xfrm>
          <a:prstGeom prst="rect">
            <a:avLst/>
          </a:prstGeom>
        </p:spPr>
      </p:pic>
      <p:pic>
        <p:nvPicPr>
          <p:cNvPr id="10" name="Picture 9">
            <a:extLst>
              <a:ext uri="{FF2B5EF4-FFF2-40B4-BE49-F238E27FC236}">
                <a16:creationId xmlns:a16="http://schemas.microsoft.com/office/drawing/2014/main" id="{46C7AC6E-49C6-A68D-45BA-A85F7D1CB878}"/>
              </a:ext>
            </a:extLst>
          </p:cNvPr>
          <p:cNvPicPr>
            <a:picLocks noChangeAspect="1"/>
          </p:cNvPicPr>
          <p:nvPr/>
        </p:nvPicPr>
        <p:blipFill>
          <a:blip r:embed="rId5"/>
          <a:stretch>
            <a:fillRect/>
          </a:stretch>
        </p:blipFill>
        <p:spPr>
          <a:xfrm>
            <a:off x="3926958" y="745010"/>
            <a:ext cx="4705102" cy="4398490"/>
          </a:xfrm>
          <a:prstGeom prst="rect">
            <a:avLst/>
          </a:prstGeom>
        </p:spPr>
      </p:pic>
    </p:spTree>
    <p:extLst>
      <p:ext uri="{BB962C8B-B14F-4D97-AF65-F5344CB8AC3E}">
        <p14:creationId xmlns:p14="http://schemas.microsoft.com/office/powerpoint/2010/main" val="8712101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F844C0-53B3-4A52-FB8B-4635B96050D0}"/>
              </a:ext>
            </a:extLst>
          </p:cNvPr>
          <p:cNvPicPr>
            <a:picLocks noChangeAspect="1"/>
          </p:cNvPicPr>
          <p:nvPr/>
        </p:nvPicPr>
        <p:blipFill>
          <a:blip r:embed="rId2"/>
          <a:stretch>
            <a:fillRect/>
          </a:stretch>
        </p:blipFill>
        <p:spPr>
          <a:xfrm>
            <a:off x="155943" y="169020"/>
            <a:ext cx="4560927" cy="2757263"/>
          </a:xfrm>
          <a:prstGeom prst="rect">
            <a:avLst/>
          </a:prstGeom>
        </p:spPr>
      </p:pic>
      <p:pic>
        <p:nvPicPr>
          <p:cNvPr id="6" name="Picture 5">
            <a:extLst>
              <a:ext uri="{FF2B5EF4-FFF2-40B4-BE49-F238E27FC236}">
                <a16:creationId xmlns:a16="http://schemas.microsoft.com/office/drawing/2014/main" id="{F9CE9203-FCC7-E0AB-E043-8064E3CBE806}"/>
              </a:ext>
            </a:extLst>
          </p:cNvPr>
          <p:cNvPicPr>
            <a:picLocks noChangeAspect="1"/>
          </p:cNvPicPr>
          <p:nvPr/>
        </p:nvPicPr>
        <p:blipFill>
          <a:blip r:embed="rId3"/>
          <a:stretch>
            <a:fillRect/>
          </a:stretch>
        </p:blipFill>
        <p:spPr>
          <a:xfrm>
            <a:off x="2146502" y="2560003"/>
            <a:ext cx="2809805" cy="2414477"/>
          </a:xfrm>
          <a:prstGeom prst="rect">
            <a:avLst/>
          </a:prstGeom>
        </p:spPr>
      </p:pic>
      <p:pic>
        <p:nvPicPr>
          <p:cNvPr id="8" name="Picture 7">
            <a:extLst>
              <a:ext uri="{FF2B5EF4-FFF2-40B4-BE49-F238E27FC236}">
                <a16:creationId xmlns:a16="http://schemas.microsoft.com/office/drawing/2014/main" id="{F2591898-86B6-57FF-72D1-F6BC75AC5A22}"/>
              </a:ext>
            </a:extLst>
          </p:cNvPr>
          <p:cNvPicPr>
            <a:picLocks noChangeAspect="1"/>
          </p:cNvPicPr>
          <p:nvPr/>
        </p:nvPicPr>
        <p:blipFill>
          <a:blip r:embed="rId4"/>
          <a:stretch>
            <a:fillRect/>
          </a:stretch>
        </p:blipFill>
        <p:spPr>
          <a:xfrm>
            <a:off x="4956307" y="576759"/>
            <a:ext cx="3909254" cy="970892"/>
          </a:xfrm>
          <a:prstGeom prst="rect">
            <a:avLst/>
          </a:prstGeom>
        </p:spPr>
      </p:pic>
    </p:spTree>
    <p:extLst>
      <p:ext uri="{BB962C8B-B14F-4D97-AF65-F5344CB8AC3E}">
        <p14:creationId xmlns:p14="http://schemas.microsoft.com/office/powerpoint/2010/main" val="28612739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627E70-5BF0-7AAB-A240-03B899704D5E}"/>
              </a:ext>
            </a:extLst>
          </p:cNvPr>
          <p:cNvPicPr>
            <a:picLocks noChangeAspect="1"/>
          </p:cNvPicPr>
          <p:nvPr/>
        </p:nvPicPr>
        <p:blipFill>
          <a:blip r:embed="rId2"/>
          <a:stretch>
            <a:fillRect/>
          </a:stretch>
        </p:blipFill>
        <p:spPr>
          <a:xfrm>
            <a:off x="318976" y="227450"/>
            <a:ext cx="4050043" cy="2408999"/>
          </a:xfrm>
          <a:prstGeom prst="rect">
            <a:avLst/>
          </a:prstGeom>
        </p:spPr>
      </p:pic>
      <p:pic>
        <p:nvPicPr>
          <p:cNvPr id="6" name="Picture 5">
            <a:extLst>
              <a:ext uri="{FF2B5EF4-FFF2-40B4-BE49-F238E27FC236}">
                <a16:creationId xmlns:a16="http://schemas.microsoft.com/office/drawing/2014/main" id="{395F8423-4430-E4AF-E90C-AA9A516BC8F7}"/>
              </a:ext>
            </a:extLst>
          </p:cNvPr>
          <p:cNvPicPr>
            <a:picLocks noChangeAspect="1"/>
          </p:cNvPicPr>
          <p:nvPr/>
        </p:nvPicPr>
        <p:blipFill>
          <a:blip r:embed="rId3"/>
          <a:stretch>
            <a:fillRect/>
          </a:stretch>
        </p:blipFill>
        <p:spPr>
          <a:xfrm>
            <a:off x="4369019" y="71943"/>
            <a:ext cx="3801152" cy="3675147"/>
          </a:xfrm>
          <a:prstGeom prst="rect">
            <a:avLst/>
          </a:prstGeom>
        </p:spPr>
      </p:pic>
      <p:pic>
        <p:nvPicPr>
          <p:cNvPr id="7" name="Picture 6">
            <a:extLst>
              <a:ext uri="{FF2B5EF4-FFF2-40B4-BE49-F238E27FC236}">
                <a16:creationId xmlns:a16="http://schemas.microsoft.com/office/drawing/2014/main" id="{3C2BD78F-4351-460B-EA12-4028B5579933}"/>
              </a:ext>
            </a:extLst>
          </p:cNvPr>
          <p:cNvPicPr>
            <a:picLocks noChangeAspect="1"/>
          </p:cNvPicPr>
          <p:nvPr/>
        </p:nvPicPr>
        <p:blipFill>
          <a:blip r:embed="rId4"/>
          <a:stretch>
            <a:fillRect/>
          </a:stretch>
        </p:blipFill>
        <p:spPr>
          <a:xfrm>
            <a:off x="0" y="3204812"/>
            <a:ext cx="2295845" cy="1838582"/>
          </a:xfrm>
          <a:prstGeom prst="rect">
            <a:avLst/>
          </a:prstGeom>
        </p:spPr>
      </p:pic>
      <p:sp>
        <p:nvSpPr>
          <p:cNvPr id="8" name="Rectangle 7">
            <a:extLst>
              <a:ext uri="{FF2B5EF4-FFF2-40B4-BE49-F238E27FC236}">
                <a16:creationId xmlns:a16="http://schemas.microsoft.com/office/drawing/2014/main" id="{48824C4F-A5D5-2F06-EFF4-BC4DBFFAD8BC}"/>
              </a:ext>
            </a:extLst>
          </p:cNvPr>
          <p:cNvSpPr/>
          <p:nvPr/>
        </p:nvSpPr>
        <p:spPr>
          <a:xfrm>
            <a:off x="340242" y="3204812"/>
            <a:ext cx="1708298" cy="1501867"/>
          </a:xfrm>
          <a:prstGeom prst="rect">
            <a:avLst/>
          </a:prstGeom>
          <a:noFill/>
          <a:ln w="25400" cap="flat">
            <a:solidFill>
              <a:srgbClr val="92D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7871212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Keep your answer concise yet </a:t>
            </a:r>
            <a:r>
              <a:rPr lang="en-US" sz="1200"/>
              <a:t>complete.</a:t>
            </a:r>
            <a:br>
              <a:rPr lang="en-US" sz="1200"/>
            </a:br>
            <a:br>
              <a:rPr lang="en-US" sz="1200"/>
            </a:br>
            <a:r>
              <a:rPr lang="en-US" sz="1200"/>
              <a:t>In practice, the ReLU function dead neurons problem of producing 0 gradients when the activation is less than 0 is not a big problem. In theory, once the activation function outputs zero, the neuron would always output zero and not contribute to learning.</a:t>
            </a:r>
            <a:br>
              <a:rPr lang="en-US" sz="1200"/>
            </a:br>
            <a:br>
              <a:rPr lang="en-US" sz="1200"/>
            </a:br>
            <a:r>
              <a:rPr lang="en-US" sz="1200"/>
              <a:t>In practice, factors avoiding reducing the risk of a dead neuron problem include: </a:t>
            </a:r>
            <a:br>
              <a:rPr lang="en-US" sz="1200"/>
            </a:br>
            <a:r>
              <a:rPr lang="en-US" sz="1200"/>
              <a:t> -random initialization or Xavier initialization, hence weight initialization unlikely to cause large numbers of ReLUs to produce negative or zero outputs. </a:t>
            </a:r>
            <a:br>
              <a:rPr lang="en-US" sz="1200"/>
            </a:br>
            <a:r>
              <a:rPr lang="en-US" sz="1200"/>
              <a:t> - not using large negative biases that would cause the neuron output to be less than or equal to zero</a:t>
            </a:r>
            <a:br>
              <a:rPr lang="en-US" sz="1200"/>
            </a:br>
            <a:r>
              <a:rPr lang="en-US" sz="1200"/>
              <a:t> - batch normalization, renormalizes the the activations within a layer so that its unlikely that large numbers of neurons are inactive</a:t>
            </a:r>
            <a:br>
              <a:rPr lang="en-US" sz="1200"/>
            </a:br>
            <a:r>
              <a:rPr lang="en-US" sz="1200"/>
              <a:t> - single step in SGD even in mini-batch has multiple data points, so unlikely to have all slopes zero with no learning</a:t>
            </a:r>
            <a:br>
              <a:rPr lang="en-US" sz="1200"/>
            </a:br>
            <a:r>
              <a:rPr lang="en-US" sz="1200"/>
              <a:t>- avoidance of excessively large learning rates that can cause gradients to vanish with inactive neurons</a:t>
            </a:r>
            <a:endParaRPr lang="en-US" sz="1200" dirty="0"/>
          </a:p>
        </p:txBody>
      </p:sp>
    </p:spTree>
    <p:extLst>
      <p:ext uri="{BB962C8B-B14F-4D97-AF65-F5344CB8AC3E}">
        <p14:creationId xmlns:p14="http://schemas.microsoft.com/office/powerpoint/2010/main" val="21531199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b="1" u="sng" dirty="0"/>
              <a:t>Provide a short preview of the paper of your </a:t>
            </a:r>
            <a:r>
              <a:rPr lang="en-US" sz="1200" b="1" u="sng"/>
              <a:t>choice.</a:t>
            </a:r>
            <a:br>
              <a:rPr lang="en-US" sz="1200" b="1" u="sng"/>
            </a:br>
            <a:br>
              <a:rPr lang="en-US" sz="1200" b="1" u="sng"/>
            </a:br>
            <a:r>
              <a:rPr lang="en-US" sz="1200"/>
              <a:t>	</a:t>
            </a:r>
            <a:r>
              <a:rPr lang="en-US" sz="1400"/>
              <a:t>The main contribution of this paper is showing that ImageNet trained CNNs are strongly biased towards making classifications based on recognizing textures instead of shapes. From human behavioral science we know that people look more strongly at shapes and outlines rather than textures when making image classification decisions. The key insight is challenging the traditionally held assumptions that CNNs in object recognition tasks use object shape  most strongly, the paper calls this the shape hypothesis. This paper provided strong evidence for a texture hypothesis, which is that CNNs trained in ImageNet tend to rely  more heavily on just recognizing the textures for each classification. A possible explanation is that information from local patches alone is sufficient for excellent performance. The strength of this paper is providing excellent support for the texture hypothesis by showing that model performance reduced dramatically on ImageNet variants without textural information – black silhouettes, images with edges only, or images with texture from another classification. Training a model on a Stylized-ImageNet (SIN) with randomly selected textures applied to images was able to overcome the texture bias of CNNs and now have it focus more on the shapes of the images. A weakness of the paper could be not showing this same result on another dataset besides ImageNet, but it is something that would be great for future steps. </a:t>
            </a:r>
            <a:br>
              <a:rPr lang="en-US" sz="1400"/>
            </a:br>
            <a:r>
              <a:rPr lang="en-US" sz="1400"/>
              <a:t>	I was blown away by this paper since I had no idea that CNNs were biased toward textures instead of object shapes, which logically is so different from now humans process images. I was also impressed that in addition the paper showed that with training, the bias could be changed toward object shape recognition and that this had multiple benefits in model performance in generalizability. In applications in which shape based recognition is important, perhaps model pretraining to modify biases would be helpful for the project. </a:t>
            </a:r>
            <a:br>
              <a:rPr lang="en-US" sz="1300"/>
            </a:br>
            <a:endParaRPr lang="en-US" sz="1300" b="1" u="sng" dirty="0"/>
          </a:p>
        </p:txBody>
      </p:sp>
    </p:spTree>
    <p:extLst>
      <p:ext uri="{BB962C8B-B14F-4D97-AF65-F5344CB8AC3E}">
        <p14:creationId xmlns:p14="http://schemas.microsoft.com/office/powerpoint/2010/main" val="298382879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1796</TotalTime>
  <Words>1771</Words>
  <Application>Microsoft Office PowerPoint</Application>
  <PresentationFormat>On-screen Show (16:9)</PresentationFormat>
  <Paragraphs>107</Paragraphs>
  <Slides>21</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21</vt:i4>
      </vt:variant>
    </vt:vector>
  </HeadingPairs>
  <TitlesOfParts>
    <vt:vector size="23" baseType="lpstr">
      <vt:lpstr>Arial</vt:lpstr>
      <vt:lpstr>Simple Light</vt:lpstr>
      <vt:lpstr>Assignment 2 Theory Problem Set DO NOT TAG</vt:lpstr>
      <vt:lpstr>Theory PS Q1. Must show your work for full credit. Feel free to add extra slides if needed.</vt:lpstr>
      <vt:lpstr>Theory PS Q2. Must show your work for full credit. Feel free to add extra slides if needed.  Please write a box around your answers.</vt:lpstr>
      <vt:lpstr>PowerPoint Presentation</vt:lpstr>
      <vt:lpstr>PowerPoint Presentation</vt:lpstr>
      <vt:lpstr>PowerPoint Presentation</vt:lpstr>
      <vt:lpstr>Theory PS Q3. Keep your answer concise yet complete.  In practice, the ReLU function dead neurons problem of producing 0 gradients when the activation is less than 0 is not a big problem. In theory, once the activation function outputs zero, the neuron would always output zero and not contribute to learning.  In practice, factors avoiding reducing the risk of a dead neuron problem include:   -random initialization or Xavier initialization, hence weight initialization unlikely to cause large numbers of ReLUs to produce negative or zero outputs.   - not using large negative biases that would cause the neuron output to be less than or equal to zero  - batch normalization, renormalizes the the activations within a layer so that its unlikely that large numbers of neurons are inactive  - single step in SGD even in mini-batch has multiple data points, so unlikely to have all slopes zero with no learning - avoidance of excessively large learning rates that can cause gradients to vanish with inactive neurons</vt:lpstr>
      <vt:lpstr>Assignment 2 Paper Review DO NOT TAG</vt:lpstr>
      <vt:lpstr>Provide a short preview of the paper of your choice.   The main contribution of this paper is showing that ImageNet trained CNNs are strongly biased towards making classifications based on recognizing textures instead of shapes. From human behavioral science we know that people look more strongly at shapes and outlines rather than textures when making image classification decisions. The key insight is challenging the traditionally held assumptions that CNNs in object recognition tasks use object shape  most strongly, the paper calls this the shape hypothesis. This paper provided strong evidence for a texture hypothesis, which is that CNNs trained in ImageNet tend to rely  more heavily on just recognizing the textures for each classification. A possible explanation is that information from local patches alone is sufficient for excellent performance. The strength of this paper is providing excellent support for the texture hypothesis by showing that model performance reduced dramatically on ImageNet variants without textural information – black silhouettes, images with edges only, or images with texture from another classification. Training a model on a Stylized-ImageNet (SIN) with randomly selected textures applied to images was able to overcome the texture bias of CNNs and now have it focus more on the shapes of the images. A weakness of the paper could be not showing this same result on another dataset besides ImageNet, but it is something that would be great for future steps.   I was blown away by this paper since I had no idea that CNNs were biased toward textures instead of object shapes, which logically is so different from now humans process images. I was also impressed that in addition the paper showed that with training, the bias could be changed toward object shape recognition and that this had multiple benefits in model performance in generalizability. In applications in which shape based recognition is important, perhaps model pretraining to modify biases would be helpful for the project.  </vt:lpstr>
      <vt:lpstr>Paper specific Q1. Feel free to add extra slides if needed.     It is important to understand the biases of the neural network, even if it is performing well on the training set. With AI models, explainability and methodology used in addition to purely performance are important. The paper shows that ImageNet trained CNNs have a texture bias, which is contrast to humans which have a shape bias in object recognition. Understanding how a pretrained ImageNet works is important when trying to apply it to different datasets with transfer learning. It now makes sense why the pretrained model may perform very poorly on datasets with images with just silhouettes, edges, or lack of textural cues that correctly align with the classification. I think that it is ideal for a model to have the same biases as humans, since we often use domain knowledge to help design experiments and the image augmentations for the experiment. The domain knowledge may be less helpful if the model is not understanding or utilizing the curated features in a similar way as the domain expert. In addition, shape based bias similar to humans has additional benefits such as better robustness against distortions even those it had never seen in training and better transfer learning in object detection.  Training on stylized images changes the biases of the network to shape based, because it is no longer able to make correct classifications solely by looking at local object related textural information. Therefore, the model is forced to learn by integrating and classifying global shapes of the object. This bias generalizes better to datasets with corruptions because it can still recognize the object shape information which is often still preserved while corruptions may degrade textural information through distortions like phase noise, contrast changes,  or high/low pass filtering.   </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dc:creator>julie Cha</dc:creator>
  <cp:lastModifiedBy>julie Cha</cp:lastModifiedBy>
  <cp:revision>56</cp:revision>
  <dcterms:modified xsi:type="dcterms:W3CDTF">2025-09-24T05:46:25Z</dcterms:modified>
</cp:coreProperties>
</file>