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66" r:id="rId3"/>
    <p:sldId id="267" r:id="rId4"/>
    <p:sldId id="274" r:id="rId5"/>
    <p:sldId id="270" r:id="rId6"/>
    <p:sldId id="271" r:id="rId7"/>
    <p:sldId id="272" r:id="rId8"/>
    <p:sldId id="273" r:id="rId9"/>
    <p:sldId id="268" r:id="rId10"/>
    <p:sldId id="257" r:id="rId11"/>
    <p:sldId id="258" r:id="rId12"/>
    <p:sldId id="259" r:id="rId13"/>
    <p:sldId id="260" r:id="rId14"/>
    <p:sldId id="261" r:id="rId15"/>
    <p:sldId id="262" r:id="rId16"/>
    <p:sldId id="263" r:id="rId17"/>
    <p:sldId id="264" r:id="rId18"/>
    <p:sldId id="265" r:id="rId19"/>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a:tcStyle>
        <a:tcBdr/>
        <a:fill>
          <a:solidFill>
            <a:srgbClr val="FFFFFF"/>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50"/>
    <p:restoredTop sz="94384"/>
  </p:normalViewPr>
  <p:slideViewPr>
    <p:cSldViewPr snapToGrid="0">
      <p:cViewPr varScale="1">
        <p:scale>
          <a:sx n="111" d="100"/>
          <a:sy n="111" d="100"/>
        </p:scale>
        <p:origin x="200" y="9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xx%"/>
          <p:cNvSpPr txBox="1">
            <a:spLocks noGrp="1"/>
          </p:cNvSpPr>
          <p:nvPr>
            <p:ph type="title" hasCustomPrompt="1"/>
          </p:nvPr>
        </p:nvSpPr>
        <p:spPr>
          <a:xfrm>
            <a:off x="311699" y="1106125"/>
            <a:ext cx="8520602" cy="1963500"/>
          </a:xfrm>
          <a:prstGeom prst="rect">
            <a:avLst/>
          </a:prstGeom>
        </p:spPr>
        <p:txBody>
          <a:bodyPr anchor="b"/>
          <a:lstStyle>
            <a:lvl1pPr algn="ctr">
              <a:defRPr sz="12000"/>
            </a:lvl1pPr>
          </a:lstStyle>
          <a:p>
            <a:r>
              <a:t>xx%</a:t>
            </a:r>
          </a:p>
        </p:txBody>
      </p:sp>
      <p:sp>
        <p:nvSpPr>
          <p:cNvPr id="92" name="Body Level One…"/>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Google Shape;23;p5"/>
          <p:cNvSpPr txBox="1">
            <a:spLocks noGrp="1"/>
          </p:cNvSpPr>
          <p:nvPr>
            <p:ph type="body" sz="half" idx="21"/>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endParaRPr/>
          </a:p>
        </p:txBody>
      </p:sp>
      <p:sp>
        <p:nvSpPr>
          <p:cNvPr id="73" name="Title Text"/>
          <p:cNvSpPr txBox="1">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Title Text</a:t>
            </a:r>
          </a:p>
        </p:txBody>
      </p:sp>
      <p:sp>
        <p:nvSpPr>
          <p:cNvPr id="3"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2052599"/>
          </a:xfrm>
          <a:prstGeom prst="rect">
            <a:avLst/>
          </a:prstGeom>
        </p:spPr>
        <p:txBody>
          <a:bodyPr>
            <a:normAutofit/>
          </a:bodyPr>
          <a:lstStyle/>
          <a:p>
            <a:r>
              <a:rPr lang="en-US" sz="4000" dirty="0"/>
              <a:t>Assignment 2 Theory Problem Set</a:t>
            </a:r>
            <a:br>
              <a:rPr lang="en-US" dirty="0"/>
            </a:br>
            <a:r>
              <a:rPr lang="en-US" sz="2400" b="1" dirty="0">
                <a:solidFill>
                  <a:srgbClr val="FF0000"/>
                </a:solidFill>
              </a:rPr>
              <a:t>DO NOT TAG</a:t>
            </a:r>
            <a:endParaRPr dirty="0"/>
          </a:p>
        </p:txBody>
      </p:sp>
      <p:sp>
        <p:nvSpPr>
          <p:cNvPr id="3" name="Text Placeholder 2">
            <a:extLst>
              <a:ext uri="{FF2B5EF4-FFF2-40B4-BE49-F238E27FC236}">
                <a16:creationId xmlns:a16="http://schemas.microsoft.com/office/drawing/2014/main" id="{D5AD7BBB-3130-97FC-EB11-7D04ABACAC49}"/>
              </a:ext>
            </a:extLst>
          </p:cNvPr>
          <p:cNvSpPr>
            <a:spLocks noGrp="1"/>
          </p:cNvSpPr>
          <p:nvPr>
            <p:ph type="body" sz="quarter" idx="1"/>
          </p:nvPr>
        </p:nvSpPr>
        <p:spPr/>
        <p:txBody>
          <a:bodyPr/>
          <a:lstStyle/>
          <a:p>
            <a:endParaRPr lang="en-US"/>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p14">
            <a:extLst>
              <a:ext uri="{FF2B5EF4-FFF2-40B4-BE49-F238E27FC236}">
                <a16:creationId xmlns:a16="http://schemas.microsoft.com/office/drawing/2014/main" id="{5A821E7D-C53E-F043-BC5A-9F55580F9E25}"/>
              </a:ext>
            </a:extLst>
          </p:cNvPr>
          <p:cNvSpPr txBox="1"/>
          <p:nvPr/>
        </p:nvSpPr>
        <p:spPr>
          <a:xfrm>
            <a:off x="636449" y="1909349"/>
            <a:ext cx="7871102" cy="1292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4800"/>
            </a:lvl1pPr>
          </a:lstStyle>
          <a:p>
            <a:pPr algn="ctr"/>
            <a:r>
              <a:rPr lang="en-US" dirty="0"/>
              <a:t>Part-1 </a:t>
            </a:r>
            <a:r>
              <a:rPr lang="en-US" dirty="0" err="1"/>
              <a:t>ConvNet</a:t>
            </a:r>
            <a:endParaRPr lang="en-US" dirty="0"/>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Google Shape;65;p15"/>
          <p:cNvSpPr txBox="1">
            <a:spLocks noGrp="1"/>
          </p:cNvSpPr>
          <p:nvPr>
            <p:ph type="body" sz="quarter" idx="1"/>
          </p:nvPr>
        </p:nvSpPr>
        <p:spPr>
          <a:xfrm>
            <a:off x="311699" y="229021"/>
            <a:ext cx="8520602" cy="847800"/>
          </a:xfrm>
          <a:prstGeom prst="rect">
            <a:avLst/>
          </a:prstGeom>
        </p:spPr>
        <p:txBody>
          <a:bodyPr/>
          <a:lstStyle>
            <a:lvl1pPr marL="0" indent="0">
              <a:spcBef>
                <a:spcPts val="1600"/>
              </a:spcBef>
              <a:buSzTx/>
              <a:buNone/>
            </a:lvl1pPr>
          </a:lstStyle>
          <a:p>
            <a:r>
              <a:rPr dirty="0"/>
              <a:t>Put your </a:t>
            </a:r>
            <a:r>
              <a:rPr lang="en-US" dirty="0"/>
              <a:t>training</a:t>
            </a:r>
            <a:r>
              <a:rPr dirty="0"/>
              <a:t> curve here:</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p14">
            <a:extLst>
              <a:ext uri="{FF2B5EF4-FFF2-40B4-BE49-F238E27FC236}">
                <a16:creationId xmlns:a16="http://schemas.microsoft.com/office/drawing/2014/main" id="{E2C47EFE-090B-2A42-9A5D-960A511BE264}"/>
              </a:ext>
            </a:extLst>
          </p:cNvPr>
          <p:cNvSpPr txBox="1"/>
          <p:nvPr/>
        </p:nvSpPr>
        <p:spPr>
          <a:xfrm>
            <a:off x="636449" y="1909349"/>
            <a:ext cx="7871102" cy="1292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4800"/>
            </a:lvl1pPr>
          </a:lstStyle>
          <a:p>
            <a:pPr algn="ctr"/>
            <a:r>
              <a:rPr lang="en-US" dirty="0"/>
              <a:t>My CNN Model</a:t>
            </a:r>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Google Shape;65;p15"/>
          <p:cNvSpPr txBox="1">
            <a:spLocks noGrp="1"/>
          </p:cNvSpPr>
          <p:nvPr>
            <p:ph type="body" sz="quarter" idx="1"/>
          </p:nvPr>
        </p:nvSpPr>
        <p:spPr>
          <a:xfrm>
            <a:off x="311699" y="111326"/>
            <a:ext cx="8520602" cy="847801"/>
          </a:xfrm>
          <a:prstGeom prst="rect">
            <a:avLst/>
          </a:prstGeom>
        </p:spPr>
        <p:txBody>
          <a:bodyPr/>
          <a:lstStyle>
            <a:lvl1pPr marL="0" indent="0">
              <a:spcBef>
                <a:spcPts val="1600"/>
              </a:spcBef>
              <a:buSzTx/>
              <a:buNone/>
            </a:lvl1pPr>
          </a:lstStyle>
          <a:p>
            <a:r>
              <a:rPr dirty="0"/>
              <a:t>Describe</a:t>
            </a:r>
            <a:r>
              <a:rPr lang="en-US" dirty="0"/>
              <a:t> and justify</a:t>
            </a:r>
            <a:r>
              <a:rPr dirty="0"/>
              <a:t> your model design in </a:t>
            </a:r>
            <a:r>
              <a:rPr lang="en-US" dirty="0"/>
              <a:t>plain text </a:t>
            </a:r>
            <a:r>
              <a:rPr dirty="0"/>
              <a:t>here:</a:t>
            </a:r>
          </a:p>
        </p:txBody>
      </p:sp>
      <p:sp>
        <p:nvSpPr>
          <p:cNvPr id="119" name="Google Shape;66;p15"/>
          <p:cNvSpPr txBox="1"/>
          <p:nvPr/>
        </p:nvSpPr>
        <p:spPr>
          <a:xfrm>
            <a:off x="311699" y="1719570"/>
            <a:ext cx="8520602" cy="96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lvl1pPr>
              <a:lnSpc>
                <a:spcPct val="115000"/>
              </a:lnSpc>
              <a:spcBef>
                <a:spcPts val="1600"/>
              </a:spcBef>
              <a:defRPr sz="1800">
                <a:solidFill>
                  <a:schemeClr val="accent2">
                    <a:lumOff val="21764"/>
                  </a:schemeClr>
                </a:solidFill>
              </a:defRPr>
            </a:lvl1pPr>
          </a:lstStyle>
          <a:p>
            <a:r>
              <a:rPr dirty="0"/>
              <a:t>Describe </a:t>
            </a:r>
            <a:r>
              <a:rPr lang="en-US" dirty="0"/>
              <a:t>and justify your</a:t>
            </a:r>
            <a:r>
              <a:rPr dirty="0"/>
              <a:t> choice of hyper-parameters:</a:t>
            </a:r>
          </a:p>
        </p:txBody>
      </p:sp>
      <p:sp>
        <p:nvSpPr>
          <p:cNvPr id="120" name="Google Shape;67;p15"/>
          <p:cNvSpPr txBox="1"/>
          <p:nvPr/>
        </p:nvSpPr>
        <p:spPr>
          <a:xfrm>
            <a:off x="311699" y="3850649"/>
            <a:ext cx="8520602" cy="96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lvl1pPr>
              <a:lnSpc>
                <a:spcPct val="115000"/>
              </a:lnSpc>
              <a:spcBef>
                <a:spcPts val="1600"/>
              </a:spcBef>
              <a:defRPr sz="1800">
                <a:solidFill>
                  <a:schemeClr val="accent2">
                    <a:lumOff val="21764"/>
                  </a:schemeClr>
                </a:solidFill>
              </a:defRPr>
            </a:lvl1pPr>
          </a:lstStyle>
          <a:p>
            <a:r>
              <a:t>What’s your final accuracy on validation set?</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p14">
            <a:extLst>
              <a:ext uri="{FF2B5EF4-FFF2-40B4-BE49-F238E27FC236}">
                <a16:creationId xmlns:a16="http://schemas.microsoft.com/office/drawing/2014/main" id="{C1027A39-B87B-284D-96E1-894729E7BA9B}"/>
              </a:ext>
            </a:extLst>
          </p:cNvPr>
          <p:cNvSpPr txBox="1"/>
          <p:nvPr/>
        </p:nvSpPr>
        <p:spPr>
          <a:xfrm>
            <a:off x="636449" y="1909349"/>
            <a:ext cx="7871102" cy="1292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4800"/>
            </a:lvl1pPr>
          </a:lstStyle>
          <a:p>
            <a:pPr algn="ctr"/>
            <a:r>
              <a:rPr lang="en-US" dirty="0"/>
              <a:t>Data Wrangling</a:t>
            </a:r>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Google Shape;77;p17"/>
          <p:cNvSpPr txBox="1">
            <a:spLocks noGrp="1"/>
          </p:cNvSpPr>
          <p:nvPr>
            <p:ph type="body" idx="1"/>
          </p:nvPr>
        </p:nvSpPr>
        <p:spPr>
          <a:xfrm>
            <a:off x="311699" y="1152475"/>
            <a:ext cx="8520602" cy="3416400"/>
          </a:xfrm>
          <a:prstGeom prst="rect">
            <a:avLst/>
          </a:prstGeom>
        </p:spPr>
        <p:txBody>
          <a:bodyPr/>
          <a:lstStyle/>
          <a:p>
            <a:pPr marL="0" indent="0">
              <a:buSzTx/>
              <a:buNone/>
            </a:pPr>
            <a:r>
              <a:rPr dirty="0"/>
              <a:t>What’s your result of training with regular CE loss on imbalanced CIFAR-10?</a:t>
            </a:r>
          </a:p>
          <a:p>
            <a:pPr marL="0" indent="0">
              <a:spcBef>
                <a:spcPts val="1600"/>
              </a:spcBef>
              <a:buSzTx/>
              <a:buNone/>
            </a:pPr>
            <a:r>
              <a:rPr lang="en-US" dirty="0"/>
              <a:t>Tune appropriate parameters and f</a:t>
            </a:r>
            <a:r>
              <a:rPr dirty="0"/>
              <a:t>ill in your </a:t>
            </a:r>
            <a:r>
              <a:rPr lang="en-US" dirty="0"/>
              <a:t>best </a:t>
            </a:r>
            <a:r>
              <a:rPr dirty="0"/>
              <a:t>per-class accuracy in the table</a:t>
            </a:r>
          </a:p>
        </p:txBody>
      </p:sp>
      <p:graphicFrame>
        <p:nvGraphicFramePr>
          <p:cNvPr id="125" name="Google Shape;78;p17"/>
          <p:cNvGraphicFramePr/>
          <p:nvPr>
            <p:extLst>
              <p:ext uri="{D42A27DB-BD31-4B8C-83A1-F6EECF244321}">
                <p14:modId xmlns:p14="http://schemas.microsoft.com/office/powerpoint/2010/main" val="1604556105"/>
              </p:ext>
            </p:extLst>
          </p:nvPr>
        </p:nvGraphicFramePr>
        <p:xfrm>
          <a:off x="430775" y="2400749"/>
          <a:ext cx="8125725" cy="1216045"/>
        </p:xfrm>
        <a:graphic>
          <a:graphicData uri="http://schemas.openxmlformats.org/drawingml/2006/table">
            <a:tbl>
              <a:tblPr>
                <a:tableStyleId>{4C3C2611-4C71-4FC5-86AE-919BDF0F9419}</a:tableStyleId>
              </a:tblPr>
              <a:tblGrid>
                <a:gridCol w="876375">
                  <a:extLst>
                    <a:ext uri="{9D8B030D-6E8A-4147-A177-3AD203B41FA5}">
                      <a16:colId xmlns:a16="http://schemas.microsoft.com/office/drawing/2014/main" val="20000"/>
                    </a:ext>
                  </a:extLst>
                </a:gridCol>
                <a:gridCol w="725775">
                  <a:extLst>
                    <a:ext uri="{9D8B030D-6E8A-4147-A177-3AD203B41FA5}">
                      <a16:colId xmlns:a16="http://schemas.microsoft.com/office/drawing/2014/main" val="20001"/>
                    </a:ext>
                  </a:extLst>
                </a:gridCol>
                <a:gridCol w="629625">
                  <a:extLst>
                    <a:ext uri="{9D8B030D-6E8A-4147-A177-3AD203B41FA5}">
                      <a16:colId xmlns:a16="http://schemas.microsoft.com/office/drawing/2014/main" val="20002"/>
                    </a:ext>
                  </a:extLst>
                </a:gridCol>
                <a:gridCol w="655500">
                  <a:extLst>
                    <a:ext uri="{9D8B030D-6E8A-4147-A177-3AD203B41FA5}">
                      <a16:colId xmlns:a16="http://schemas.microsoft.com/office/drawing/2014/main" val="20003"/>
                    </a:ext>
                  </a:extLst>
                </a:gridCol>
                <a:gridCol w="811475">
                  <a:extLst>
                    <a:ext uri="{9D8B030D-6E8A-4147-A177-3AD203B41FA5}">
                      <a16:colId xmlns:a16="http://schemas.microsoft.com/office/drawing/2014/main" val="20004"/>
                    </a:ext>
                  </a:extLst>
                </a:gridCol>
                <a:gridCol w="759475">
                  <a:extLst>
                    <a:ext uri="{9D8B030D-6E8A-4147-A177-3AD203B41FA5}">
                      <a16:colId xmlns:a16="http://schemas.microsoft.com/office/drawing/2014/main" val="20005"/>
                    </a:ext>
                  </a:extLst>
                </a:gridCol>
                <a:gridCol w="733500">
                  <a:extLst>
                    <a:ext uri="{9D8B030D-6E8A-4147-A177-3AD203B41FA5}">
                      <a16:colId xmlns:a16="http://schemas.microsoft.com/office/drawing/2014/main" val="20006"/>
                    </a:ext>
                  </a:extLst>
                </a:gridCol>
                <a:gridCol w="733500">
                  <a:extLst>
                    <a:ext uri="{9D8B030D-6E8A-4147-A177-3AD203B41FA5}">
                      <a16:colId xmlns:a16="http://schemas.microsoft.com/office/drawing/2014/main" val="20007"/>
                    </a:ext>
                  </a:extLst>
                </a:gridCol>
                <a:gridCol w="733500">
                  <a:extLst>
                    <a:ext uri="{9D8B030D-6E8A-4147-A177-3AD203B41FA5}">
                      <a16:colId xmlns:a16="http://schemas.microsoft.com/office/drawing/2014/main" val="20008"/>
                    </a:ext>
                  </a:extLst>
                </a:gridCol>
                <a:gridCol w="733500">
                  <a:extLst>
                    <a:ext uri="{9D8B030D-6E8A-4147-A177-3AD203B41FA5}">
                      <a16:colId xmlns:a16="http://schemas.microsoft.com/office/drawing/2014/main" val="20009"/>
                    </a:ext>
                  </a:extLst>
                </a:gridCol>
                <a:gridCol w="733500">
                  <a:extLst>
                    <a:ext uri="{9D8B030D-6E8A-4147-A177-3AD203B41FA5}">
                      <a16:colId xmlns:a16="http://schemas.microsoft.com/office/drawing/2014/main" val="20010"/>
                    </a:ext>
                  </a:extLst>
                </a:gridCol>
              </a:tblGrid>
              <a:tr h="594150">
                <a:tc>
                  <a:txBody>
                    <a:bodyPr/>
                    <a:lstStyle/>
                    <a:p>
                      <a:pPr algn="l">
                        <a:defRPr sz="1400"/>
                      </a:pPr>
                      <a:endParaRPr/>
                    </a:p>
                  </a:txBody>
                  <a:tcPr marL="91425" marR="91425" marT="91425" marB="91425" horzOverflow="overflow"/>
                </a:tc>
                <a:tc>
                  <a:txBody>
                    <a:bodyPr/>
                    <a:lstStyle/>
                    <a:p>
                      <a:pPr algn="l">
                        <a:defRPr sz="1800"/>
                      </a:pPr>
                      <a:r>
                        <a:rPr sz="1400" dirty="0"/>
                        <a:t>Class 
0</a:t>
                      </a:r>
                    </a:p>
                  </a:txBody>
                  <a:tcPr marL="91425" marR="91425" marT="91425" marB="91425" horzOverflow="overflow"/>
                </a:tc>
                <a:tc>
                  <a:txBody>
                    <a:bodyPr/>
                    <a:lstStyle/>
                    <a:p>
                      <a:pPr algn="l">
                        <a:defRPr sz="1400"/>
                      </a:pPr>
                      <a:r>
                        <a:t>Class</a:t>
                      </a:r>
                    </a:p>
                    <a:p>
                      <a:pPr algn="l">
                        <a:defRPr sz="1400"/>
                      </a:pPr>
                      <a:r>
                        <a:t>1</a:t>
                      </a:r>
                    </a:p>
                  </a:txBody>
                  <a:tcPr marL="91425" marR="91425" marT="91425" marB="91425" horzOverflow="overflow"/>
                </a:tc>
                <a:tc>
                  <a:txBody>
                    <a:bodyPr/>
                    <a:lstStyle/>
                    <a:p>
                      <a:pPr algn="l">
                        <a:defRPr sz="1800"/>
                      </a:pPr>
                      <a:r>
                        <a:rPr sz="1400"/>
                        <a:t>Class
2</a:t>
                      </a:r>
                    </a:p>
                  </a:txBody>
                  <a:tcPr marL="91425" marR="91425" marT="91425" marB="91425" horzOverflow="overflow"/>
                </a:tc>
                <a:tc>
                  <a:txBody>
                    <a:bodyPr/>
                    <a:lstStyle/>
                    <a:p>
                      <a:pPr algn="l">
                        <a:defRPr sz="1400"/>
                      </a:pPr>
                      <a:r>
                        <a:t>Class 3</a:t>
                      </a:r>
                    </a:p>
                  </a:txBody>
                  <a:tcPr marL="91425" marR="91425" marT="91425" marB="91425" horzOverflow="overflow"/>
                </a:tc>
                <a:tc>
                  <a:txBody>
                    <a:bodyPr/>
                    <a:lstStyle/>
                    <a:p>
                      <a:pPr algn="l">
                        <a:defRPr sz="1400"/>
                      </a:pPr>
                      <a:r>
                        <a:t>Class 4</a:t>
                      </a:r>
                    </a:p>
                  </a:txBody>
                  <a:tcPr marL="91425" marR="91425" marT="91425" marB="91425" horzOverflow="overflow"/>
                </a:tc>
                <a:tc>
                  <a:txBody>
                    <a:bodyPr/>
                    <a:lstStyle/>
                    <a:p>
                      <a:pPr algn="l">
                        <a:defRPr sz="1400"/>
                      </a:pPr>
                      <a:r>
                        <a:t>Class 5</a:t>
                      </a:r>
                    </a:p>
                  </a:txBody>
                  <a:tcPr marL="91425" marR="91425" marT="91425" marB="91425" horzOverflow="overflow"/>
                </a:tc>
                <a:tc>
                  <a:txBody>
                    <a:bodyPr/>
                    <a:lstStyle/>
                    <a:p>
                      <a:pPr algn="l">
                        <a:defRPr sz="1400"/>
                      </a:pPr>
                      <a:r>
                        <a:t>Class 6</a:t>
                      </a:r>
                    </a:p>
                  </a:txBody>
                  <a:tcPr marL="91425" marR="91425" marT="91425" marB="91425" horzOverflow="overflow"/>
                </a:tc>
                <a:tc>
                  <a:txBody>
                    <a:bodyPr/>
                    <a:lstStyle/>
                    <a:p>
                      <a:pPr algn="l">
                        <a:defRPr sz="1400"/>
                      </a:pPr>
                      <a:r>
                        <a:t>Class 7</a:t>
                      </a:r>
                    </a:p>
                  </a:txBody>
                  <a:tcPr marL="91425" marR="91425" marT="91425" marB="91425" horzOverflow="overflow"/>
                </a:tc>
                <a:tc>
                  <a:txBody>
                    <a:bodyPr/>
                    <a:lstStyle/>
                    <a:p>
                      <a:pPr algn="l">
                        <a:defRPr sz="1400"/>
                      </a:pPr>
                      <a:r>
                        <a:t>Class 8</a:t>
                      </a:r>
                    </a:p>
                  </a:txBody>
                  <a:tcPr marL="91425" marR="91425" marT="91425" marB="91425" horzOverflow="overflow"/>
                </a:tc>
                <a:tc>
                  <a:txBody>
                    <a:bodyPr/>
                    <a:lstStyle/>
                    <a:p>
                      <a:pPr algn="l">
                        <a:defRPr sz="1400"/>
                      </a:pPr>
                      <a:r>
                        <a:t>Class 9</a:t>
                      </a:r>
                    </a:p>
                  </a:txBody>
                  <a:tcPr marL="91425" marR="91425" marT="91425" marB="91425" horzOverflow="overflow"/>
                </a:tc>
                <a:extLst>
                  <a:ext uri="{0D108BD9-81ED-4DB2-BD59-A6C34878D82A}">
                    <a16:rowId xmlns:a16="http://schemas.microsoft.com/office/drawing/2014/main" val="10000"/>
                  </a:ext>
                </a:extLst>
              </a:tr>
              <a:tr h="606475">
                <a:tc>
                  <a:txBody>
                    <a:bodyPr/>
                    <a:lstStyle/>
                    <a:p>
                      <a:pPr algn="l">
                        <a:defRPr sz="1800"/>
                      </a:pPr>
                      <a:r>
                        <a:rPr sz="1400"/>
                        <a:t>CE Loss</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dirty="0"/>
                    </a:p>
                  </a:txBody>
                  <a:tcPr marL="91425" marR="91425" marT="91425" marB="91425" horzOverflow="overflow"/>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Google Shape;83;p18"/>
          <p:cNvSpPr txBox="1">
            <a:spLocks noGrp="1"/>
          </p:cNvSpPr>
          <p:nvPr>
            <p:ph type="body" idx="1"/>
          </p:nvPr>
        </p:nvSpPr>
        <p:spPr>
          <a:xfrm>
            <a:off x="311699" y="1152475"/>
            <a:ext cx="8520602" cy="3416400"/>
          </a:xfrm>
          <a:prstGeom prst="rect">
            <a:avLst/>
          </a:prstGeom>
        </p:spPr>
        <p:txBody>
          <a:bodyPr/>
          <a:lstStyle/>
          <a:p>
            <a:pPr marL="0" indent="0">
              <a:buSzTx/>
              <a:buNone/>
            </a:pPr>
            <a:r>
              <a:rPr dirty="0"/>
              <a:t>What’s your result of training with CB-Focal loss on imbalanced CIFAR-10?</a:t>
            </a:r>
          </a:p>
          <a:p>
            <a:pPr marL="0" indent="0">
              <a:spcBef>
                <a:spcPts val="1600"/>
              </a:spcBef>
              <a:buSzTx/>
              <a:buNone/>
            </a:pPr>
            <a:r>
              <a:rPr lang="en-US" dirty="0"/>
              <a:t>Additionally t</a:t>
            </a:r>
            <a:r>
              <a:rPr dirty="0"/>
              <a:t>une the hyper-parameter beta and fill in your per-class accuracy in the table</a:t>
            </a:r>
            <a:r>
              <a:rPr lang="en-US" dirty="0"/>
              <a:t>; add more rows as needed</a:t>
            </a:r>
            <a:endParaRPr dirty="0"/>
          </a:p>
        </p:txBody>
      </p:sp>
      <p:graphicFrame>
        <p:nvGraphicFramePr>
          <p:cNvPr id="128" name="Google Shape;84;p18"/>
          <p:cNvGraphicFramePr/>
          <p:nvPr/>
        </p:nvGraphicFramePr>
        <p:xfrm>
          <a:off x="125525" y="2400749"/>
          <a:ext cx="8373750" cy="1822520"/>
        </p:xfrm>
        <a:graphic>
          <a:graphicData uri="http://schemas.openxmlformats.org/drawingml/2006/table">
            <a:tbl>
              <a:tblPr>
                <a:tableStyleId>{4C3C2611-4C71-4FC5-86AE-919BDF0F9419}</a:tableStyleId>
              </a:tblPr>
              <a:tblGrid>
                <a:gridCol w="909525">
                  <a:extLst>
                    <a:ext uri="{9D8B030D-6E8A-4147-A177-3AD203B41FA5}">
                      <a16:colId xmlns:a16="http://schemas.microsoft.com/office/drawing/2014/main" val="20000"/>
                    </a:ext>
                  </a:extLst>
                </a:gridCol>
                <a:gridCol w="693850">
                  <a:extLst>
                    <a:ext uri="{9D8B030D-6E8A-4147-A177-3AD203B41FA5}">
                      <a16:colId xmlns:a16="http://schemas.microsoft.com/office/drawing/2014/main" val="20001"/>
                    </a:ext>
                  </a:extLst>
                </a:gridCol>
                <a:gridCol w="653450">
                  <a:extLst>
                    <a:ext uri="{9D8B030D-6E8A-4147-A177-3AD203B41FA5}">
                      <a16:colId xmlns:a16="http://schemas.microsoft.com/office/drawing/2014/main" val="20002"/>
                    </a:ext>
                  </a:extLst>
                </a:gridCol>
                <a:gridCol w="680300">
                  <a:extLst>
                    <a:ext uri="{9D8B030D-6E8A-4147-A177-3AD203B41FA5}">
                      <a16:colId xmlns:a16="http://schemas.microsoft.com/office/drawing/2014/main" val="20003"/>
                    </a:ext>
                  </a:extLst>
                </a:gridCol>
                <a:gridCol w="842175">
                  <a:extLst>
                    <a:ext uri="{9D8B030D-6E8A-4147-A177-3AD203B41FA5}">
                      <a16:colId xmlns:a16="http://schemas.microsoft.com/office/drawing/2014/main" val="20004"/>
                    </a:ext>
                  </a:extLst>
                </a:gridCol>
                <a:gridCol w="788200">
                  <a:extLst>
                    <a:ext uri="{9D8B030D-6E8A-4147-A177-3AD203B41FA5}">
                      <a16:colId xmlns:a16="http://schemas.microsoft.com/office/drawing/2014/main" val="20005"/>
                    </a:ext>
                  </a:extLst>
                </a:gridCol>
                <a:gridCol w="761250">
                  <a:extLst>
                    <a:ext uri="{9D8B030D-6E8A-4147-A177-3AD203B41FA5}">
                      <a16:colId xmlns:a16="http://schemas.microsoft.com/office/drawing/2014/main" val="20006"/>
                    </a:ext>
                  </a:extLst>
                </a:gridCol>
                <a:gridCol w="761250">
                  <a:extLst>
                    <a:ext uri="{9D8B030D-6E8A-4147-A177-3AD203B41FA5}">
                      <a16:colId xmlns:a16="http://schemas.microsoft.com/office/drawing/2014/main" val="20007"/>
                    </a:ext>
                  </a:extLst>
                </a:gridCol>
                <a:gridCol w="761250">
                  <a:extLst>
                    <a:ext uri="{9D8B030D-6E8A-4147-A177-3AD203B41FA5}">
                      <a16:colId xmlns:a16="http://schemas.microsoft.com/office/drawing/2014/main" val="20008"/>
                    </a:ext>
                  </a:extLst>
                </a:gridCol>
                <a:gridCol w="761250">
                  <a:extLst>
                    <a:ext uri="{9D8B030D-6E8A-4147-A177-3AD203B41FA5}">
                      <a16:colId xmlns:a16="http://schemas.microsoft.com/office/drawing/2014/main" val="20009"/>
                    </a:ext>
                  </a:extLst>
                </a:gridCol>
                <a:gridCol w="761250">
                  <a:extLst>
                    <a:ext uri="{9D8B030D-6E8A-4147-A177-3AD203B41FA5}">
                      <a16:colId xmlns:a16="http://schemas.microsoft.com/office/drawing/2014/main" val="20010"/>
                    </a:ext>
                  </a:extLst>
                </a:gridCol>
              </a:tblGrid>
              <a:tr h="594150">
                <a:tc>
                  <a:txBody>
                    <a:bodyPr/>
                    <a:lstStyle/>
                    <a:p>
                      <a:pPr algn="l">
                        <a:defRPr sz="1400"/>
                      </a:pPr>
                      <a:endParaRPr/>
                    </a:p>
                  </a:txBody>
                  <a:tcPr marL="91425" marR="91425" marT="91425" marB="91425" horzOverflow="overflow"/>
                </a:tc>
                <a:tc>
                  <a:txBody>
                    <a:bodyPr/>
                    <a:lstStyle/>
                    <a:p>
                      <a:pPr algn="l">
                        <a:defRPr sz="1800"/>
                      </a:pPr>
                      <a:r>
                        <a:rPr sz="1400"/>
                        <a:t>Class 
0</a:t>
                      </a:r>
                    </a:p>
                  </a:txBody>
                  <a:tcPr marL="91425" marR="91425" marT="91425" marB="91425" horzOverflow="overflow"/>
                </a:tc>
                <a:tc>
                  <a:txBody>
                    <a:bodyPr/>
                    <a:lstStyle/>
                    <a:p>
                      <a:pPr algn="l">
                        <a:defRPr sz="1400"/>
                      </a:pPr>
                      <a:r>
                        <a:t>Class</a:t>
                      </a:r>
                    </a:p>
                    <a:p>
                      <a:pPr algn="l">
                        <a:defRPr sz="1400"/>
                      </a:pPr>
                      <a:r>
                        <a:t>1</a:t>
                      </a:r>
                    </a:p>
                  </a:txBody>
                  <a:tcPr marL="91425" marR="91425" marT="91425" marB="91425" horzOverflow="overflow"/>
                </a:tc>
                <a:tc>
                  <a:txBody>
                    <a:bodyPr/>
                    <a:lstStyle/>
                    <a:p>
                      <a:pPr algn="l">
                        <a:defRPr sz="1800"/>
                      </a:pPr>
                      <a:r>
                        <a:rPr sz="1400"/>
                        <a:t>Class
2</a:t>
                      </a:r>
                    </a:p>
                  </a:txBody>
                  <a:tcPr marL="91425" marR="91425" marT="91425" marB="91425" horzOverflow="overflow"/>
                </a:tc>
                <a:tc>
                  <a:txBody>
                    <a:bodyPr/>
                    <a:lstStyle/>
                    <a:p>
                      <a:pPr algn="l">
                        <a:defRPr sz="1400"/>
                      </a:pPr>
                      <a:r>
                        <a:t>Class 3</a:t>
                      </a:r>
                    </a:p>
                  </a:txBody>
                  <a:tcPr marL="91425" marR="91425" marT="91425" marB="91425" horzOverflow="overflow"/>
                </a:tc>
                <a:tc>
                  <a:txBody>
                    <a:bodyPr/>
                    <a:lstStyle/>
                    <a:p>
                      <a:pPr algn="l">
                        <a:defRPr sz="1400"/>
                      </a:pPr>
                      <a:r>
                        <a:t>Class 4</a:t>
                      </a:r>
                    </a:p>
                  </a:txBody>
                  <a:tcPr marL="91425" marR="91425" marT="91425" marB="91425" horzOverflow="overflow"/>
                </a:tc>
                <a:tc>
                  <a:txBody>
                    <a:bodyPr/>
                    <a:lstStyle/>
                    <a:p>
                      <a:pPr algn="l">
                        <a:defRPr sz="1400"/>
                      </a:pPr>
                      <a:r>
                        <a:t>Class 5</a:t>
                      </a:r>
                    </a:p>
                  </a:txBody>
                  <a:tcPr marL="91425" marR="91425" marT="91425" marB="91425" horzOverflow="overflow"/>
                </a:tc>
                <a:tc>
                  <a:txBody>
                    <a:bodyPr/>
                    <a:lstStyle/>
                    <a:p>
                      <a:pPr algn="l">
                        <a:defRPr sz="1400"/>
                      </a:pPr>
                      <a:r>
                        <a:t>Class 6</a:t>
                      </a:r>
                    </a:p>
                  </a:txBody>
                  <a:tcPr marL="91425" marR="91425" marT="91425" marB="91425" horzOverflow="overflow"/>
                </a:tc>
                <a:tc>
                  <a:txBody>
                    <a:bodyPr/>
                    <a:lstStyle/>
                    <a:p>
                      <a:pPr algn="l">
                        <a:defRPr sz="1400"/>
                      </a:pPr>
                      <a:r>
                        <a:t>Class 7</a:t>
                      </a:r>
                    </a:p>
                  </a:txBody>
                  <a:tcPr marL="91425" marR="91425" marT="91425" marB="91425" horzOverflow="overflow"/>
                </a:tc>
                <a:tc>
                  <a:txBody>
                    <a:bodyPr/>
                    <a:lstStyle/>
                    <a:p>
                      <a:pPr algn="l">
                        <a:defRPr sz="1400"/>
                      </a:pPr>
                      <a:r>
                        <a:t>Class 8</a:t>
                      </a:r>
                    </a:p>
                  </a:txBody>
                  <a:tcPr marL="91425" marR="91425" marT="91425" marB="91425" horzOverflow="overflow"/>
                </a:tc>
                <a:tc>
                  <a:txBody>
                    <a:bodyPr/>
                    <a:lstStyle/>
                    <a:p>
                      <a:pPr algn="l">
                        <a:defRPr sz="1400"/>
                      </a:pPr>
                      <a:r>
                        <a:t>Class 9</a:t>
                      </a:r>
                    </a:p>
                  </a:txBody>
                  <a:tcPr marL="91425" marR="91425" marT="91425" marB="91425" horzOverflow="overflow"/>
                </a:tc>
                <a:extLst>
                  <a:ext uri="{0D108BD9-81ED-4DB2-BD59-A6C34878D82A}">
                    <a16:rowId xmlns:a16="http://schemas.microsoft.com/office/drawing/2014/main" val="10000"/>
                  </a:ext>
                </a:extLst>
              </a:tr>
              <a:tr h="606475">
                <a:tc>
                  <a:txBody>
                    <a:bodyPr/>
                    <a:lstStyle/>
                    <a:p>
                      <a:pPr algn="l">
                        <a:defRPr sz="1800"/>
                      </a:pPr>
                      <a:r>
                        <a:rPr sz="1400"/>
                        <a:t>beta=?</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1"/>
                  </a:ext>
                </a:extLst>
              </a:tr>
              <a:tr h="606475">
                <a:tc>
                  <a:txBody>
                    <a:bodyPr/>
                    <a:lstStyle/>
                    <a:p>
                      <a:pPr algn="l">
                        <a:defRPr sz="1800"/>
                      </a:pPr>
                      <a:r>
                        <a:rPr sz="1400"/>
                        <a:t>beta=?</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Google Shape;89;p19"/>
          <p:cNvSpPr txBox="1">
            <a:spLocks noGrp="1"/>
          </p:cNvSpPr>
          <p:nvPr>
            <p:ph type="body" idx="1"/>
          </p:nvPr>
        </p:nvSpPr>
        <p:spPr>
          <a:xfrm>
            <a:off x="311699" y="1152475"/>
            <a:ext cx="8520602" cy="3416400"/>
          </a:xfrm>
          <a:prstGeom prst="rect">
            <a:avLst/>
          </a:prstGeom>
        </p:spPr>
        <p:txBody>
          <a:bodyPr/>
          <a:lstStyle>
            <a:lvl1pPr marL="0" indent="0">
              <a:buSzTx/>
              <a:buNone/>
            </a:lvl1pPr>
          </a:lstStyle>
          <a:p>
            <a:r>
              <a:t>Put your results of CE loss and CB-Focal Loss(best) together:</a:t>
            </a:r>
          </a:p>
        </p:txBody>
      </p:sp>
      <p:graphicFrame>
        <p:nvGraphicFramePr>
          <p:cNvPr id="131" name="Google Shape;90;p19"/>
          <p:cNvGraphicFramePr/>
          <p:nvPr/>
        </p:nvGraphicFramePr>
        <p:xfrm>
          <a:off x="378649" y="2387774"/>
          <a:ext cx="8588000" cy="1822520"/>
        </p:xfrm>
        <a:graphic>
          <a:graphicData uri="http://schemas.openxmlformats.org/drawingml/2006/table">
            <a:tbl>
              <a:tblPr>
                <a:tableStyleId>{4C3C2611-4C71-4FC5-86AE-919BDF0F9419}</a:tableStyleId>
              </a:tblPr>
              <a:tblGrid>
                <a:gridCol w="932825">
                  <a:extLst>
                    <a:ext uri="{9D8B030D-6E8A-4147-A177-3AD203B41FA5}">
                      <a16:colId xmlns:a16="http://schemas.microsoft.com/office/drawing/2014/main" val="20000"/>
                    </a:ext>
                  </a:extLst>
                </a:gridCol>
                <a:gridCol w="711600">
                  <a:extLst>
                    <a:ext uri="{9D8B030D-6E8A-4147-A177-3AD203B41FA5}">
                      <a16:colId xmlns:a16="http://schemas.microsoft.com/office/drawing/2014/main" val="20001"/>
                    </a:ext>
                  </a:extLst>
                </a:gridCol>
                <a:gridCol w="670150">
                  <a:extLst>
                    <a:ext uri="{9D8B030D-6E8A-4147-A177-3AD203B41FA5}">
                      <a16:colId xmlns:a16="http://schemas.microsoft.com/office/drawing/2014/main" val="20002"/>
                    </a:ext>
                  </a:extLst>
                </a:gridCol>
                <a:gridCol w="697700">
                  <a:extLst>
                    <a:ext uri="{9D8B030D-6E8A-4147-A177-3AD203B41FA5}">
                      <a16:colId xmlns:a16="http://schemas.microsoft.com/office/drawing/2014/main" val="20003"/>
                    </a:ext>
                  </a:extLst>
                </a:gridCol>
                <a:gridCol w="863725">
                  <a:extLst>
                    <a:ext uri="{9D8B030D-6E8A-4147-A177-3AD203B41FA5}">
                      <a16:colId xmlns:a16="http://schemas.microsoft.com/office/drawing/2014/main" val="20004"/>
                    </a:ext>
                  </a:extLst>
                </a:gridCol>
                <a:gridCol w="808375">
                  <a:extLst>
                    <a:ext uri="{9D8B030D-6E8A-4147-A177-3AD203B41FA5}">
                      <a16:colId xmlns:a16="http://schemas.microsoft.com/office/drawing/2014/main" val="20005"/>
                    </a:ext>
                  </a:extLst>
                </a:gridCol>
                <a:gridCol w="780725">
                  <a:extLst>
                    <a:ext uri="{9D8B030D-6E8A-4147-A177-3AD203B41FA5}">
                      <a16:colId xmlns:a16="http://schemas.microsoft.com/office/drawing/2014/main" val="20006"/>
                    </a:ext>
                  </a:extLst>
                </a:gridCol>
                <a:gridCol w="780725">
                  <a:extLst>
                    <a:ext uri="{9D8B030D-6E8A-4147-A177-3AD203B41FA5}">
                      <a16:colId xmlns:a16="http://schemas.microsoft.com/office/drawing/2014/main" val="20007"/>
                    </a:ext>
                  </a:extLst>
                </a:gridCol>
                <a:gridCol w="780725">
                  <a:extLst>
                    <a:ext uri="{9D8B030D-6E8A-4147-A177-3AD203B41FA5}">
                      <a16:colId xmlns:a16="http://schemas.microsoft.com/office/drawing/2014/main" val="20008"/>
                    </a:ext>
                  </a:extLst>
                </a:gridCol>
                <a:gridCol w="780725">
                  <a:extLst>
                    <a:ext uri="{9D8B030D-6E8A-4147-A177-3AD203B41FA5}">
                      <a16:colId xmlns:a16="http://schemas.microsoft.com/office/drawing/2014/main" val="20009"/>
                    </a:ext>
                  </a:extLst>
                </a:gridCol>
                <a:gridCol w="780725">
                  <a:extLst>
                    <a:ext uri="{9D8B030D-6E8A-4147-A177-3AD203B41FA5}">
                      <a16:colId xmlns:a16="http://schemas.microsoft.com/office/drawing/2014/main" val="20010"/>
                    </a:ext>
                  </a:extLst>
                </a:gridCol>
              </a:tblGrid>
              <a:tr h="594150">
                <a:tc>
                  <a:txBody>
                    <a:bodyPr/>
                    <a:lstStyle/>
                    <a:p>
                      <a:pPr algn="l">
                        <a:defRPr sz="1400"/>
                      </a:pPr>
                      <a:endParaRPr/>
                    </a:p>
                  </a:txBody>
                  <a:tcPr marL="91425" marR="91425" marT="91425" marB="91425" horzOverflow="overflow"/>
                </a:tc>
                <a:tc>
                  <a:txBody>
                    <a:bodyPr/>
                    <a:lstStyle/>
                    <a:p>
                      <a:pPr algn="l">
                        <a:defRPr sz="1800"/>
                      </a:pPr>
                      <a:r>
                        <a:rPr sz="1400"/>
                        <a:t>Class 
0</a:t>
                      </a:r>
                    </a:p>
                  </a:txBody>
                  <a:tcPr marL="91425" marR="91425" marT="91425" marB="91425" horzOverflow="overflow"/>
                </a:tc>
                <a:tc>
                  <a:txBody>
                    <a:bodyPr/>
                    <a:lstStyle/>
                    <a:p>
                      <a:pPr algn="l">
                        <a:defRPr sz="1400"/>
                      </a:pPr>
                      <a:r>
                        <a:t>Class</a:t>
                      </a:r>
                    </a:p>
                    <a:p>
                      <a:pPr algn="l">
                        <a:defRPr sz="1400"/>
                      </a:pPr>
                      <a:r>
                        <a:t>1</a:t>
                      </a:r>
                    </a:p>
                  </a:txBody>
                  <a:tcPr marL="91425" marR="91425" marT="91425" marB="91425" horzOverflow="overflow"/>
                </a:tc>
                <a:tc>
                  <a:txBody>
                    <a:bodyPr/>
                    <a:lstStyle/>
                    <a:p>
                      <a:pPr algn="l">
                        <a:defRPr sz="1800"/>
                      </a:pPr>
                      <a:r>
                        <a:rPr sz="1400"/>
                        <a:t>Class
2</a:t>
                      </a:r>
                    </a:p>
                  </a:txBody>
                  <a:tcPr marL="91425" marR="91425" marT="91425" marB="91425" horzOverflow="overflow"/>
                </a:tc>
                <a:tc>
                  <a:txBody>
                    <a:bodyPr/>
                    <a:lstStyle/>
                    <a:p>
                      <a:pPr algn="l">
                        <a:defRPr sz="1400"/>
                      </a:pPr>
                      <a:r>
                        <a:t>Class 3</a:t>
                      </a:r>
                    </a:p>
                  </a:txBody>
                  <a:tcPr marL="91425" marR="91425" marT="91425" marB="91425" horzOverflow="overflow"/>
                </a:tc>
                <a:tc>
                  <a:txBody>
                    <a:bodyPr/>
                    <a:lstStyle/>
                    <a:p>
                      <a:pPr algn="l">
                        <a:defRPr sz="1400"/>
                      </a:pPr>
                      <a:r>
                        <a:t>Class 4</a:t>
                      </a:r>
                    </a:p>
                  </a:txBody>
                  <a:tcPr marL="91425" marR="91425" marT="91425" marB="91425" horzOverflow="overflow"/>
                </a:tc>
                <a:tc>
                  <a:txBody>
                    <a:bodyPr/>
                    <a:lstStyle/>
                    <a:p>
                      <a:pPr algn="l">
                        <a:defRPr sz="1400"/>
                      </a:pPr>
                      <a:r>
                        <a:t>Class 5</a:t>
                      </a:r>
                    </a:p>
                  </a:txBody>
                  <a:tcPr marL="91425" marR="91425" marT="91425" marB="91425" horzOverflow="overflow"/>
                </a:tc>
                <a:tc>
                  <a:txBody>
                    <a:bodyPr/>
                    <a:lstStyle/>
                    <a:p>
                      <a:pPr algn="l">
                        <a:defRPr sz="1400"/>
                      </a:pPr>
                      <a:r>
                        <a:t>Class 6</a:t>
                      </a:r>
                    </a:p>
                  </a:txBody>
                  <a:tcPr marL="91425" marR="91425" marT="91425" marB="91425" horzOverflow="overflow"/>
                </a:tc>
                <a:tc>
                  <a:txBody>
                    <a:bodyPr/>
                    <a:lstStyle/>
                    <a:p>
                      <a:pPr algn="l">
                        <a:defRPr sz="1400"/>
                      </a:pPr>
                      <a:r>
                        <a:t>Class 7</a:t>
                      </a:r>
                    </a:p>
                  </a:txBody>
                  <a:tcPr marL="91425" marR="91425" marT="91425" marB="91425" horzOverflow="overflow"/>
                </a:tc>
                <a:tc>
                  <a:txBody>
                    <a:bodyPr/>
                    <a:lstStyle/>
                    <a:p>
                      <a:pPr algn="l">
                        <a:defRPr sz="1400"/>
                      </a:pPr>
                      <a:r>
                        <a:t>Class 8</a:t>
                      </a:r>
                    </a:p>
                  </a:txBody>
                  <a:tcPr marL="91425" marR="91425" marT="91425" marB="91425" horzOverflow="overflow"/>
                </a:tc>
                <a:tc>
                  <a:txBody>
                    <a:bodyPr/>
                    <a:lstStyle/>
                    <a:p>
                      <a:pPr algn="l">
                        <a:defRPr sz="1400"/>
                      </a:pPr>
                      <a:r>
                        <a:t>Class 9</a:t>
                      </a:r>
                    </a:p>
                  </a:txBody>
                  <a:tcPr marL="91425" marR="91425" marT="91425" marB="91425" horzOverflow="overflow"/>
                </a:tc>
                <a:extLst>
                  <a:ext uri="{0D108BD9-81ED-4DB2-BD59-A6C34878D82A}">
                    <a16:rowId xmlns:a16="http://schemas.microsoft.com/office/drawing/2014/main" val="10000"/>
                  </a:ext>
                </a:extLst>
              </a:tr>
              <a:tr h="606475">
                <a:tc>
                  <a:txBody>
                    <a:bodyPr/>
                    <a:lstStyle/>
                    <a:p>
                      <a:pPr algn="l">
                        <a:defRPr sz="1800"/>
                      </a:pPr>
                      <a:r>
                        <a:rPr sz="1400"/>
                        <a:t>CE Loss</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1"/>
                  </a:ext>
                </a:extLst>
              </a:tr>
              <a:tr h="606475">
                <a:tc>
                  <a:txBody>
                    <a:bodyPr/>
                    <a:lstStyle/>
                    <a:p>
                      <a:pPr algn="l">
                        <a:defRPr sz="1800"/>
                      </a:pPr>
                      <a:r>
                        <a:rPr sz="1400"/>
                        <a:t>CB-Focal</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Google Shape;95;p20"/>
          <p:cNvSpPr txBox="1">
            <a:spLocks noGrp="1"/>
          </p:cNvSpPr>
          <p:nvPr>
            <p:ph type="body" idx="1"/>
          </p:nvPr>
        </p:nvSpPr>
        <p:spPr>
          <a:xfrm>
            <a:off x="311699" y="219967"/>
            <a:ext cx="8520602" cy="4433513"/>
          </a:xfrm>
          <a:prstGeom prst="rect">
            <a:avLst/>
          </a:prstGeom>
        </p:spPr>
        <p:txBody>
          <a:bodyPr/>
          <a:lstStyle>
            <a:lvl1pPr marL="0" indent="0">
              <a:spcBef>
                <a:spcPts val="1600"/>
              </a:spcBef>
              <a:buSzTx/>
              <a:buNone/>
            </a:lvl1pPr>
          </a:lstStyle>
          <a:p>
            <a:r>
              <a:rPr dirty="0"/>
              <a:t>Describe and explain your observation on the result:</a:t>
            </a:r>
            <a:r>
              <a:rPr lang="en-US" dirty="0"/>
              <a:t>  </a:t>
            </a:r>
            <a:r>
              <a:rPr lang="en-US" sz="900" i="1" dirty="0">
                <a:solidFill>
                  <a:srgbClr val="0070C0"/>
                </a:solidFill>
              </a:rPr>
              <a:t>Explanation should go into </a:t>
            </a:r>
            <a:r>
              <a:rPr lang="en-US" sz="900" b="1" i="1" dirty="0">
                <a:solidFill>
                  <a:srgbClr val="0070C0"/>
                </a:solidFill>
              </a:rPr>
              <a:t>WHY</a:t>
            </a:r>
            <a:r>
              <a:rPr lang="en-US" sz="900" i="1" dirty="0">
                <a:solidFill>
                  <a:srgbClr val="0070C0"/>
                </a:solidFill>
              </a:rPr>
              <a:t> things work the way they do in the context of Machine Learning theory/intuition, along with justification for your experimentation methodology. </a:t>
            </a:r>
            <a:r>
              <a:rPr lang="en-US" sz="900" b="1" i="1" dirty="0">
                <a:solidFill>
                  <a:srgbClr val="0070C0"/>
                </a:solidFill>
              </a:rPr>
              <a:t>DO NOT </a:t>
            </a:r>
            <a:r>
              <a:rPr lang="en-US" sz="900" i="1" dirty="0">
                <a:solidFill>
                  <a:srgbClr val="0070C0"/>
                </a:solidFill>
              </a:rPr>
              <a:t>just describe the results, you should explain the reasoning behind your choices and what behavior you expected. Also, be cognizant of the best way to mindful and show the results that best emphasizes your key observations. If you need more than one slide to answer the question, you are free to create new slides.</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Q1. </a:t>
            </a:r>
            <a:r>
              <a:rPr lang="en-US" sz="1200" dirty="0">
                <a:solidFill>
                  <a:srgbClr val="FF0000"/>
                </a:solidFill>
              </a:rPr>
              <a:t>Must show your work for full credit. </a:t>
            </a:r>
            <a:r>
              <a:rPr lang="en-US" sz="1200" dirty="0"/>
              <a:t>Feel free to add extra slides if needed.</a:t>
            </a:r>
            <a:br>
              <a:rPr lang="en-US" sz="1200" dirty="0"/>
            </a:br>
            <a:br>
              <a:rPr lang="en-US" sz="1200" dirty="0"/>
            </a:br>
            <a:r>
              <a:rPr lang="en-US" sz="1200" dirty="0">
                <a:highlight>
                  <a:srgbClr val="FFFF00"/>
                </a:highlight>
              </a:rPr>
              <a:t>Please write a box around your answers.</a:t>
            </a:r>
          </a:p>
        </p:txBody>
      </p:sp>
    </p:spTree>
    <p:extLst>
      <p:ext uri="{BB962C8B-B14F-4D97-AF65-F5344CB8AC3E}">
        <p14:creationId xmlns:p14="http://schemas.microsoft.com/office/powerpoint/2010/main" val="366977686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Q2. </a:t>
            </a:r>
            <a:r>
              <a:rPr lang="en-US" sz="1200" dirty="0">
                <a:solidFill>
                  <a:srgbClr val="FF0000"/>
                </a:solidFill>
              </a:rPr>
              <a:t>Must show your work for full credit.</a:t>
            </a:r>
            <a:r>
              <a:rPr lang="en-US" sz="1200" dirty="0"/>
              <a:t> Feel free to add extra slides if needed.</a:t>
            </a:r>
            <a:br>
              <a:rPr lang="en-US" sz="1200" dirty="0"/>
            </a:br>
            <a:br>
              <a:rPr lang="en-US" sz="1200" dirty="0"/>
            </a:br>
            <a:r>
              <a:rPr lang="en-US" sz="1200" dirty="0">
                <a:highlight>
                  <a:srgbClr val="FFFF00"/>
                </a:highlight>
              </a:rPr>
              <a:t>Please write a box around your answers.</a:t>
            </a:r>
            <a:endParaRPr lang="en-US" sz="1200" dirty="0"/>
          </a:p>
        </p:txBody>
      </p:sp>
    </p:spTree>
    <p:extLst>
      <p:ext uri="{BB962C8B-B14F-4D97-AF65-F5344CB8AC3E}">
        <p14:creationId xmlns:p14="http://schemas.microsoft.com/office/powerpoint/2010/main" val="277122809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Q3. Keep your answer concise yet complete.</a:t>
            </a:r>
          </a:p>
        </p:txBody>
      </p:sp>
    </p:spTree>
    <p:extLst>
      <p:ext uri="{BB962C8B-B14F-4D97-AF65-F5344CB8AC3E}">
        <p14:creationId xmlns:p14="http://schemas.microsoft.com/office/powerpoint/2010/main" val="215311994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1224389"/>
          </a:xfrm>
          <a:prstGeom prst="rect">
            <a:avLst/>
          </a:prstGeom>
        </p:spPr>
        <p:txBody>
          <a:bodyPr>
            <a:normAutofit/>
          </a:bodyPr>
          <a:lstStyle/>
          <a:p>
            <a:r>
              <a:rPr sz="4000" dirty="0"/>
              <a:t>Assignment </a:t>
            </a:r>
            <a:r>
              <a:rPr lang="en-US" sz="4000" dirty="0"/>
              <a:t>2</a:t>
            </a:r>
            <a:r>
              <a:rPr sz="4000" dirty="0"/>
              <a:t> </a:t>
            </a:r>
            <a:r>
              <a:rPr lang="en-US" sz="4000" dirty="0"/>
              <a:t>Paper Review</a:t>
            </a:r>
            <a:br>
              <a:rPr lang="en-US" sz="4000" dirty="0"/>
            </a:br>
            <a:r>
              <a:rPr lang="en-US" sz="2400" b="1" dirty="0">
                <a:solidFill>
                  <a:srgbClr val="FF0000"/>
                </a:solidFill>
              </a:rPr>
              <a:t>DO NOT TAG</a:t>
            </a:r>
            <a:endParaRPr sz="2400" b="1" dirty="0">
              <a:solidFill>
                <a:srgbClr val="FF0000"/>
              </a:solidFill>
            </a:endParaRPr>
          </a:p>
        </p:txBody>
      </p:sp>
    </p:spTree>
    <p:extLst>
      <p:ext uri="{BB962C8B-B14F-4D97-AF65-F5344CB8AC3E}">
        <p14:creationId xmlns:p14="http://schemas.microsoft.com/office/powerpoint/2010/main" val="413886657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Provide a short preview of the paper of your choice.</a:t>
            </a:r>
          </a:p>
        </p:txBody>
      </p:sp>
    </p:spTree>
    <p:extLst>
      <p:ext uri="{BB962C8B-B14F-4D97-AF65-F5344CB8AC3E}">
        <p14:creationId xmlns:p14="http://schemas.microsoft.com/office/powerpoint/2010/main" val="298382879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Paper specific Q1. Feel free to add extra slides if needed.</a:t>
            </a:r>
          </a:p>
        </p:txBody>
      </p:sp>
    </p:spTree>
    <p:extLst>
      <p:ext uri="{BB962C8B-B14F-4D97-AF65-F5344CB8AC3E}">
        <p14:creationId xmlns:p14="http://schemas.microsoft.com/office/powerpoint/2010/main" val="214496482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Paper specific Q2. Feel free to add extra slides if needed.</a:t>
            </a:r>
          </a:p>
        </p:txBody>
      </p:sp>
      <p:sp>
        <p:nvSpPr>
          <p:cNvPr id="3" name="TextBox 2">
            <a:extLst>
              <a:ext uri="{FF2B5EF4-FFF2-40B4-BE49-F238E27FC236}">
                <a16:creationId xmlns:a16="http://schemas.microsoft.com/office/drawing/2014/main" id="{6185D7DF-E660-306D-862D-FB5A23053627}"/>
              </a:ext>
            </a:extLst>
          </p:cNvPr>
          <p:cNvSpPr txBox="1"/>
          <p:nvPr/>
        </p:nvSpPr>
        <p:spPr>
          <a:xfrm>
            <a:off x="874643" y="254442"/>
            <a:ext cx="65"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162318642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2052599"/>
          </a:xfrm>
          <a:prstGeom prst="rect">
            <a:avLst/>
          </a:prstGeom>
        </p:spPr>
        <p:txBody>
          <a:bodyPr/>
          <a:lstStyle/>
          <a:p>
            <a:r>
              <a:rPr lang="en-US" dirty="0"/>
              <a:t>Assignment 2 Writeup</a:t>
            </a:r>
            <a:br>
              <a:rPr lang="en-US" dirty="0"/>
            </a:br>
            <a:r>
              <a:rPr lang="en-US" sz="2400" b="1" dirty="0">
                <a:solidFill>
                  <a:srgbClr val="FF0000"/>
                </a:solidFill>
              </a:rPr>
              <a:t>DO NOT TAG</a:t>
            </a:r>
            <a:endParaRPr dirty="0"/>
          </a:p>
        </p:txBody>
      </p:sp>
      <p:sp>
        <p:nvSpPr>
          <p:cNvPr id="3" name="Text Placeholder 2">
            <a:extLst>
              <a:ext uri="{FF2B5EF4-FFF2-40B4-BE49-F238E27FC236}">
                <a16:creationId xmlns:a16="http://schemas.microsoft.com/office/drawing/2014/main" id="{652347F6-5BA3-B44D-8483-684606466FE4}"/>
              </a:ext>
            </a:extLst>
          </p:cNvPr>
          <p:cNvSpPr>
            <a:spLocks noGrp="1"/>
          </p:cNvSpPr>
          <p:nvPr>
            <p:ph type="body" sz="quarter" idx="1"/>
          </p:nvPr>
        </p:nvSpPr>
        <p:spPr/>
        <p:txBody>
          <a:bodyPr/>
          <a:lstStyle/>
          <a:p>
            <a:endParaRPr lang="en-US"/>
          </a:p>
        </p:txBody>
      </p:sp>
    </p:spTree>
    <p:extLst>
      <p:ext uri="{BB962C8B-B14F-4D97-AF65-F5344CB8AC3E}">
        <p14:creationId xmlns:p14="http://schemas.microsoft.com/office/powerpoint/2010/main" val="1984871016"/>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55</TotalTime>
  <Words>432</Words>
  <Application>Microsoft Macintosh PowerPoint</Application>
  <PresentationFormat>On-screen Show (16:9)</PresentationFormat>
  <Paragraphs>63</Paragraphs>
  <Slides>18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18</vt:i4>
      </vt:variant>
    </vt:vector>
  </HeadingPairs>
  <TitlesOfParts>
    <vt:vector size="20" baseType="lpstr">
      <vt:lpstr>Arial</vt:lpstr>
      <vt:lpstr>Simple Light</vt:lpstr>
      <vt:lpstr>Assignment 2 Theory Problem Set DO NOT TAG</vt:lpstr>
      <vt:lpstr>Theory PS Q1. Must show your work for full credit. Feel free to add extra slides if needed.  Please write a box around your answers.</vt:lpstr>
      <vt:lpstr>Theory PS Q2. Must show your work for full credit. Feel free to add extra slides if needed.  Please write a box around your answers.</vt:lpstr>
      <vt:lpstr>Theory PS Q3. Keep your answer concise yet complete.</vt:lpstr>
      <vt:lpstr>Assignment 2 Paper Review DO NOT TAG</vt:lpstr>
      <vt:lpstr>Provide a short preview of the paper of your choice.</vt:lpstr>
      <vt:lpstr>Paper specific Q1. Feel free to add extra slides if needed.</vt:lpstr>
      <vt:lpstr>Paper specific Q2. Feel free to add extra slides if needed.</vt:lpstr>
      <vt:lpstr>Assignment 2 Writeup DO NOT TAG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2 Writeup</dc:title>
  <cp:lastModifiedBy>Tepsuporn, Scott P</cp:lastModifiedBy>
  <cp:revision>19</cp:revision>
  <dcterms:modified xsi:type="dcterms:W3CDTF">2025-09-06T15:20:32Z</dcterms:modified>
</cp:coreProperties>
</file>