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77" r:id="rId3"/>
    <p:sldId id="283" r:id="rId4"/>
    <p:sldId id="282" r:id="rId5"/>
    <p:sldId id="286" r:id="rId6"/>
    <p:sldId id="288" r:id="rId7"/>
    <p:sldId id="284" r:id="rId8"/>
    <p:sldId id="285" r:id="rId9"/>
    <p:sldId id="289" r:id="rId10"/>
    <p:sldId id="287" r:id="rId11"/>
    <p:sldId id="290" r:id="rId12"/>
    <p:sldId id="276" r:id="rId13"/>
    <p:sldId id="273" r:id="rId14"/>
    <p:sldId id="279" r:id="rId15"/>
    <p:sldId id="278" r:id="rId16"/>
  </p:sldIdLst>
  <p:sldSz cx="12192000" cy="6858000"/>
  <p:notesSz cx="6858000" cy="9144000"/>
  <p:embeddedFontLs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E1C24"/>
    <a:srgbClr val="FDD4B2"/>
    <a:srgbClr val="E6C5AA"/>
    <a:srgbClr val="C4996C"/>
    <a:srgbClr val="A25D00"/>
    <a:srgbClr val="760000"/>
    <a:srgbClr val="FFC5B3"/>
    <a:srgbClr val="CCCCFF"/>
    <a:srgbClr val="FFA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-76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8C107-E639-42F4-94F8-03382E71C99D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9304-16FD-46DD-AEEF-C9FAF6777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217C8-757E-4E43-B5AC-27C1332C28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217C8-757E-4E43-B5AC-27C1332C28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3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3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0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3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19212" y="861554"/>
            <a:ext cx="4038639" cy="1744076"/>
            <a:chOff x="919212" y="861554"/>
            <a:chExt cx="4038639" cy="1744076"/>
          </a:xfrm>
        </p:grpSpPr>
        <p:sp>
          <p:nvSpPr>
            <p:cNvPr id="61" name="직사각형 60"/>
            <p:cNvSpPr/>
            <p:nvPr/>
          </p:nvSpPr>
          <p:spPr>
            <a:xfrm>
              <a:off x="919212" y="861554"/>
              <a:ext cx="4038639" cy="1744076"/>
            </a:xfrm>
            <a:prstGeom prst="rect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88552" y="938142"/>
              <a:ext cx="3899958" cy="1590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88552" y="948762"/>
            <a:ext cx="3899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en-US" altLang="ko-KR" sz="4800" b="1" u="sng" dirty="0" smtClean="0">
                <a:latin typeface="+mn-ea"/>
                <a:ea typeface="+mn-ea"/>
              </a:rPr>
              <a:t>Our closet </a:t>
            </a:r>
          </a:p>
          <a:p>
            <a:r>
              <a:rPr lang="en-US" altLang="ko-KR" sz="1600" b="1" dirty="0" smtClean="0">
                <a:latin typeface="+mn-ea"/>
                <a:ea typeface="+mn-ea"/>
              </a:rPr>
              <a:t>- </a:t>
            </a:r>
            <a:r>
              <a:rPr lang="ko-KR" altLang="en-US" sz="1600" b="1" dirty="0" smtClean="0">
                <a:latin typeface="+mn-ea"/>
                <a:ea typeface="+mn-ea"/>
              </a:rPr>
              <a:t>옷장 공유하기 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67319" y="3501744"/>
            <a:ext cx="294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메리크리스마스입니다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FCF454-5D85-405A-AE89-B24DC349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396" y="2028632"/>
            <a:ext cx="1060796" cy="1390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7300" y="5524500"/>
            <a:ext cx="285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IT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학부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정보시스템전공 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20161144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차지헌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4FCF454-5D85-405A-AE89-B24DC349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38" y="2028632"/>
            <a:ext cx="1060796" cy="13900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6E619DD-F8ED-4C0E-B32C-9F459B43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71" y="1803060"/>
            <a:ext cx="116443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79" y="3640890"/>
            <a:ext cx="100571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받은 요청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-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이 사람과 거래하시겠습니까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?”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버튼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활성화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물품을 빌리는 사람에게만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누를 시 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 1)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게시글은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자동 삭제되며 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2)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게시글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관련되어 받은 모든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대화</a:t>
            </a:r>
            <a:r>
              <a:rPr lang="ko-KR" altLang="en-US" sz="1800" b="1" dirty="0" err="1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창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에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자동으로 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    “000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님께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000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를 빌리기로 했습니다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.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요청해주셔서 감사합니다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.”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답장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 3)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관련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대화창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textarea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비활성화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“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거래가 끝났거나 삭제된 물품입니다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”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표시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0255" y="-12130"/>
            <a:ext cx="4940300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19" y="73992"/>
            <a:ext cx="4751025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19" y="73992"/>
            <a:ext cx="4751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메세지함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받은 요청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보낸 요청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4" name="그림 23"/>
          <p:cNvPicPr/>
          <p:nvPr/>
        </p:nvPicPr>
        <p:blipFill rotWithShape="1">
          <a:blip r:embed="rId2"/>
          <a:srcRect l="13406" t="39915" r="12298" b="15578"/>
          <a:stretch/>
        </p:blipFill>
        <p:spPr bwMode="auto">
          <a:xfrm>
            <a:off x="190499" y="936578"/>
            <a:ext cx="4729545" cy="2145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그림 24"/>
          <p:cNvPicPr/>
          <p:nvPr/>
        </p:nvPicPr>
        <p:blipFill rotWithShape="1">
          <a:blip r:embed="rId3"/>
          <a:srcRect t="14131"/>
          <a:stretch/>
        </p:blipFill>
        <p:spPr>
          <a:xfrm>
            <a:off x="5135244" y="213631"/>
            <a:ext cx="6307456" cy="3205009"/>
          </a:xfrm>
          <a:prstGeom prst="rect">
            <a:avLst/>
          </a:prstGeom>
        </p:spPr>
      </p:pic>
      <p:pic>
        <p:nvPicPr>
          <p:cNvPr id="27" name="그림 26"/>
          <p:cNvPicPr/>
          <p:nvPr/>
        </p:nvPicPr>
        <p:blipFill rotWithShape="1">
          <a:blip r:embed="rId4"/>
          <a:srcRect l="33099" t="8580" r="32638" b="70709"/>
          <a:stretch/>
        </p:blipFill>
        <p:spPr bwMode="auto">
          <a:xfrm>
            <a:off x="4028278" y="2962610"/>
            <a:ext cx="3415031" cy="1153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그림 27"/>
          <p:cNvPicPr/>
          <p:nvPr/>
        </p:nvPicPr>
        <p:blipFill rotWithShape="1">
          <a:blip r:embed="rId5"/>
          <a:srcRect l="33099" t="7692" r="32638" b="73078"/>
          <a:stretch/>
        </p:blipFill>
        <p:spPr bwMode="auto">
          <a:xfrm>
            <a:off x="8675209" y="3014415"/>
            <a:ext cx="3402491" cy="1101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 flipV="1">
            <a:off x="7719770" y="3693362"/>
            <a:ext cx="798911" cy="1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/>
          <p:nvPr/>
        </p:nvPicPr>
        <p:blipFill rotWithShape="1">
          <a:blip r:embed="rId6"/>
          <a:srcRect l="29464" t="77761"/>
          <a:stretch/>
        </p:blipFill>
        <p:spPr bwMode="auto">
          <a:xfrm>
            <a:off x="7082447" y="4608416"/>
            <a:ext cx="4792054" cy="106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04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1586974"/>
            <a:ext cx="12237225" cy="370840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153" y="1733014"/>
            <a:ext cx="11578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1)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알림 기능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  -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메세지를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보낸 경우 해당 사용자가 다시 로그인 했을 때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‘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마이페이지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(1)’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와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같은 식으로 새로운 요청이 왔음을 보이고 싶었으나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구현하지 못했음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2)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메세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  <a:ea typeface="+mn-ea"/>
              </a:rPr>
              <a:t>지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삭제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 -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메세지를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삭제하게 되면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에 있는 값이 삭제되기 때문에 상대방의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채팅방에서도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사라지게 됨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.      </a:t>
            </a: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 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한쪽이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채팅방을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삭제한다고 해서 상대방에게서도 사라지면 안 된다고 생각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,</a:t>
            </a: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  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삭제한다고 해도 상대방에게는 보이도록 하고 싶었으나 이를 구현하지 못했음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0255" y="-12130"/>
            <a:ext cx="4940300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19" y="73992"/>
            <a:ext cx="4751025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19" y="73992"/>
            <a:ext cx="47510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계획했으나 구현하지 못한 것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4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64370" y="1897369"/>
            <a:ext cx="3063261" cy="306326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34442" y="1967442"/>
            <a:ext cx="2923116" cy="292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36782" y="2532240"/>
            <a:ext cx="909223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 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FCF454-5D85-405A-AE89-B24DC349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6" y="3500550"/>
            <a:ext cx="1060796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1D5BC19-944C-4687-9AA2-D9A238C12399}"/>
              </a:ext>
            </a:extLst>
          </p:cNvPr>
          <p:cNvSpPr/>
          <p:nvPr/>
        </p:nvSpPr>
        <p:spPr>
          <a:xfrm>
            <a:off x="177801" y="355783"/>
            <a:ext cx="9696921" cy="500068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xmlns="" id="{6D411831-5350-4871-909C-D9D1CCECD9A5}"/>
              </a:ext>
            </a:extLst>
          </p:cNvPr>
          <p:cNvSpPr/>
          <p:nvPr/>
        </p:nvSpPr>
        <p:spPr>
          <a:xfrm>
            <a:off x="-65899" y="4908302"/>
            <a:ext cx="12257899" cy="1958112"/>
          </a:xfrm>
          <a:custGeom>
            <a:avLst/>
            <a:gdLst>
              <a:gd name="connsiteX0" fmla="*/ 8218312 w 12257899"/>
              <a:gd name="connsiteY0" fmla="*/ 0 h 2128419"/>
              <a:gd name="connsiteX1" fmla="*/ 8836154 w 12257899"/>
              <a:gd name="connsiteY1" fmla="*/ 216075 h 2128419"/>
              <a:gd name="connsiteX2" fmla="*/ 8919580 w 12257899"/>
              <a:gd name="connsiteY2" fmla="*/ 301447 h 2128419"/>
              <a:gd name="connsiteX3" fmla="*/ 9012685 w 12257899"/>
              <a:gd name="connsiteY3" fmla="*/ 278361 h 2128419"/>
              <a:gd name="connsiteX4" fmla="*/ 9782600 w 12257899"/>
              <a:gd name="connsiteY4" fmla="*/ 200203 h 2128419"/>
              <a:gd name="connsiteX5" fmla="*/ 11077963 w 12257899"/>
              <a:gd name="connsiteY5" fmla="*/ 436278 h 2128419"/>
              <a:gd name="connsiteX6" fmla="*/ 11093051 w 12257899"/>
              <a:gd name="connsiteY6" fmla="*/ 443010 h 2128419"/>
              <a:gd name="connsiteX7" fmla="*/ 11273141 w 12257899"/>
              <a:gd name="connsiteY7" fmla="*/ 403683 h 2128419"/>
              <a:gd name="connsiteX8" fmla="*/ 11962096 w 12257899"/>
              <a:gd name="connsiteY8" fmla="*/ 341538 h 2128419"/>
              <a:gd name="connsiteX9" fmla="*/ 12198979 w 12257899"/>
              <a:gd name="connsiteY9" fmla="*/ 348675 h 2128419"/>
              <a:gd name="connsiteX10" fmla="*/ 12257899 w 12257899"/>
              <a:gd name="connsiteY10" fmla="*/ 354040 h 2128419"/>
              <a:gd name="connsiteX11" fmla="*/ 12257899 w 12257899"/>
              <a:gd name="connsiteY11" fmla="*/ 2128419 h 2128419"/>
              <a:gd name="connsiteX12" fmla="*/ 0 w 12257899"/>
              <a:gd name="connsiteY12" fmla="*/ 2128419 h 2128419"/>
              <a:gd name="connsiteX13" fmla="*/ 0 w 12257899"/>
              <a:gd name="connsiteY13" fmla="*/ 743956 h 2128419"/>
              <a:gd name="connsiteX14" fmla="*/ 35178 w 12257899"/>
              <a:gd name="connsiteY14" fmla="*/ 741535 h 2128419"/>
              <a:gd name="connsiteX15" fmla="*/ 202425 w 12257899"/>
              <a:gd name="connsiteY15" fmla="*/ 737726 h 2128419"/>
              <a:gd name="connsiteX16" fmla="*/ 1558824 w 12257899"/>
              <a:gd name="connsiteY16" fmla="*/ 1062982 h 2128419"/>
              <a:gd name="connsiteX17" fmla="*/ 1598438 w 12257899"/>
              <a:gd name="connsiteY17" fmla="*/ 1095899 h 2128419"/>
              <a:gd name="connsiteX18" fmla="*/ 1606906 w 12257899"/>
              <a:gd name="connsiteY18" fmla="*/ 1058012 h 2128419"/>
              <a:gd name="connsiteX19" fmla="*/ 3209433 w 12257899"/>
              <a:gd name="connsiteY19" fmla="*/ 468964 h 2128419"/>
              <a:gd name="connsiteX20" fmla="*/ 4023643 w 12257899"/>
              <a:gd name="connsiteY20" fmla="*/ 566705 h 2128419"/>
              <a:gd name="connsiteX21" fmla="*/ 4137132 w 12257899"/>
              <a:gd name="connsiteY21" fmla="*/ 602173 h 2128419"/>
              <a:gd name="connsiteX22" fmla="*/ 4172145 w 12257899"/>
              <a:gd name="connsiteY22" fmla="*/ 588660 h 2128419"/>
              <a:gd name="connsiteX23" fmla="*/ 5810393 w 12257899"/>
              <a:gd name="connsiteY23" fmla="*/ 372585 h 2128419"/>
              <a:gd name="connsiteX24" fmla="*/ 7207714 w 12257899"/>
              <a:gd name="connsiteY24" fmla="*/ 521811 h 2128419"/>
              <a:gd name="connsiteX25" fmla="*/ 7370606 w 12257899"/>
              <a:gd name="connsiteY25" fmla="*/ 566467 h 2128419"/>
              <a:gd name="connsiteX26" fmla="*/ 7413217 w 12257899"/>
              <a:gd name="connsiteY26" fmla="*/ 450570 h 2128419"/>
              <a:gd name="connsiteX27" fmla="*/ 8218312 w 12257899"/>
              <a:gd name="connsiteY27" fmla="*/ 0 h 212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57899" h="2128419">
                <a:moveTo>
                  <a:pt x="8218312" y="0"/>
                </a:moveTo>
                <a:cubicBezTo>
                  <a:pt x="8459594" y="0"/>
                  <a:pt x="8678034" y="82573"/>
                  <a:pt x="8836154" y="216075"/>
                </a:cubicBezTo>
                <a:lnTo>
                  <a:pt x="8919580" y="301447"/>
                </a:lnTo>
                <a:lnTo>
                  <a:pt x="9012685" y="278361"/>
                </a:lnTo>
                <a:cubicBezTo>
                  <a:pt x="9253569" y="227740"/>
                  <a:pt x="9512695" y="200203"/>
                  <a:pt x="9782600" y="200203"/>
                </a:cubicBezTo>
                <a:cubicBezTo>
                  <a:pt x="10262432" y="200203"/>
                  <a:pt x="10708194" y="287232"/>
                  <a:pt x="11077963" y="436278"/>
                </a:cubicBezTo>
                <a:lnTo>
                  <a:pt x="11093051" y="443010"/>
                </a:lnTo>
                <a:lnTo>
                  <a:pt x="11273141" y="403683"/>
                </a:lnTo>
                <a:cubicBezTo>
                  <a:pt x="11490782" y="363295"/>
                  <a:pt x="11722180" y="341538"/>
                  <a:pt x="11962096" y="341538"/>
                </a:cubicBezTo>
                <a:cubicBezTo>
                  <a:pt x="12042068" y="341538"/>
                  <a:pt x="12121094" y="343956"/>
                  <a:pt x="12198979" y="348675"/>
                </a:cubicBezTo>
                <a:lnTo>
                  <a:pt x="12257899" y="354040"/>
                </a:lnTo>
                <a:lnTo>
                  <a:pt x="12257899" y="2128419"/>
                </a:lnTo>
                <a:lnTo>
                  <a:pt x="0" y="2128419"/>
                </a:lnTo>
                <a:lnTo>
                  <a:pt x="0" y="743956"/>
                </a:lnTo>
                <a:lnTo>
                  <a:pt x="35178" y="741535"/>
                </a:lnTo>
                <a:cubicBezTo>
                  <a:pt x="90168" y="739016"/>
                  <a:pt x="145962" y="737726"/>
                  <a:pt x="202425" y="737726"/>
                </a:cubicBezTo>
                <a:cubicBezTo>
                  <a:pt x="767054" y="737726"/>
                  <a:pt x="1264865" y="866746"/>
                  <a:pt x="1558824" y="1062982"/>
                </a:cubicBezTo>
                <a:lnTo>
                  <a:pt x="1598438" y="1095899"/>
                </a:lnTo>
                <a:lnTo>
                  <a:pt x="1606906" y="1058012"/>
                </a:lnTo>
                <a:cubicBezTo>
                  <a:pt x="1759435" y="721844"/>
                  <a:pt x="2418954" y="468964"/>
                  <a:pt x="3209433" y="468964"/>
                </a:cubicBezTo>
                <a:cubicBezTo>
                  <a:pt x="3505862" y="468964"/>
                  <a:pt x="3783876" y="504525"/>
                  <a:pt x="4023643" y="566705"/>
                </a:cubicBezTo>
                <a:lnTo>
                  <a:pt x="4137132" y="602173"/>
                </a:lnTo>
                <a:lnTo>
                  <a:pt x="4172145" y="588660"/>
                </a:lnTo>
                <a:cubicBezTo>
                  <a:pt x="4591411" y="455158"/>
                  <a:pt x="5170618" y="372585"/>
                  <a:pt x="5810393" y="372585"/>
                </a:cubicBezTo>
                <a:cubicBezTo>
                  <a:pt x="6335208" y="372585"/>
                  <a:pt x="6819268" y="428149"/>
                  <a:pt x="7207714" y="521811"/>
                </a:cubicBezTo>
                <a:lnTo>
                  <a:pt x="7370606" y="566467"/>
                </a:lnTo>
                <a:lnTo>
                  <a:pt x="7413217" y="450570"/>
                </a:lnTo>
                <a:cubicBezTo>
                  <a:pt x="7545861" y="185789"/>
                  <a:pt x="7856389" y="0"/>
                  <a:pt x="8218312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B395B204-9D04-40FB-B837-ADED9BF90D93}"/>
              </a:ext>
            </a:extLst>
          </p:cNvPr>
          <p:cNvSpPr/>
          <p:nvPr/>
        </p:nvSpPr>
        <p:spPr>
          <a:xfrm>
            <a:off x="2715029" y="1634426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31A9575-AD13-409B-8D81-7F32333C5A72}"/>
              </a:ext>
            </a:extLst>
          </p:cNvPr>
          <p:cNvSpPr/>
          <p:nvPr/>
        </p:nvSpPr>
        <p:spPr>
          <a:xfrm>
            <a:off x="3259975" y="2627390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136B8F2-3029-46DA-8C02-13EA7EF589D0}"/>
              </a:ext>
            </a:extLst>
          </p:cNvPr>
          <p:cNvSpPr/>
          <p:nvPr/>
        </p:nvSpPr>
        <p:spPr>
          <a:xfrm>
            <a:off x="5490060" y="1559199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4E59DB27-6CA4-45B9-8C40-DF905A0981BE}"/>
              </a:ext>
            </a:extLst>
          </p:cNvPr>
          <p:cNvSpPr/>
          <p:nvPr/>
        </p:nvSpPr>
        <p:spPr>
          <a:xfrm rot="1440283">
            <a:off x="4789267" y="2912301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6659CE2-9FA0-4D86-8D6F-F08BBE6C04F8}"/>
              </a:ext>
            </a:extLst>
          </p:cNvPr>
          <p:cNvSpPr/>
          <p:nvPr/>
        </p:nvSpPr>
        <p:spPr>
          <a:xfrm>
            <a:off x="3181326" y="4100168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679428A1-6EB4-46AC-9D70-53526A633A6D}"/>
              </a:ext>
            </a:extLst>
          </p:cNvPr>
          <p:cNvSpPr/>
          <p:nvPr/>
        </p:nvSpPr>
        <p:spPr>
          <a:xfrm>
            <a:off x="2178152" y="3219827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F603F83-131A-41ED-8136-D4FD250CAB6C}"/>
              </a:ext>
            </a:extLst>
          </p:cNvPr>
          <p:cNvSpPr/>
          <p:nvPr/>
        </p:nvSpPr>
        <p:spPr>
          <a:xfrm>
            <a:off x="701643" y="4804818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8F66F368-8C4F-4EB7-A79F-403BEE1A5FD2}"/>
              </a:ext>
            </a:extLst>
          </p:cNvPr>
          <p:cNvSpPr/>
          <p:nvPr/>
        </p:nvSpPr>
        <p:spPr>
          <a:xfrm>
            <a:off x="4288626" y="4502266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933AB695-061E-4FC7-9A13-1C90AD069A18}"/>
              </a:ext>
            </a:extLst>
          </p:cNvPr>
          <p:cNvSpPr/>
          <p:nvPr/>
        </p:nvSpPr>
        <p:spPr>
          <a:xfrm>
            <a:off x="8109946" y="878171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5FFE982-DA09-4262-A045-1AD89E2E3A5B}"/>
              </a:ext>
            </a:extLst>
          </p:cNvPr>
          <p:cNvSpPr/>
          <p:nvPr/>
        </p:nvSpPr>
        <p:spPr>
          <a:xfrm>
            <a:off x="8967643" y="2124172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0BB3230-A4DB-4793-87FE-E3DAA7F695B4}"/>
              </a:ext>
            </a:extLst>
          </p:cNvPr>
          <p:cNvSpPr/>
          <p:nvPr/>
        </p:nvSpPr>
        <p:spPr>
          <a:xfrm>
            <a:off x="10003800" y="3146480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E7D1A4-B1FF-4221-BC0F-8B4C85224097}"/>
              </a:ext>
            </a:extLst>
          </p:cNvPr>
          <p:cNvSpPr/>
          <p:nvPr/>
        </p:nvSpPr>
        <p:spPr>
          <a:xfrm>
            <a:off x="8547892" y="3622090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976ACC49-D314-47F1-9396-FF6CEFCFA1C0}"/>
              </a:ext>
            </a:extLst>
          </p:cNvPr>
          <p:cNvSpPr/>
          <p:nvPr/>
        </p:nvSpPr>
        <p:spPr>
          <a:xfrm>
            <a:off x="7379195" y="1789505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2B27D46-C826-4D32-B3BD-1F5288C396D5}"/>
              </a:ext>
            </a:extLst>
          </p:cNvPr>
          <p:cNvSpPr/>
          <p:nvPr/>
        </p:nvSpPr>
        <p:spPr>
          <a:xfrm>
            <a:off x="9456123" y="317698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70B1DECD-925C-462B-81EB-395D24F6EE33}"/>
              </a:ext>
            </a:extLst>
          </p:cNvPr>
          <p:cNvSpPr/>
          <p:nvPr/>
        </p:nvSpPr>
        <p:spPr>
          <a:xfrm>
            <a:off x="10842239" y="1937469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1DB5C0DE-3F90-4B10-A723-6C924CBED518}"/>
              </a:ext>
            </a:extLst>
          </p:cNvPr>
          <p:cNvSpPr/>
          <p:nvPr/>
        </p:nvSpPr>
        <p:spPr>
          <a:xfrm>
            <a:off x="4233964" y="844869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307642C-AA30-4990-8613-FA294B819911}"/>
              </a:ext>
            </a:extLst>
          </p:cNvPr>
          <p:cNvSpPr/>
          <p:nvPr/>
        </p:nvSpPr>
        <p:spPr>
          <a:xfrm>
            <a:off x="10817606" y="4257897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CCD045B6-D455-4505-936E-1FD82EE10B4C}"/>
              </a:ext>
            </a:extLst>
          </p:cNvPr>
          <p:cNvSpPr/>
          <p:nvPr/>
        </p:nvSpPr>
        <p:spPr>
          <a:xfrm>
            <a:off x="5928517" y="4039379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B93EBE56-20A2-48D3-A262-D91CE629FF10}"/>
              </a:ext>
            </a:extLst>
          </p:cNvPr>
          <p:cNvSpPr/>
          <p:nvPr/>
        </p:nvSpPr>
        <p:spPr>
          <a:xfrm>
            <a:off x="3394507" y="332089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CC294AFF-0B20-4218-BAB4-1C93F120604C}"/>
              </a:ext>
            </a:extLst>
          </p:cNvPr>
          <p:cNvSpPr/>
          <p:nvPr/>
        </p:nvSpPr>
        <p:spPr>
          <a:xfrm>
            <a:off x="406573" y="3425055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19056E0F-6688-4352-B85F-36B1F389BBA0}"/>
              </a:ext>
            </a:extLst>
          </p:cNvPr>
          <p:cNvSpPr/>
          <p:nvPr/>
        </p:nvSpPr>
        <p:spPr>
          <a:xfrm>
            <a:off x="1257944" y="1943895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010CE66-0929-4352-B4AC-9553656D7B18}"/>
              </a:ext>
            </a:extLst>
          </p:cNvPr>
          <p:cNvSpPr/>
          <p:nvPr/>
        </p:nvSpPr>
        <p:spPr>
          <a:xfrm>
            <a:off x="811631" y="758642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709D164F-9D36-4E76-88F0-CF9E93782C3F}"/>
              </a:ext>
            </a:extLst>
          </p:cNvPr>
          <p:cNvGrpSpPr/>
          <p:nvPr/>
        </p:nvGrpSpPr>
        <p:grpSpPr>
          <a:xfrm>
            <a:off x="9536703" y="5562722"/>
            <a:ext cx="710641" cy="648625"/>
            <a:chOff x="9399462" y="3191804"/>
            <a:chExt cx="1409042" cy="165748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D644609D-CB78-477D-B7A8-D91661D0988B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FF2E8742-0188-4B41-9AA3-BBB937B01AA6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5AC7C335-9F18-4938-8E84-B579B27FBE36}"/>
                </a:ext>
              </a:extLst>
            </p:cNvPr>
            <p:cNvSpPr/>
            <p:nvPr/>
          </p:nvSpPr>
          <p:spPr>
            <a:xfrm>
              <a:off x="9399462" y="3495561"/>
              <a:ext cx="1409042" cy="3947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8502DC2A-F929-44DA-8B1A-201F69C59A6D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xmlns="" id="{2E1588F6-0BD5-4D17-B6C3-E7AC153E46D5}"/>
                </a:ext>
              </a:extLst>
            </p:cNvPr>
            <p:cNvSpPr/>
            <p:nvPr/>
          </p:nvSpPr>
          <p:spPr>
            <a:xfrm>
              <a:off x="9982915" y="3401870"/>
              <a:ext cx="242134" cy="1107585"/>
            </a:xfrm>
            <a:prstGeom prst="roundRect">
              <a:avLst>
                <a:gd name="adj" fmla="val 3009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xmlns="" id="{3D161CC4-9BDB-4BD9-A9A8-18D36272ED5C}"/>
                </a:ext>
              </a:extLst>
            </p:cNvPr>
            <p:cNvSpPr/>
            <p:nvPr/>
          </p:nvSpPr>
          <p:spPr>
            <a:xfrm>
              <a:off x="9552358" y="3191804"/>
              <a:ext cx="584455" cy="30237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0" name="직각 삼각형 129">
              <a:extLst>
                <a:ext uri="{FF2B5EF4-FFF2-40B4-BE49-F238E27FC236}">
                  <a16:creationId xmlns:a16="http://schemas.microsoft.com/office/drawing/2014/main" xmlns="" id="{4EC9D1DC-BFC5-49DE-B69E-89FF6C98C0DF}"/>
                </a:ext>
              </a:extLst>
            </p:cNvPr>
            <p:cNvSpPr/>
            <p:nvPr/>
          </p:nvSpPr>
          <p:spPr>
            <a:xfrm flipH="1">
              <a:off x="10069678" y="3191804"/>
              <a:ext cx="584455" cy="30237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3534B015-526D-448B-A8C0-9E5F02DF6514}"/>
              </a:ext>
            </a:extLst>
          </p:cNvPr>
          <p:cNvSpPr/>
          <p:nvPr/>
        </p:nvSpPr>
        <p:spPr>
          <a:xfrm>
            <a:off x="6421328" y="2673189"/>
            <a:ext cx="269065" cy="250131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A2C81D8-383F-4B23-A769-AB00AE447336}"/>
              </a:ext>
            </a:extLst>
          </p:cNvPr>
          <p:cNvSpPr/>
          <p:nvPr/>
        </p:nvSpPr>
        <p:spPr>
          <a:xfrm>
            <a:off x="9892024" y="1458486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46B9B8D1-42CB-4361-9A03-7DE07CC8C672}"/>
              </a:ext>
            </a:extLst>
          </p:cNvPr>
          <p:cNvSpPr/>
          <p:nvPr/>
        </p:nvSpPr>
        <p:spPr>
          <a:xfrm>
            <a:off x="6623523" y="510159"/>
            <a:ext cx="269065" cy="250131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F8DB7894-6E5B-45F2-A1E0-64459BF56459}"/>
              </a:ext>
            </a:extLst>
          </p:cNvPr>
          <p:cNvSpPr txBox="1"/>
          <p:nvPr/>
        </p:nvSpPr>
        <p:spPr>
          <a:xfrm>
            <a:off x="408661" y="606806"/>
            <a:ext cx="9047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>
                <a:ln>
                  <a:solidFill>
                    <a:srgbClr val="92453B">
                      <a:alpha val="0"/>
                    </a:srgb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pPr algn="ctr"/>
            <a:r>
              <a:rPr lang="ko-KR" altLang="en-US" sz="2400" b="1" u="sng" dirty="0" smtClean="0">
                <a:latin typeface="+mn-ea"/>
                <a:ea typeface="+mn-ea"/>
              </a:rPr>
              <a:t>앞으로의 발전 가능성</a:t>
            </a:r>
            <a:endParaRPr lang="en-US" altLang="ko-KR" sz="2400" b="1" u="sng" dirty="0" smtClean="0">
              <a:latin typeface="+mn-ea"/>
              <a:ea typeface="+mn-ea"/>
            </a:endParaRPr>
          </a:p>
          <a:p>
            <a:pPr algn="ctr"/>
            <a:endParaRPr lang="en-US" altLang="ko-KR" sz="1800" dirty="0" smtClean="0">
              <a:latin typeface="+mn-ea"/>
              <a:ea typeface="+mn-ea"/>
            </a:endParaRPr>
          </a:p>
          <a:p>
            <a:pPr algn="just"/>
            <a:r>
              <a:rPr lang="en-US" altLang="ko-KR" sz="1800" dirty="0">
                <a:latin typeface="+mn-ea"/>
                <a:ea typeface="+mn-ea"/>
              </a:rPr>
              <a:t>  </a:t>
            </a:r>
            <a:r>
              <a:rPr lang="ko-KR" altLang="en-US" sz="1600" dirty="0" smtClean="0">
                <a:latin typeface="+mn-ea"/>
                <a:ea typeface="+mn-ea"/>
              </a:rPr>
              <a:t>손 볼 곳도 많고 아직 많이 부족하기 때문에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지금 이 상태로는 </a:t>
            </a:r>
            <a:r>
              <a:rPr lang="en-US" altLang="ko-KR" sz="1600" dirty="0" smtClean="0">
                <a:latin typeface="+mn-ea"/>
                <a:ea typeface="+mn-ea"/>
              </a:rPr>
              <a:t>‘DB, </a:t>
            </a:r>
            <a:r>
              <a:rPr lang="ko-KR" altLang="en-US" sz="1600" dirty="0" smtClean="0">
                <a:latin typeface="+mn-ea"/>
                <a:ea typeface="+mn-ea"/>
              </a:rPr>
              <a:t>세션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사용해 만들어본 첫 웹 페이지</a:t>
            </a:r>
            <a:r>
              <a:rPr lang="en-US" altLang="ko-KR" sz="1600" dirty="0" smtClean="0">
                <a:latin typeface="+mn-ea"/>
                <a:ea typeface="+mn-ea"/>
              </a:rPr>
              <a:t>’ </a:t>
            </a:r>
            <a:r>
              <a:rPr lang="ko-KR" altLang="en-US" sz="1600" dirty="0" smtClean="0">
                <a:latin typeface="+mn-ea"/>
                <a:ea typeface="+mn-ea"/>
              </a:rPr>
              <a:t>라는 나름의 애정 가득한 </a:t>
            </a:r>
            <a:r>
              <a:rPr lang="ko-KR" altLang="en-US" sz="1600" dirty="0" err="1" smtClean="0">
                <a:latin typeface="+mn-ea"/>
                <a:ea typeface="+mn-ea"/>
              </a:rPr>
              <a:t>웹정보</a:t>
            </a:r>
            <a:r>
              <a:rPr lang="ko-KR" altLang="en-US" sz="1600" dirty="0" smtClean="0">
                <a:latin typeface="+mn-ea"/>
                <a:ea typeface="+mn-ea"/>
              </a:rPr>
              <a:t> 수강 </a:t>
            </a:r>
            <a:r>
              <a:rPr lang="ko-KR" altLang="en-US" sz="1600" dirty="0" smtClean="0">
                <a:latin typeface="+mn-ea"/>
                <a:ea typeface="+mn-ea"/>
              </a:rPr>
              <a:t>기념품 </a:t>
            </a:r>
            <a:r>
              <a:rPr lang="ko-KR" altLang="en-US" sz="1600" dirty="0" smtClean="0">
                <a:latin typeface="+mn-ea"/>
                <a:ea typeface="+mn-ea"/>
              </a:rPr>
              <a:t>정도로 </a:t>
            </a:r>
            <a:r>
              <a:rPr lang="ko-KR" altLang="en-US" sz="1600" dirty="0" smtClean="0">
                <a:latin typeface="+mn-ea"/>
                <a:ea typeface="+mn-ea"/>
              </a:rPr>
              <a:t>간직될 것 같다</a:t>
            </a:r>
            <a:r>
              <a:rPr lang="en-US" altLang="ko-KR" sz="1600" dirty="0" smtClean="0">
                <a:latin typeface="+mn-ea"/>
                <a:ea typeface="+mn-ea"/>
              </a:rPr>
              <a:t>…... </a:t>
            </a:r>
            <a:r>
              <a:rPr lang="ko-KR" altLang="en-US" sz="1600" dirty="0" smtClean="0">
                <a:latin typeface="+mn-ea"/>
                <a:ea typeface="+mn-ea"/>
              </a:rPr>
              <a:t>이후에 따로 공부를 진행하며 혼자 이것저것 새로운 시도들을 </a:t>
            </a:r>
            <a:r>
              <a:rPr lang="ko-KR" altLang="en-US" sz="1600" dirty="0" smtClean="0">
                <a:latin typeface="+mn-ea"/>
                <a:ea typeface="+mn-ea"/>
              </a:rPr>
              <a:t>해당 프로젝트에 넣어보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ko-KR" altLang="en-US" sz="1600" dirty="0" smtClean="0">
                <a:latin typeface="+mn-ea"/>
                <a:ea typeface="+mn-ea"/>
              </a:rPr>
              <a:t>것도 좋을 것 같다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실험용 페이지 개념으로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endParaRPr lang="en-US" altLang="ko-KR" sz="1600" dirty="0">
              <a:latin typeface="+mn-ea"/>
              <a:ea typeface="+mn-ea"/>
            </a:endParaRPr>
          </a:p>
          <a:p>
            <a:pPr algn="just"/>
            <a:r>
              <a:rPr lang="ko-KR" altLang="en-US" sz="1600" b="1" dirty="0" smtClean="0">
                <a:latin typeface="+mn-ea"/>
                <a:ea typeface="+mn-ea"/>
              </a:rPr>
              <a:t>  이 </a:t>
            </a:r>
            <a:r>
              <a:rPr lang="ko-KR" altLang="en-US" sz="1600" b="1" dirty="0" smtClean="0">
                <a:latin typeface="+mn-ea"/>
                <a:ea typeface="+mn-ea"/>
              </a:rPr>
              <a:t>프로젝트 자체를 발전시켜 나가기 보다는</a:t>
            </a:r>
            <a:r>
              <a:rPr lang="en-US" altLang="ko-KR" sz="1600" b="1" dirty="0" smtClean="0">
                <a:latin typeface="+mn-ea"/>
                <a:ea typeface="+mn-ea"/>
              </a:rPr>
              <a:t>,</a:t>
            </a:r>
            <a:r>
              <a:rPr lang="ko-KR" altLang="en-US" sz="1600" b="1" dirty="0" smtClean="0">
                <a:latin typeface="+mn-ea"/>
                <a:ea typeface="+mn-ea"/>
              </a:rPr>
              <a:t> 수강을 하며 나 자신의 실력이 늘었기 때문에 이 프로젝트가 하나의 발판이 되어 앞으로 더 나은 주제와 용도</a:t>
            </a:r>
            <a:r>
              <a:rPr lang="en-US" altLang="ko-KR" sz="1600" b="1" dirty="0" smtClean="0"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latin typeface="+mn-ea"/>
                <a:ea typeface="+mn-ea"/>
              </a:rPr>
              <a:t>그리고 더욱 </a:t>
            </a:r>
            <a:r>
              <a:rPr lang="ko-KR" altLang="en-US" sz="1600" b="1" dirty="0" err="1" smtClean="0">
                <a:latin typeface="+mn-ea"/>
                <a:ea typeface="+mn-ea"/>
              </a:rPr>
              <a:t>신박한</a:t>
            </a:r>
            <a:r>
              <a:rPr lang="ko-KR" altLang="en-US" sz="1600" b="1" dirty="0" smtClean="0">
                <a:latin typeface="+mn-ea"/>
                <a:ea typeface="+mn-ea"/>
              </a:rPr>
              <a:t> 웹 페이지를 구현해 볼 수 있을 것 같다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endParaRPr lang="en-US" altLang="ko-KR" sz="1600" b="1" dirty="0"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37AA108-10B9-413C-BD3C-732ABF80F04C}"/>
              </a:ext>
            </a:extLst>
          </p:cNvPr>
          <p:cNvGrpSpPr/>
          <p:nvPr/>
        </p:nvGrpSpPr>
        <p:grpSpPr>
          <a:xfrm>
            <a:off x="7254925" y="4743793"/>
            <a:ext cx="1033275" cy="1064532"/>
            <a:chOff x="9359789" y="3315873"/>
            <a:chExt cx="1488387" cy="153341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931D2444-691D-479C-928F-8363B317589C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352FB9A5-FF31-4894-97FA-8C779728FA9D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AAC89165-18C2-4EA9-9FC5-BA40FDF7B649}"/>
                </a:ext>
              </a:extLst>
            </p:cNvPr>
            <p:cNvSpPr/>
            <p:nvPr/>
          </p:nvSpPr>
          <p:spPr>
            <a:xfrm>
              <a:off x="9359789" y="3551213"/>
              <a:ext cx="1488387" cy="3391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6BBFF900-CCE5-40C1-803B-7A0F67C46C67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230D7335-16AF-4544-BEC7-4959108F1BD5}"/>
                </a:ext>
              </a:extLst>
            </p:cNvPr>
            <p:cNvSpPr/>
            <p:nvPr/>
          </p:nvSpPr>
          <p:spPr>
            <a:xfrm>
              <a:off x="9982915" y="3495563"/>
              <a:ext cx="242134" cy="1013891"/>
            </a:xfrm>
            <a:prstGeom prst="roundRect">
              <a:avLst>
                <a:gd name="adj" fmla="val 30094"/>
              </a:avLst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xmlns="" id="{EFDB3F4D-CDCD-4865-A625-1598FEF7EF47}"/>
                </a:ext>
              </a:extLst>
            </p:cNvPr>
            <p:cNvSpPr/>
            <p:nvPr/>
          </p:nvSpPr>
          <p:spPr>
            <a:xfrm>
              <a:off x="9552358" y="3315873"/>
              <a:ext cx="584455" cy="234952"/>
            </a:xfrm>
            <a:prstGeom prst="rtTriangle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xmlns="" id="{5C845CC9-FE45-40E1-8A44-031D54F60A9A}"/>
                </a:ext>
              </a:extLst>
            </p:cNvPr>
            <p:cNvSpPr/>
            <p:nvPr/>
          </p:nvSpPr>
          <p:spPr>
            <a:xfrm flipH="1">
              <a:off x="10069679" y="3315873"/>
              <a:ext cx="584455" cy="234952"/>
            </a:xfrm>
            <a:prstGeom prst="rtTriangle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97B0EFA9-6CD1-4843-AAB4-16B5F1CBF99F}"/>
              </a:ext>
            </a:extLst>
          </p:cNvPr>
          <p:cNvGrpSpPr/>
          <p:nvPr/>
        </p:nvGrpSpPr>
        <p:grpSpPr>
          <a:xfrm>
            <a:off x="8024857" y="5107084"/>
            <a:ext cx="978192" cy="894106"/>
            <a:chOff x="9399462" y="3191804"/>
            <a:chExt cx="1409042" cy="165748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0DAFFB9A-CA71-4A29-8AF4-25A4DD8F73E9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B334EF78-B425-45D9-92EE-E21E460D323B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59282600-1F84-42F5-A8E3-E3833C2FF7C1}"/>
                </a:ext>
              </a:extLst>
            </p:cNvPr>
            <p:cNvSpPr/>
            <p:nvPr/>
          </p:nvSpPr>
          <p:spPr>
            <a:xfrm>
              <a:off x="9399462" y="3495561"/>
              <a:ext cx="1409042" cy="3947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552620A2-C34C-4EA6-A084-A68D59EF482E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xmlns="" id="{A627ABD4-E1A9-46A6-A343-CEBA5A0262B2}"/>
                </a:ext>
              </a:extLst>
            </p:cNvPr>
            <p:cNvSpPr/>
            <p:nvPr/>
          </p:nvSpPr>
          <p:spPr>
            <a:xfrm>
              <a:off x="9982915" y="3401870"/>
              <a:ext cx="242134" cy="1107585"/>
            </a:xfrm>
            <a:prstGeom prst="roundRect">
              <a:avLst>
                <a:gd name="adj" fmla="val 300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xmlns="" id="{E2403C59-0F76-4716-AAB9-9228182CC6F6}"/>
                </a:ext>
              </a:extLst>
            </p:cNvPr>
            <p:cNvSpPr/>
            <p:nvPr/>
          </p:nvSpPr>
          <p:spPr>
            <a:xfrm>
              <a:off x="9552358" y="3191804"/>
              <a:ext cx="584455" cy="30237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xmlns="" id="{3CF6F8EF-1602-44D2-A9B7-3753C05CF8AB}"/>
                </a:ext>
              </a:extLst>
            </p:cNvPr>
            <p:cNvSpPr/>
            <p:nvPr/>
          </p:nvSpPr>
          <p:spPr>
            <a:xfrm flipH="1">
              <a:off x="10069678" y="3191804"/>
              <a:ext cx="584455" cy="30237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C2F846A0-747A-4ECB-81D4-E2768E7BF935}"/>
              </a:ext>
            </a:extLst>
          </p:cNvPr>
          <p:cNvGrpSpPr/>
          <p:nvPr/>
        </p:nvGrpSpPr>
        <p:grpSpPr>
          <a:xfrm>
            <a:off x="6620877" y="5192606"/>
            <a:ext cx="978192" cy="894107"/>
            <a:chOff x="9399462" y="3191802"/>
            <a:chExt cx="1409042" cy="165748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B5B9AF71-5495-4423-9630-1BD41B00030D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9FCE1620-1EDC-456E-BC46-B6AD4E136A06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2D9956F3-5852-467F-92F3-AD893674FC67}"/>
                </a:ext>
              </a:extLst>
            </p:cNvPr>
            <p:cNvSpPr/>
            <p:nvPr/>
          </p:nvSpPr>
          <p:spPr>
            <a:xfrm>
              <a:off x="9399462" y="3495561"/>
              <a:ext cx="1409042" cy="3947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8037CA5-7DAC-476F-BE7C-681A64E4B579}"/>
                </a:ext>
              </a:extLst>
            </p:cNvPr>
            <p:cNvSpPr/>
            <p:nvPr/>
          </p:nvSpPr>
          <p:spPr>
            <a:xfrm>
              <a:off x="9489087" y="4029729"/>
              <a:ext cx="1229791" cy="136968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46485715-E3F2-427D-B3F9-673C826888A8}"/>
                </a:ext>
              </a:extLst>
            </p:cNvPr>
            <p:cNvSpPr/>
            <p:nvPr/>
          </p:nvSpPr>
          <p:spPr>
            <a:xfrm>
              <a:off x="9486972" y="4314183"/>
              <a:ext cx="1229791" cy="136968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0C4C8891-9002-47BC-AE7A-530229229EBE}"/>
                </a:ext>
              </a:extLst>
            </p:cNvPr>
            <p:cNvSpPr/>
            <p:nvPr/>
          </p:nvSpPr>
          <p:spPr>
            <a:xfrm>
              <a:off x="9484857" y="4598638"/>
              <a:ext cx="1229791" cy="136968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EDCE8988-6854-4A16-A8D2-C79B49C38F3E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A275F1CE-0DF6-4CF1-AB6B-5E4183B53B76}"/>
                </a:ext>
              </a:extLst>
            </p:cNvPr>
            <p:cNvSpPr/>
            <p:nvPr/>
          </p:nvSpPr>
          <p:spPr>
            <a:xfrm>
              <a:off x="9982915" y="3401870"/>
              <a:ext cx="242134" cy="1107585"/>
            </a:xfrm>
            <a:prstGeom prst="roundRect">
              <a:avLst>
                <a:gd name="adj" fmla="val 3009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5" name="직각 삼각형 114">
              <a:extLst>
                <a:ext uri="{FF2B5EF4-FFF2-40B4-BE49-F238E27FC236}">
                  <a16:creationId xmlns:a16="http://schemas.microsoft.com/office/drawing/2014/main" xmlns="" id="{F622891B-0E86-41D1-9915-25DCA537347A}"/>
                </a:ext>
              </a:extLst>
            </p:cNvPr>
            <p:cNvSpPr/>
            <p:nvPr/>
          </p:nvSpPr>
          <p:spPr>
            <a:xfrm>
              <a:off x="9552358" y="3191803"/>
              <a:ext cx="584455" cy="313532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xmlns="" id="{9CB21C61-2031-4755-B9BC-69248B61CF97}"/>
                </a:ext>
              </a:extLst>
            </p:cNvPr>
            <p:cNvSpPr/>
            <p:nvPr/>
          </p:nvSpPr>
          <p:spPr>
            <a:xfrm flipH="1">
              <a:off x="10069677" y="3191802"/>
              <a:ext cx="584455" cy="313532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pic>
        <p:nvPicPr>
          <p:cNvPr id="2051" name="그림 2050">
            <a:extLst>
              <a:ext uri="{FF2B5EF4-FFF2-40B4-BE49-F238E27FC236}">
                <a16:creationId xmlns:a16="http://schemas.microsoft.com/office/drawing/2014/main" xmlns="" id="{16E6BFF0-E3AB-46ED-AD3C-5C3D6824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50" y="3204245"/>
            <a:ext cx="1579001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31D5BC19-944C-4687-9AA2-D9A238C12399}"/>
              </a:ext>
            </a:extLst>
          </p:cNvPr>
          <p:cNvSpPr/>
          <p:nvPr/>
        </p:nvSpPr>
        <p:spPr>
          <a:xfrm>
            <a:off x="177801" y="355783"/>
            <a:ext cx="9696921" cy="500068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xmlns="" id="{6D411831-5350-4871-909C-D9D1CCECD9A5}"/>
              </a:ext>
            </a:extLst>
          </p:cNvPr>
          <p:cNvSpPr/>
          <p:nvPr/>
        </p:nvSpPr>
        <p:spPr>
          <a:xfrm>
            <a:off x="-65899" y="4908302"/>
            <a:ext cx="12257899" cy="1958112"/>
          </a:xfrm>
          <a:custGeom>
            <a:avLst/>
            <a:gdLst>
              <a:gd name="connsiteX0" fmla="*/ 8218312 w 12257899"/>
              <a:gd name="connsiteY0" fmla="*/ 0 h 2128419"/>
              <a:gd name="connsiteX1" fmla="*/ 8836154 w 12257899"/>
              <a:gd name="connsiteY1" fmla="*/ 216075 h 2128419"/>
              <a:gd name="connsiteX2" fmla="*/ 8919580 w 12257899"/>
              <a:gd name="connsiteY2" fmla="*/ 301447 h 2128419"/>
              <a:gd name="connsiteX3" fmla="*/ 9012685 w 12257899"/>
              <a:gd name="connsiteY3" fmla="*/ 278361 h 2128419"/>
              <a:gd name="connsiteX4" fmla="*/ 9782600 w 12257899"/>
              <a:gd name="connsiteY4" fmla="*/ 200203 h 2128419"/>
              <a:gd name="connsiteX5" fmla="*/ 11077963 w 12257899"/>
              <a:gd name="connsiteY5" fmla="*/ 436278 h 2128419"/>
              <a:gd name="connsiteX6" fmla="*/ 11093051 w 12257899"/>
              <a:gd name="connsiteY6" fmla="*/ 443010 h 2128419"/>
              <a:gd name="connsiteX7" fmla="*/ 11273141 w 12257899"/>
              <a:gd name="connsiteY7" fmla="*/ 403683 h 2128419"/>
              <a:gd name="connsiteX8" fmla="*/ 11962096 w 12257899"/>
              <a:gd name="connsiteY8" fmla="*/ 341538 h 2128419"/>
              <a:gd name="connsiteX9" fmla="*/ 12198979 w 12257899"/>
              <a:gd name="connsiteY9" fmla="*/ 348675 h 2128419"/>
              <a:gd name="connsiteX10" fmla="*/ 12257899 w 12257899"/>
              <a:gd name="connsiteY10" fmla="*/ 354040 h 2128419"/>
              <a:gd name="connsiteX11" fmla="*/ 12257899 w 12257899"/>
              <a:gd name="connsiteY11" fmla="*/ 2128419 h 2128419"/>
              <a:gd name="connsiteX12" fmla="*/ 0 w 12257899"/>
              <a:gd name="connsiteY12" fmla="*/ 2128419 h 2128419"/>
              <a:gd name="connsiteX13" fmla="*/ 0 w 12257899"/>
              <a:gd name="connsiteY13" fmla="*/ 743956 h 2128419"/>
              <a:gd name="connsiteX14" fmla="*/ 35178 w 12257899"/>
              <a:gd name="connsiteY14" fmla="*/ 741535 h 2128419"/>
              <a:gd name="connsiteX15" fmla="*/ 202425 w 12257899"/>
              <a:gd name="connsiteY15" fmla="*/ 737726 h 2128419"/>
              <a:gd name="connsiteX16" fmla="*/ 1558824 w 12257899"/>
              <a:gd name="connsiteY16" fmla="*/ 1062982 h 2128419"/>
              <a:gd name="connsiteX17" fmla="*/ 1598438 w 12257899"/>
              <a:gd name="connsiteY17" fmla="*/ 1095899 h 2128419"/>
              <a:gd name="connsiteX18" fmla="*/ 1606906 w 12257899"/>
              <a:gd name="connsiteY18" fmla="*/ 1058012 h 2128419"/>
              <a:gd name="connsiteX19" fmla="*/ 3209433 w 12257899"/>
              <a:gd name="connsiteY19" fmla="*/ 468964 h 2128419"/>
              <a:gd name="connsiteX20" fmla="*/ 4023643 w 12257899"/>
              <a:gd name="connsiteY20" fmla="*/ 566705 h 2128419"/>
              <a:gd name="connsiteX21" fmla="*/ 4137132 w 12257899"/>
              <a:gd name="connsiteY21" fmla="*/ 602173 h 2128419"/>
              <a:gd name="connsiteX22" fmla="*/ 4172145 w 12257899"/>
              <a:gd name="connsiteY22" fmla="*/ 588660 h 2128419"/>
              <a:gd name="connsiteX23" fmla="*/ 5810393 w 12257899"/>
              <a:gd name="connsiteY23" fmla="*/ 372585 h 2128419"/>
              <a:gd name="connsiteX24" fmla="*/ 7207714 w 12257899"/>
              <a:gd name="connsiteY24" fmla="*/ 521811 h 2128419"/>
              <a:gd name="connsiteX25" fmla="*/ 7370606 w 12257899"/>
              <a:gd name="connsiteY25" fmla="*/ 566467 h 2128419"/>
              <a:gd name="connsiteX26" fmla="*/ 7413217 w 12257899"/>
              <a:gd name="connsiteY26" fmla="*/ 450570 h 2128419"/>
              <a:gd name="connsiteX27" fmla="*/ 8218312 w 12257899"/>
              <a:gd name="connsiteY27" fmla="*/ 0 h 212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57899" h="2128419">
                <a:moveTo>
                  <a:pt x="8218312" y="0"/>
                </a:moveTo>
                <a:cubicBezTo>
                  <a:pt x="8459594" y="0"/>
                  <a:pt x="8678034" y="82573"/>
                  <a:pt x="8836154" y="216075"/>
                </a:cubicBezTo>
                <a:lnTo>
                  <a:pt x="8919580" y="301447"/>
                </a:lnTo>
                <a:lnTo>
                  <a:pt x="9012685" y="278361"/>
                </a:lnTo>
                <a:cubicBezTo>
                  <a:pt x="9253569" y="227740"/>
                  <a:pt x="9512695" y="200203"/>
                  <a:pt x="9782600" y="200203"/>
                </a:cubicBezTo>
                <a:cubicBezTo>
                  <a:pt x="10262432" y="200203"/>
                  <a:pt x="10708194" y="287232"/>
                  <a:pt x="11077963" y="436278"/>
                </a:cubicBezTo>
                <a:lnTo>
                  <a:pt x="11093051" y="443010"/>
                </a:lnTo>
                <a:lnTo>
                  <a:pt x="11273141" y="403683"/>
                </a:lnTo>
                <a:cubicBezTo>
                  <a:pt x="11490782" y="363295"/>
                  <a:pt x="11722180" y="341538"/>
                  <a:pt x="11962096" y="341538"/>
                </a:cubicBezTo>
                <a:cubicBezTo>
                  <a:pt x="12042068" y="341538"/>
                  <a:pt x="12121094" y="343956"/>
                  <a:pt x="12198979" y="348675"/>
                </a:cubicBezTo>
                <a:lnTo>
                  <a:pt x="12257899" y="354040"/>
                </a:lnTo>
                <a:lnTo>
                  <a:pt x="12257899" y="2128419"/>
                </a:lnTo>
                <a:lnTo>
                  <a:pt x="0" y="2128419"/>
                </a:lnTo>
                <a:lnTo>
                  <a:pt x="0" y="743956"/>
                </a:lnTo>
                <a:lnTo>
                  <a:pt x="35178" y="741535"/>
                </a:lnTo>
                <a:cubicBezTo>
                  <a:pt x="90168" y="739016"/>
                  <a:pt x="145962" y="737726"/>
                  <a:pt x="202425" y="737726"/>
                </a:cubicBezTo>
                <a:cubicBezTo>
                  <a:pt x="767054" y="737726"/>
                  <a:pt x="1264865" y="866746"/>
                  <a:pt x="1558824" y="1062982"/>
                </a:cubicBezTo>
                <a:lnTo>
                  <a:pt x="1598438" y="1095899"/>
                </a:lnTo>
                <a:lnTo>
                  <a:pt x="1606906" y="1058012"/>
                </a:lnTo>
                <a:cubicBezTo>
                  <a:pt x="1759435" y="721844"/>
                  <a:pt x="2418954" y="468964"/>
                  <a:pt x="3209433" y="468964"/>
                </a:cubicBezTo>
                <a:cubicBezTo>
                  <a:pt x="3505862" y="468964"/>
                  <a:pt x="3783876" y="504525"/>
                  <a:pt x="4023643" y="566705"/>
                </a:cubicBezTo>
                <a:lnTo>
                  <a:pt x="4137132" y="602173"/>
                </a:lnTo>
                <a:lnTo>
                  <a:pt x="4172145" y="588660"/>
                </a:lnTo>
                <a:cubicBezTo>
                  <a:pt x="4591411" y="455158"/>
                  <a:pt x="5170618" y="372585"/>
                  <a:pt x="5810393" y="372585"/>
                </a:cubicBezTo>
                <a:cubicBezTo>
                  <a:pt x="6335208" y="372585"/>
                  <a:pt x="6819268" y="428149"/>
                  <a:pt x="7207714" y="521811"/>
                </a:cubicBezTo>
                <a:lnTo>
                  <a:pt x="7370606" y="566467"/>
                </a:lnTo>
                <a:lnTo>
                  <a:pt x="7413217" y="450570"/>
                </a:lnTo>
                <a:cubicBezTo>
                  <a:pt x="7545861" y="185789"/>
                  <a:pt x="7856389" y="0"/>
                  <a:pt x="8218312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B395B204-9D04-40FB-B837-ADED9BF90D93}"/>
              </a:ext>
            </a:extLst>
          </p:cNvPr>
          <p:cNvSpPr/>
          <p:nvPr/>
        </p:nvSpPr>
        <p:spPr>
          <a:xfrm>
            <a:off x="2715029" y="1634426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31A9575-AD13-409B-8D81-7F32333C5A72}"/>
              </a:ext>
            </a:extLst>
          </p:cNvPr>
          <p:cNvSpPr/>
          <p:nvPr/>
        </p:nvSpPr>
        <p:spPr>
          <a:xfrm>
            <a:off x="3259975" y="2627390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136B8F2-3029-46DA-8C02-13EA7EF589D0}"/>
              </a:ext>
            </a:extLst>
          </p:cNvPr>
          <p:cNvSpPr/>
          <p:nvPr/>
        </p:nvSpPr>
        <p:spPr>
          <a:xfrm>
            <a:off x="5490060" y="1559199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4E59DB27-6CA4-45B9-8C40-DF905A0981BE}"/>
              </a:ext>
            </a:extLst>
          </p:cNvPr>
          <p:cNvSpPr/>
          <p:nvPr/>
        </p:nvSpPr>
        <p:spPr>
          <a:xfrm rot="1440283">
            <a:off x="4789267" y="2912301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6659CE2-9FA0-4D86-8D6F-F08BBE6C04F8}"/>
              </a:ext>
            </a:extLst>
          </p:cNvPr>
          <p:cNvSpPr/>
          <p:nvPr/>
        </p:nvSpPr>
        <p:spPr>
          <a:xfrm>
            <a:off x="3181326" y="4100168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679428A1-6EB4-46AC-9D70-53526A633A6D}"/>
              </a:ext>
            </a:extLst>
          </p:cNvPr>
          <p:cNvSpPr/>
          <p:nvPr/>
        </p:nvSpPr>
        <p:spPr>
          <a:xfrm>
            <a:off x="2178152" y="3219827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F603F83-131A-41ED-8136-D4FD250CAB6C}"/>
              </a:ext>
            </a:extLst>
          </p:cNvPr>
          <p:cNvSpPr/>
          <p:nvPr/>
        </p:nvSpPr>
        <p:spPr>
          <a:xfrm>
            <a:off x="701643" y="4804818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8F66F368-8C4F-4EB7-A79F-403BEE1A5FD2}"/>
              </a:ext>
            </a:extLst>
          </p:cNvPr>
          <p:cNvSpPr/>
          <p:nvPr/>
        </p:nvSpPr>
        <p:spPr>
          <a:xfrm>
            <a:off x="4288626" y="4502266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933AB695-061E-4FC7-9A13-1C90AD069A18}"/>
              </a:ext>
            </a:extLst>
          </p:cNvPr>
          <p:cNvSpPr/>
          <p:nvPr/>
        </p:nvSpPr>
        <p:spPr>
          <a:xfrm>
            <a:off x="8109946" y="878171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5FFE982-DA09-4262-A045-1AD89E2E3A5B}"/>
              </a:ext>
            </a:extLst>
          </p:cNvPr>
          <p:cNvSpPr/>
          <p:nvPr/>
        </p:nvSpPr>
        <p:spPr>
          <a:xfrm>
            <a:off x="8967643" y="2124172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0BB3230-A4DB-4793-87FE-E3DAA7F695B4}"/>
              </a:ext>
            </a:extLst>
          </p:cNvPr>
          <p:cNvSpPr/>
          <p:nvPr/>
        </p:nvSpPr>
        <p:spPr>
          <a:xfrm>
            <a:off x="10003800" y="3146480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E7D1A4-B1FF-4221-BC0F-8B4C85224097}"/>
              </a:ext>
            </a:extLst>
          </p:cNvPr>
          <p:cNvSpPr/>
          <p:nvPr/>
        </p:nvSpPr>
        <p:spPr>
          <a:xfrm>
            <a:off x="8547892" y="3622090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976ACC49-D314-47F1-9396-FF6CEFCFA1C0}"/>
              </a:ext>
            </a:extLst>
          </p:cNvPr>
          <p:cNvSpPr/>
          <p:nvPr/>
        </p:nvSpPr>
        <p:spPr>
          <a:xfrm>
            <a:off x="7379195" y="1789505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02B27D46-C826-4D32-B3BD-1F5288C396D5}"/>
              </a:ext>
            </a:extLst>
          </p:cNvPr>
          <p:cNvSpPr/>
          <p:nvPr/>
        </p:nvSpPr>
        <p:spPr>
          <a:xfrm>
            <a:off x="9456123" y="317698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70B1DECD-925C-462B-81EB-395D24F6EE33}"/>
              </a:ext>
            </a:extLst>
          </p:cNvPr>
          <p:cNvSpPr/>
          <p:nvPr/>
        </p:nvSpPr>
        <p:spPr>
          <a:xfrm>
            <a:off x="10842239" y="1937469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1DB5C0DE-3F90-4B10-A723-6C924CBED518}"/>
              </a:ext>
            </a:extLst>
          </p:cNvPr>
          <p:cNvSpPr/>
          <p:nvPr/>
        </p:nvSpPr>
        <p:spPr>
          <a:xfrm>
            <a:off x="4233964" y="844869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307642C-AA30-4990-8613-FA294B819911}"/>
              </a:ext>
            </a:extLst>
          </p:cNvPr>
          <p:cNvSpPr/>
          <p:nvPr/>
        </p:nvSpPr>
        <p:spPr>
          <a:xfrm>
            <a:off x="10817606" y="4257897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CCD045B6-D455-4505-936E-1FD82EE10B4C}"/>
              </a:ext>
            </a:extLst>
          </p:cNvPr>
          <p:cNvSpPr/>
          <p:nvPr/>
        </p:nvSpPr>
        <p:spPr>
          <a:xfrm>
            <a:off x="5928517" y="4039379"/>
            <a:ext cx="269065" cy="29593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B93EBE56-20A2-48D3-A262-D91CE629FF10}"/>
              </a:ext>
            </a:extLst>
          </p:cNvPr>
          <p:cNvSpPr/>
          <p:nvPr/>
        </p:nvSpPr>
        <p:spPr>
          <a:xfrm>
            <a:off x="3394507" y="332089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CC294AFF-0B20-4218-BAB4-1C93F120604C}"/>
              </a:ext>
            </a:extLst>
          </p:cNvPr>
          <p:cNvSpPr/>
          <p:nvPr/>
        </p:nvSpPr>
        <p:spPr>
          <a:xfrm>
            <a:off x="406573" y="3425055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19056E0F-6688-4352-B85F-36B1F389BBA0}"/>
              </a:ext>
            </a:extLst>
          </p:cNvPr>
          <p:cNvSpPr/>
          <p:nvPr/>
        </p:nvSpPr>
        <p:spPr>
          <a:xfrm>
            <a:off x="1257944" y="1943895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010CE66-0929-4352-B4AC-9553656D7B18}"/>
              </a:ext>
            </a:extLst>
          </p:cNvPr>
          <p:cNvSpPr/>
          <p:nvPr/>
        </p:nvSpPr>
        <p:spPr>
          <a:xfrm>
            <a:off x="811631" y="758642"/>
            <a:ext cx="269065" cy="26300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709D164F-9D36-4E76-88F0-CF9E93782C3F}"/>
              </a:ext>
            </a:extLst>
          </p:cNvPr>
          <p:cNvGrpSpPr/>
          <p:nvPr/>
        </p:nvGrpSpPr>
        <p:grpSpPr>
          <a:xfrm>
            <a:off x="9536703" y="5562722"/>
            <a:ext cx="710641" cy="648625"/>
            <a:chOff x="9399462" y="3191804"/>
            <a:chExt cx="1409042" cy="165748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D644609D-CB78-477D-B7A8-D91661D0988B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FF2E8742-0188-4B41-9AA3-BBB937B01AA6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5AC7C335-9F18-4938-8E84-B579B27FBE36}"/>
                </a:ext>
              </a:extLst>
            </p:cNvPr>
            <p:cNvSpPr/>
            <p:nvPr/>
          </p:nvSpPr>
          <p:spPr>
            <a:xfrm>
              <a:off x="9399462" y="3495561"/>
              <a:ext cx="1409042" cy="3947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8502DC2A-F929-44DA-8B1A-201F69C59A6D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xmlns="" id="{2E1588F6-0BD5-4D17-B6C3-E7AC153E46D5}"/>
                </a:ext>
              </a:extLst>
            </p:cNvPr>
            <p:cNvSpPr/>
            <p:nvPr/>
          </p:nvSpPr>
          <p:spPr>
            <a:xfrm>
              <a:off x="9982915" y="3401870"/>
              <a:ext cx="242134" cy="1107585"/>
            </a:xfrm>
            <a:prstGeom prst="roundRect">
              <a:avLst>
                <a:gd name="adj" fmla="val 3009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xmlns="" id="{3D161CC4-9BDB-4BD9-A9A8-18D36272ED5C}"/>
                </a:ext>
              </a:extLst>
            </p:cNvPr>
            <p:cNvSpPr/>
            <p:nvPr/>
          </p:nvSpPr>
          <p:spPr>
            <a:xfrm>
              <a:off x="9552358" y="3191804"/>
              <a:ext cx="584455" cy="30237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0" name="직각 삼각형 129">
              <a:extLst>
                <a:ext uri="{FF2B5EF4-FFF2-40B4-BE49-F238E27FC236}">
                  <a16:creationId xmlns:a16="http://schemas.microsoft.com/office/drawing/2014/main" xmlns="" id="{4EC9D1DC-BFC5-49DE-B69E-89FF6C98C0DF}"/>
                </a:ext>
              </a:extLst>
            </p:cNvPr>
            <p:cNvSpPr/>
            <p:nvPr/>
          </p:nvSpPr>
          <p:spPr>
            <a:xfrm flipH="1">
              <a:off x="10069678" y="3191804"/>
              <a:ext cx="584455" cy="30237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3534B015-526D-448B-A8C0-9E5F02DF6514}"/>
              </a:ext>
            </a:extLst>
          </p:cNvPr>
          <p:cNvSpPr/>
          <p:nvPr/>
        </p:nvSpPr>
        <p:spPr>
          <a:xfrm>
            <a:off x="6421328" y="2673189"/>
            <a:ext cx="269065" cy="250131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A2C81D8-383F-4B23-A769-AB00AE447336}"/>
              </a:ext>
            </a:extLst>
          </p:cNvPr>
          <p:cNvSpPr/>
          <p:nvPr/>
        </p:nvSpPr>
        <p:spPr>
          <a:xfrm>
            <a:off x="9892024" y="1458486"/>
            <a:ext cx="269065" cy="262999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46B9B8D1-42CB-4361-9A03-7DE07CC8C672}"/>
              </a:ext>
            </a:extLst>
          </p:cNvPr>
          <p:cNvSpPr/>
          <p:nvPr/>
        </p:nvSpPr>
        <p:spPr>
          <a:xfrm>
            <a:off x="6623523" y="510159"/>
            <a:ext cx="269065" cy="250131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F8DB7894-6E5B-45F2-A1E0-64459BF56459}"/>
              </a:ext>
            </a:extLst>
          </p:cNvPr>
          <p:cNvSpPr txBox="1"/>
          <p:nvPr/>
        </p:nvSpPr>
        <p:spPr>
          <a:xfrm>
            <a:off x="408661" y="606806"/>
            <a:ext cx="904746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>
                <a:ln>
                  <a:solidFill>
                    <a:srgbClr val="92453B">
                      <a:alpha val="0"/>
                    </a:srgb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pPr algn="ctr"/>
            <a:r>
              <a:rPr lang="ko-KR" altLang="en-US" sz="2400" b="1" u="sng" dirty="0" smtClean="0">
                <a:latin typeface="+mn-ea"/>
                <a:ea typeface="+mn-ea"/>
              </a:rPr>
              <a:t>수강하며 느낀 점</a:t>
            </a:r>
            <a:endParaRPr lang="en-US" altLang="ko-KR" sz="2400" b="1" u="sng" dirty="0" smtClean="0">
              <a:latin typeface="+mn-ea"/>
              <a:ea typeface="+mn-ea"/>
            </a:endParaRPr>
          </a:p>
          <a:p>
            <a:pPr algn="ctr"/>
            <a:endParaRPr lang="en-US" altLang="ko-KR" sz="1600" dirty="0" smtClean="0">
              <a:latin typeface="+mn-ea"/>
              <a:ea typeface="+mn-ea"/>
            </a:endParaRPr>
          </a:p>
          <a:p>
            <a:pPr algn="just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원래도 웹 개발에 관심이 많았었기에 이 강의를 수강했다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소프트웨어 경진대회를 나갔던 작년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웹 관련 작품으로 수상했었으나 데이터베이스나 세션 관련해 잘 알지 못했을 뿐더러 사용해 본 적이 없어 </a:t>
            </a:r>
            <a:r>
              <a:rPr lang="ko-KR" altLang="en-US" sz="1600" dirty="0" err="1" smtClean="0">
                <a:latin typeface="+mn-ea"/>
                <a:ea typeface="+mn-ea"/>
              </a:rPr>
              <a:t>로그인을</a:t>
            </a:r>
            <a:r>
              <a:rPr lang="ko-KR" altLang="en-US" sz="1600" dirty="0" smtClean="0">
                <a:latin typeface="+mn-ea"/>
                <a:ea typeface="+mn-ea"/>
              </a:rPr>
              <a:t> 구현하지 못했던 것이 굉장히 아쉬웠다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latin typeface="+mn-ea"/>
                <a:ea typeface="+mn-ea"/>
              </a:rPr>
              <a:t>수강 전엔 </a:t>
            </a:r>
            <a:r>
              <a:rPr lang="en-US" altLang="ko-KR" sz="1600" b="1" dirty="0" smtClean="0">
                <a:latin typeface="+mn-ea"/>
                <a:ea typeface="+mn-ea"/>
              </a:rPr>
              <a:t>‘</a:t>
            </a:r>
            <a:r>
              <a:rPr lang="ko-KR" altLang="en-US" sz="1600" b="1" dirty="0" smtClean="0">
                <a:latin typeface="+mn-ea"/>
                <a:ea typeface="+mn-ea"/>
              </a:rPr>
              <a:t>실제로 홈페이지를 구축할 때 어떻게 데이터베이스를 사용하면 </a:t>
            </a:r>
            <a:r>
              <a:rPr lang="ko-KR" altLang="en-US" sz="1600" b="1" dirty="0" smtClean="0">
                <a:latin typeface="+mn-ea"/>
                <a:ea typeface="+mn-ea"/>
              </a:rPr>
              <a:t>되는 지만 </a:t>
            </a:r>
            <a:r>
              <a:rPr lang="ko-KR" altLang="en-US" sz="1600" b="1" dirty="0" smtClean="0">
                <a:latin typeface="+mn-ea"/>
                <a:ea typeface="+mn-ea"/>
              </a:rPr>
              <a:t>알아가고 싶다</a:t>
            </a:r>
            <a:r>
              <a:rPr lang="en-US" altLang="ko-KR" sz="1600" b="1" dirty="0" smtClean="0">
                <a:latin typeface="+mn-ea"/>
                <a:ea typeface="+mn-ea"/>
              </a:rPr>
              <a:t>’</a:t>
            </a:r>
            <a:r>
              <a:rPr lang="ko-KR" altLang="en-US" sz="1600" b="1" dirty="0" smtClean="0">
                <a:latin typeface="+mn-ea"/>
                <a:ea typeface="+mn-ea"/>
              </a:rPr>
              <a:t>고 </a:t>
            </a:r>
            <a:r>
              <a:rPr lang="ko-KR" altLang="en-US" sz="1600" b="1" dirty="0" smtClean="0">
                <a:latin typeface="+mn-ea"/>
                <a:ea typeface="+mn-ea"/>
              </a:rPr>
              <a:t>생각했다</a:t>
            </a:r>
            <a:r>
              <a:rPr lang="en-US" altLang="ko-KR" sz="1600" b="1" dirty="0" smtClean="0"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latin typeface="+mn-ea"/>
                <a:ea typeface="+mn-ea"/>
              </a:rPr>
              <a:t>수강하며 프로젝트를 진행해 실제로 데이터베이스를 </a:t>
            </a:r>
            <a:r>
              <a:rPr lang="ko-KR" altLang="en-US" sz="1600" b="1" dirty="0" smtClean="0">
                <a:latin typeface="+mn-ea"/>
                <a:ea typeface="+mn-ea"/>
              </a:rPr>
              <a:t>사용해보며 </a:t>
            </a:r>
            <a:r>
              <a:rPr lang="ko-KR" altLang="en-US" sz="1600" b="1" dirty="0" smtClean="0">
                <a:latin typeface="+mn-ea"/>
                <a:ea typeface="+mn-ea"/>
              </a:rPr>
              <a:t>페이지를 더 나은 방향으로 끌어가려고 </a:t>
            </a:r>
            <a:r>
              <a:rPr lang="ko-KR" altLang="en-US" sz="1600" b="1" dirty="0" smtClean="0">
                <a:latin typeface="+mn-ea"/>
                <a:ea typeface="+mn-ea"/>
              </a:rPr>
              <a:t>하다 보니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기대 했던 것 보다 더 많은 </a:t>
            </a:r>
            <a:r>
              <a:rPr lang="ko-KR" altLang="en-US" sz="1600" b="1" dirty="0" smtClean="0">
                <a:latin typeface="+mn-ea"/>
                <a:ea typeface="+mn-ea"/>
              </a:rPr>
              <a:t>경험과 지식을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쌓았다고 생각한다</a:t>
            </a:r>
            <a:r>
              <a:rPr lang="en-US" altLang="ko-KR" sz="1600" b="1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혼자 하기엔 </a:t>
            </a:r>
            <a:r>
              <a:rPr lang="ko-KR" altLang="en-US" sz="1600" dirty="0" smtClean="0">
                <a:latin typeface="+mn-ea"/>
                <a:ea typeface="+mn-ea"/>
              </a:rPr>
              <a:t>확실히 </a:t>
            </a:r>
            <a:r>
              <a:rPr lang="ko-KR" altLang="en-US" sz="1600" dirty="0" smtClean="0">
                <a:latin typeface="+mn-ea"/>
                <a:ea typeface="+mn-ea"/>
              </a:rPr>
              <a:t>버거웠던 프로젝트였으나 이로 인해 </a:t>
            </a:r>
            <a:r>
              <a:rPr lang="ko-KR" altLang="en-US" sz="1600" dirty="0" err="1" smtClean="0">
                <a:latin typeface="+mn-ea"/>
                <a:ea typeface="+mn-ea"/>
              </a:rPr>
              <a:t>웹개발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실력이 </a:t>
            </a:r>
            <a:r>
              <a:rPr lang="ko-KR" altLang="en-US" sz="1600" dirty="0" smtClean="0">
                <a:latin typeface="+mn-ea"/>
                <a:ea typeface="+mn-ea"/>
              </a:rPr>
              <a:t>많이 늘었다고 </a:t>
            </a:r>
            <a:r>
              <a:rPr lang="ko-KR" altLang="en-US" sz="1600" dirty="0" smtClean="0">
                <a:latin typeface="+mn-ea"/>
                <a:ea typeface="+mn-ea"/>
              </a:rPr>
              <a:t>생각한다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</a:p>
          <a:p>
            <a:pPr algn="just"/>
            <a:endParaRPr lang="en-US" altLang="ko-KR" sz="1800" dirty="0"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37AA108-10B9-413C-BD3C-732ABF80F04C}"/>
              </a:ext>
            </a:extLst>
          </p:cNvPr>
          <p:cNvGrpSpPr/>
          <p:nvPr/>
        </p:nvGrpSpPr>
        <p:grpSpPr>
          <a:xfrm>
            <a:off x="7254925" y="4743793"/>
            <a:ext cx="1033275" cy="1064532"/>
            <a:chOff x="9359789" y="3315873"/>
            <a:chExt cx="1488387" cy="153341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931D2444-691D-479C-928F-8363B317589C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352FB9A5-FF31-4894-97FA-8C779728FA9D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AAC89165-18C2-4EA9-9FC5-BA40FDF7B649}"/>
                </a:ext>
              </a:extLst>
            </p:cNvPr>
            <p:cNvSpPr/>
            <p:nvPr/>
          </p:nvSpPr>
          <p:spPr>
            <a:xfrm>
              <a:off x="9359789" y="3551213"/>
              <a:ext cx="1488387" cy="3391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6BBFF900-CCE5-40C1-803B-7A0F67C46C67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230D7335-16AF-4544-BEC7-4959108F1BD5}"/>
                </a:ext>
              </a:extLst>
            </p:cNvPr>
            <p:cNvSpPr/>
            <p:nvPr/>
          </p:nvSpPr>
          <p:spPr>
            <a:xfrm>
              <a:off x="9982915" y="3495563"/>
              <a:ext cx="242134" cy="1013891"/>
            </a:xfrm>
            <a:prstGeom prst="roundRect">
              <a:avLst>
                <a:gd name="adj" fmla="val 30094"/>
              </a:avLst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xmlns="" id="{EFDB3F4D-CDCD-4865-A625-1598FEF7EF47}"/>
                </a:ext>
              </a:extLst>
            </p:cNvPr>
            <p:cNvSpPr/>
            <p:nvPr/>
          </p:nvSpPr>
          <p:spPr>
            <a:xfrm>
              <a:off x="9552358" y="3315873"/>
              <a:ext cx="584455" cy="234952"/>
            </a:xfrm>
            <a:prstGeom prst="rtTriangle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xmlns="" id="{5C845CC9-FE45-40E1-8A44-031D54F60A9A}"/>
                </a:ext>
              </a:extLst>
            </p:cNvPr>
            <p:cNvSpPr/>
            <p:nvPr/>
          </p:nvSpPr>
          <p:spPr>
            <a:xfrm flipH="1">
              <a:off x="10069679" y="3315873"/>
              <a:ext cx="584455" cy="234952"/>
            </a:xfrm>
            <a:prstGeom prst="rtTriangle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97B0EFA9-6CD1-4843-AAB4-16B5F1CBF99F}"/>
              </a:ext>
            </a:extLst>
          </p:cNvPr>
          <p:cNvGrpSpPr/>
          <p:nvPr/>
        </p:nvGrpSpPr>
        <p:grpSpPr>
          <a:xfrm>
            <a:off x="8024857" y="5107084"/>
            <a:ext cx="978192" cy="894106"/>
            <a:chOff x="9399462" y="3191804"/>
            <a:chExt cx="1409042" cy="165748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0DAFFB9A-CA71-4A29-8AF4-25A4DD8F73E9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B334EF78-B425-45D9-92EE-E21E460D323B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59282600-1F84-42F5-A8E3-E3833C2FF7C1}"/>
                </a:ext>
              </a:extLst>
            </p:cNvPr>
            <p:cNvSpPr/>
            <p:nvPr/>
          </p:nvSpPr>
          <p:spPr>
            <a:xfrm>
              <a:off x="9399462" y="3495561"/>
              <a:ext cx="1409042" cy="3947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552620A2-C34C-4EA6-A084-A68D59EF482E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xmlns="" id="{A627ABD4-E1A9-46A6-A343-CEBA5A0262B2}"/>
                </a:ext>
              </a:extLst>
            </p:cNvPr>
            <p:cNvSpPr/>
            <p:nvPr/>
          </p:nvSpPr>
          <p:spPr>
            <a:xfrm>
              <a:off x="9982915" y="3401870"/>
              <a:ext cx="242134" cy="1107585"/>
            </a:xfrm>
            <a:prstGeom prst="roundRect">
              <a:avLst>
                <a:gd name="adj" fmla="val 300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xmlns="" id="{E2403C59-0F76-4716-AAB9-9228182CC6F6}"/>
                </a:ext>
              </a:extLst>
            </p:cNvPr>
            <p:cNvSpPr/>
            <p:nvPr/>
          </p:nvSpPr>
          <p:spPr>
            <a:xfrm>
              <a:off x="9552358" y="3191804"/>
              <a:ext cx="584455" cy="30237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xmlns="" id="{3CF6F8EF-1602-44D2-A9B7-3753C05CF8AB}"/>
                </a:ext>
              </a:extLst>
            </p:cNvPr>
            <p:cNvSpPr/>
            <p:nvPr/>
          </p:nvSpPr>
          <p:spPr>
            <a:xfrm flipH="1">
              <a:off x="10069678" y="3191804"/>
              <a:ext cx="584455" cy="30237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C2F846A0-747A-4ECB-81D4-E2768E7BF935}"/>
              </a:ext>
            </a:extLst>
          </p:cNvPr>
          <p:cNvGrpSpPr/>
          <p:nvPr/>
        </p:nvGrpSpPr>
        <p:grpSpPr>
          <a:xfrm>
            <a:off x="6620877" y="5192606"/>
            <a:ext cx="978192" cy="894107"/>
            <a:chOff x="9399462" y="3191802"/>
            <a:chExt cx="1409042" cy="165748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B5B9AF71-5495-4423-9630-1BD41B00030D}"/>
                </a:ext>
              </a:extLst>
            </p:cNvPr>
            <p:cNvSpPr/>
            <p:nvPr/>
          </p:nvSpPr>
          <p:spPr>
            <a:xfrm>
              <a:off x="9489088" y="3705957"/>
              <a:ext cx="1229790" cy="11433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9FCE1620-1EDC-456E-BC46-B6AD4E136A06}"/>
                </a:ext>
              </a:extLst>
            </p:cNvPr>
            <p:cNvSpPr/>
            <p:nvPr/>
          </p:nvSpPr>
          <p:spPr>
            <a:xfrm>
              <a:off x="9489087" y="3891563"/>
              <a:ext cx="1229791" cy="70560"/>
            </a:xfrm>
            <a:prstGeom prst="rect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2D9956F3-5852-467F-92F3-AD893674FC67}"/>
                </a:ext>
              </a:extLst>
            </p:cNvPr>
            <p:cNvSpPr/>
            <p:nvPr/>
          </p:nvSpPr>
          <p:spPr>
            <a:xfrm>
              <a:off x="9399462" y="3495561"/>
              <a:ext cx="1409042" cy="3947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8037CA5-7DAC-476F-BE7C-681A64E4B579}"/>
                </a:ext>
              </a:extLst>
            </p:cNvPr>
            <p:cNvSpPr/>
            <p:nvPr/>
          </p:nvSpPr>
          <p:spPr>
            <a:xfrm>
              <a:off x="9489087" y="4029729"/>
              <a:ext cx="1229791" cy="136968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46485715-E3F2-427D-B3F9-673C826888A8}"/>
                </a:ext>
              </a:extLst>
            </p:cNvPr>
            <p:cNvSpPr/>
            <p:nvPr/>
          </p:nvSpPr>
          <p:spPr>
            <a:xfrm>
              <a:off x="9486972" y="4314183"/>
              <a:ext cx="1229791" cy="136968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0C4C8891-9002-47BC-AE7A-530229229EBE}"/>
                </a:ext>
              </a:extLst>
            </p:cNvPr>
            <p:cNvSpPr/>
            <p:nvPr/>
          </p:nvSpPr>
          <p:spPr>
            <a:xfrm>
              <a:off x="9484857" y="4598638"/>
              <a:ext cx="1229791" cy="136968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EDCE8988-6854-4A16-A8D2-C79B49C38F3E}"/>
                </a:ext>
              </a:extLst>
            </p:cNvPr>
            <p:cNvSpPr/>
            <p:nvPr/>
          </p:nvSpPr>
          <p:spPr>
            <a:xfrm>
              <a:off x="9982915" y="3772302"/>
              <a:ext cx="242134" cy="10769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A275F1CE-0DF6-4CF1-AB6B-5E4183B53B76}"/>
                </a:ext>
              </a:extLst>
            </p:cNvPr>
            <p:cNvSpPr/>
            <p:nvPr/>
          </p:nvSpPr>
          <p:spPr>
            <a:xfrm>
              <a:off x="9982915" y="3401870"/>
              <a:ext cx="242134" cy="1107585"/>
            </a:xfrm>
            <a:prstGeom prst="roundRect">
              <a:avLst>
                <a:gd name="adj" fmla="val 3009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5" name="직각 삼각형 114">
              <a:extLst>
                <a:ext uri="{FF2B5EF4-FFF2-40B4-BE49-F238E27FC236}">
                  <a16:creationId xmlns:a16="http://schemas.microsoft.com/office/drawing/2014/main" xmlns="" id="{F622891B-0E86-41D1-9915-25DCA537347A}"/>
                </a:ext>
              </a:extLst>
            </p:cNvPr>
            <p:cNvSpPr/>
            <p:nvPr/>
          </p:nvSpPr>
          <p:spPr>
            <a:xfrm>
              <a:off x="9552358" y="3191803"/>
              <a:ext cx="584455" cy="313532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xmlns="" id="{9CB21C61-2031-4755-B9BC-69248B61CF97}"/>
                </a:ext>
              </a:extLst>
            </p:cNvPr>
            <p:cNvSpPr/>
            <p:nvPr/>
          </p:nvSpPr>
          <p:spPr>
            <a:xfrm flipH="1">
              <a:off x="10069677" y="3191802"/>
              <a:ext cx="584455" cy="313532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pic>
        <p:nvPicPr>
          <p:cNvPr id="2051" name="그림 2050">
            <a:extLst>
              <a:ext uri="{FF2B5EF4-FFF2-40B4-BE49-F238E27FC236}">
                <a16:creationId xmlns:a16="http://schemas.microsoft.com/office/drawing/2014/main" xmlns="" id="{16E6BFF0-E3AB-46ED-AD3C-5C3D6824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50" y="3204245"/>
            <a:ext cx="1579001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64370" y="1897369"/>
            <a:ext cx="3063261" cy="306326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34442" y="1967442"/>
            <a:ext cx="2923116" cy="292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2713" y="2621140"/>
            <a:ext cx="2486578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감 사 합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니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FCF454-5D85-405A-AE89-B24DC349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6" y="3500550"/>
            <a:ext cx="1060796" cy="1390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4442" y="4999820"/>
            <a:ext cx="294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메리크리스마스입니다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4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6661" y="278120"/>
            <a:ext cx="7148708" cy="572898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1842" y="348193"/>
            <a:ext cx="6973358" cy="583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5842" y="1092771"/>
            <a:ext cx="6325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en-US" altLang="ko-KR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Our closet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로그아웃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글 작성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검색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삭제 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마이 페이지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정보 수정 / 내가 쓴 글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나의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메세지함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요청 보내기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답장하기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계획했으나 구현하지 못한 것들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67319" y="3501744"/>
            <a:ext cx="294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메리크리스마스입니다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FCF454-5D85-405A-AE89-B24DC349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396" y="2028632"/>
            <a:ext cx="1060796" cy="1390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4FCF454-5D85-405A-AE89-B24DC349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38" y="2028632"/>
            <a:ext cx="1060796" cy="13900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6E619DD-F8ED-4C0E-B32C-9F459B43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71" y="1803060"/>
            <a:ext cx="116443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20255" y="-12130"/>
            <a:ext cx="4940300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419" y="73992"/>
            <a:ext cx="4751025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419" y="73992"/>
            <a:ext cx="47510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로그아웃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/>
          <a:srcRect t="13414" b="43293"/>
          <a:stretch/>
        </p:blipFill>
        <p:spPr bwMode="auto">
          <a:xfrm>
            <a:off x="6544545" y="802521"/>
            <a:ext cx="5173506" cy="1645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653" y="3777733"/>
            <a:ext cx="89495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ko-KR" sz="1800" b="1" dirty="0">
                <a:solidFill>
                  <a:schemeClr val="bg1"/>
                </a:solidFill>
                <a:latin typeface="+mn-ea"/>
                <a:ea typeface="+mn-ea"/>
              </a:rPr>
              <a:t>로그인 안되어 있을 시 가능한 </a:t>
            </a:r>
            <a:r>
              <a:rPr lang="ko-KR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것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↑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- </a:t>
            </a:r>
            <a:r>
              <a:rPr lang="ko-KR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글 </a:t>
            </a:r>
            <a:r>
              <a:rPr lang="ko-KR" altLang="ko-KR" sz="1800" b="1" dirty="0">
                <a:solidFill>
                  <a:schemeClr val="bg1"/>
                </a:solidFill>
                <a:latin typeface="+mn-ea"/>
                <a:ea typeface="+mn-ea"/>
              </a:rPr>
              <a:t>보기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ko-KR" sz="1800" b="1" dirty="0">
                <a:solidFill>
                  <a:schemeClr val="bg1"/>
                </a:solidFill>
                <a:latin typeface="+mn-ea"/>
                <a:ea typeface="+mn-ea"/>
              </a:rPr>
              <a:t>글 검색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ko-KR" sz="1800" b="1" dirty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회원가입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글쓰기나 메시지 요청 버튼 누를 경우 로그인 요구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로그인 화면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</a:t>
            </a: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가 존재하지 않거나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   비밀번호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틀린 경우 로그인 불가</a:t>
            </a:r>
            <a:endParaRPr lang="ko-KR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/>
          <a:srcRect t="13313"/>
          <a:stretch/>
        </p:blipFill>
        <p:spPr bwMode="auto">
          <a:xfrm>
            <a:off x="6298670" y="3090570"/>
            <a:ext cx="5665257" cy="2887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4"/>
          <a:srcRect l="38135" t="39037" r="38404" b="39357"/>
          <a:stretch/>
        </p:blipFill>
        <p:spPr bwMode="auto">
          <a:xfrm>
            <a:off x="4580094" y="5456187"/>
            <a:ext cx="2201706" cy="1042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/>
          <p:cNvPicPr/>
          <p:nvPr/>
        </p:nvPicPr>
        <p:blipFill rotWithShape="1">
          <a:blip r:embed="rId5"/>
          <a:srcRect t="13906"/>
          <a:stretch/>
        </p:blipFill>
        <p:spPr bwMode="auto">
          <a:xfrm>
            <a:off x="339047" y="1005958"/>
            <a:ext cx="5726430" cy="2771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6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20255" y="-12130"/>
            <a:ext cx="4940300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419" y="73992"/>
            <a:ext cx="4751025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419" y="73992"/>
            <a:ext cx="4751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로그아웃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652" y="3758166"/>
            <a:ext cx="89495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회원가입 페이지 ↑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- </a:t>
            </a:r>
            <a:r>
              <a:rPr lang="ko-KR" altLang="ko-KR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이메일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  <a:latin typeface="+mn-ea"/>
                <a:ea typeface="+mn-ea"/>
              </a:rPr>
              <a:t>비밀번호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  <a:latin typeface="+mn-ea"/>
                <a:ea typeface="+mn-ea"/>
              </a:rPr>
              <a:t>비밀번호 확인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  <a:latin typeface="+mn-ea"/>
                <a:ea typeface="+mn-ea"/>
              </a:rPr>
              <a:t>닉네임은 필수 </a:t>
            </a:r>
            <a:r>
              <a:rPr lang="ko-KR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값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패스워드 확인 틀릴 시 가입 불가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이미 같은 아이디 존재하거나 같은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이메일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존재 시 가입 불가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id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는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이메일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양식만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zip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과 전화번호는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숫자만 입력 가능</a:t>
            </a:r>
            <a:endParaRPr lang="en-US" altLang="ko-KR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t="13313"/>
          <a:stretch/>
        </p:blipFill>
        <p:spPr bwMode="auto">
          <a:xfrm>
            <a:off x="179070" y="974208"/>
            <a:ext cx="5726430" cy="2790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/>
          <p:cNvPicPr/>
          <p:nvPr/>
        </p:nvPicPr>
        <p:blipFill rotWithShape="1">
          <a:blip r:embed="rId3"/>
          <a:srcRect l="35926" t="51215" r="29790" b="36982"/>
          <a:stretch/>
        </p:blipFill>
        <p:spPr bwMode="auto">
          <a:xfrm>
            <a:off x="8262447" y="4533361"/>
            <a:ext cx="2936876" cy="8502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/>
          <p:cNvPicPr/>
          <p:nvPr/>
        </p:nvPicPr>
        <p:blipFill rotWithShape="1">
          <a:blip r:embed="rId4"/>
          <a:srcRect l="37257" t="39941" r="36963" b="39941"/>
          <a:stretch/>
        </p:blipFill>
        <p:spPr bwMode="auto">
          <a:xfrm>
            <a:off x="4146706" y="3267351"/>
            <a:ext cx="2711294" cy="995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그림 15"/>
          <p:cNvPicPr/>
          <p:nvPr/>
        </p:nvPicPr>
        <p:blipFill rotWithShape="1">
          <a:blip r:embed="rId5"/>
          <a:srcRect l="35261" t="39941" r="35133" b="40237"/>
          <a:stretch/>
        </p:blipFill>
        <p:spPr bwMode="auto">
          <a:xfrm>
            <a:off x="8645028" y="1682234"/>
            <a:ext cx="2686050" cy="10858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/>
          <p:nvPr/>
        </p:nvPicPr>
        <p:blipFill rotWithShape="1">
          <a:blip r:embed="rId6"/>
          <a:srcRect l="39086" t="40531" r="38128" b="39646"/>
          <a:stretch/>
        </p:blipFill>
        <p:spPr bwMode="auto">
          <a:xfrm>
            <a:off x="6280150" y="2101334"/>
            <a:ext cx="2085983" cy="1046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/>
          <p:cNvPicPr/>
          <p:nvPr/>
        </p:nvPicPr>
        <p:blipFill rotWithShape="1">
          <a:blip r:embed="rId7"/>
          <a:srcRect l="38420" t="39940" r="38295" b="40533"/>
          <a:stretch/>
        </p:blipFill>
        <p:spPr bwMode="auto">
          <a:xfrm>
            <a:off x="8925422" y="3078775"/>
            <a:ext cx="2405656" cy="1134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653" y="3758166"/>
            <a:ext cx="57264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글 작성↑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카테고리는 여성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남성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기타 중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  <a:ea typeface="+mn-ea"/>
              </a:rPr>
              <a:t>택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작성자 닉네임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 세션 이용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 자동 입력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가격은 숫자만 입력 가능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빌릴 기간 포맷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은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자로 오늘 이후여야 하며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기간의 끝이 시작보다 작을 수 없음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모든 값이 입력 되어야 함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0570" y="5258576"/>
            <a:ext cx="48247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검색 기능↑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물품 관련 검색 가능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카테고리에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따라 다른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검색 결과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0255" y="-12130"/>
            <a:ext cx="4940300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19" y="73992"/>
            <a:ext cx="4751025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19" y="73992"/>
            <a:ext cx="47510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글 작성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검색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삭제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/>
          <p:nvPr/>
        </p:nvPicPr>
        <p:blipFill rotWithShape="1">
          <a:blip r:embed="rId2"/>
          <a:srcRect t="13313"/>
          <a:stretch/>
        </p:blipFill>
        <p:spPr bwMode="auto">
          <a:xfrm>
            <a:off x="343653" y="984147"/>
            <a:ext cx="5726430" cy="2790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/>
          <p:cNvPicPr/>
          <p:nvPr/>
        </p:nvPicPr>
        <p:blipFill rotWithShape="1">
          <a:blip r:embed="rId3"/>
          <a:srcRect l="38920" t="40533" r="39125" b="40532"/>
          <a:stretch/>
        </p:blipFill>
        <p:spPr bwMode="auto">
          <a:xfrm>
            <a:off x="3942144" y="3418640"/>
            <a:ext cx="1752600" cy="8593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/>
          <p:cNvPicPr/>
          <p:nvPr/>
        </p:nvPicPr>
        <p:blipFill rotWithShape="1">
          <a:blip r:embed="rId4"/>
          <a:srcRect l="39086" t="40533" r="39125" b="41124"/>
          <a:stretch/>
        </p:blipFill>
        <p:spPr bwMode="auto">
          <a:xfrm>
            <a:off x="3845688" y="5941752"/>
            <a:ext cx="1849056" cy="749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그림 22"/>
          <p:cNvPicPr/>
          <p:nvPr/>
        </p:nvPicPr>
        <p:blipFill rotWithShape="1">
          <a:blip r:embed="rId5"/>
          <a:srcRect l="38255" t="39053" r="38127" b="38166"/>
          <a:stretch/>
        </p:blipFill>
        <p:spPr bwMode="auto">
          <a:xfrm>
            <a:off x="4685212" y="4425271"/>
            <a:ext cx="1519373" cy="908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그림 24"/>
          <p:cNvPicPr/>
          <p:nvPr/>
        </p:nvPicPr>
        <p:blipFill rotWithShape="1">
          <a:blip r:embed="rId6"/>
          <a:srcRect t="13906"/>
          <a:stretch/>
        </p:blipFill>
        <p:spPr bwMode="auto">
          <a:xfrm>
            <a:off x="6476483" y="194332"/>
            <a:ext cx="5048132" cy="2789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그림 25"/>
          <p:cNvPicPr/>
          <p:nvPr/>
        </p:nvPicPr>
        <p:blipFill rotWithShape="1">
          <a:blip r:embed="rId7"/>
          <a:srcRect t="14201"/>
          <a:stretch/>
        </p:blipFill>
        <p:spPr bwMode="auto">
          <a:xfrm>
            <a:off x="7474424" y="2379560"/>
            <a:ext cx="4545491" cy="2693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57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18" y="3906836"/>
            <a:ext cx="6828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글 삭제 ↑</a:t>
            </a:r>
            <a:endParaRPr lang="en-US" altLang="ko-KR" sz="1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글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삭제 시</a:t>
            </a:r>
            <a:endParaRPr lang="en-US" altLang="ko-KR" sz="1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1)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빌려주겠다고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받았던 요청에 자동 응답</a:t>
            </a:r>
            <a:endParaRPr lang="en-US" altLang="ko-KR" sz="16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   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이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게시글은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삭제되었습니다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”</a:t>
            </a:r>
          </a:p>
          <a:p>
            <a:pPr algn="just"/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2)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해당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글 관련 요청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채팅방이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닫히도록 설계</a:t>
            </a:r>
            <a:endParaRPr lang="en-US" altLang="ko-KR" sz="16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  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textarea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가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사라지고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거래가 끝났거나 삭제된 물품입니다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표시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)</a:t>
            </a: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글이 삭제되어도 해당 관련 채팅들은 남아 있도록 설계</a:t>
            </a:r>
            <a:endParaRPr lang="en-US" altLang="ko-KR" sz="16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0255" y="-12130"/>
            <a:ext cx="4940300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19" y="73992"/>
            <a:ext cx="4751025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19" y="73992"/>
            <a:ext cx="4751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글 작성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검색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삭제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/>
          <p:nvPr/>
        </p:nvPicPr>
        <p:blipFill rotWithShape="1">
          <a:blip r:embed="rId2"/>
          <a:srcRect t="7988"/>
          <a:stretch/>
        </p:blipFill>
        <p:spPr bwMode="auto">
          <a:xfrm>
            <a:off x="343653" y="944561"/>
            <a:ext cx="5726430" cy="2962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/>
          <p:cNvPicPr/>
          <p:nvPr/>
        </p:nvPicPr>
        <p:blipFill rotWithShape="1">
          <a:blip r:embed="rId3"/>
          <a:srcRect l="33431" t="7988" r="32638" b="72781"/>
          <a:stretch/>
        </p:blipFill>
        <p:spPr bwMode="auto">
          <a:xfrm>
            <a:off x="6731000" y="262641"/>
            <a:ext cx="2963707" cy="1074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/>
          <p:cNvPicPr/>
          <p:nvPr/>
        </p:nvPicPr>
        <p:blipFill rotWithShape="1">
          <a:blip r:embed="rId4"/>
          <a:srcRect t="42240"/>
          <a:stretch/>
        </p:blipFill>
        <p:spPr bwMode="auto">
          <a:xfrm>
            <a:off x="5675070" y="3061732"/>
            <a:ext cx="6377069" cy="2755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그림 21"/>
          <p:cNvPicPr/>
          <p:nvPr/>
        </p:nvPicPr>
        <p:blipFill rotWithShape="1">
          <a:blip r:embed="rId5"/>
          <a:srcRect t="37013" b="38458"/>
          <a:stretch/>
        </p:blipFill>
        <p:spPr bwMode="auto">
          <a:xfrm>
            <a:off x="6187198" y="1337379"/>
            <a:ext cx="5726430" cy="126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6187198" y="627991"/>
            <a:ext cx="543802" cy="527709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526110" y="1020837"/>
            <a:ext cx="412195" cy="633084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20256" y="-12130"/>
            <a:ext cx="6614095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419" y="73992"/>
            <a:ext cx="6434981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419" y="73992"/>
            <a:ext cx="64349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마이 페이지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정보 수정 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내가 쓴 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나의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메세지함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653" y="3758166"/>
            <a:ext cx="5726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마이페이지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↑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나의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메세지함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내가 쓴 글 확인 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유저 세션에 따라 다른 내 정보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내 정보 수정 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/>
          <a:srcRect t="13610"/>
          <a:stretch/>
        </p:blipFill>
        <p:spPr bwMode="auto">
          <a:xfrm>
            <a:off x="343652" y="976866"/>
            <a:ext cx="5726430" cy="2781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/>
          <p:cNvPicPr/>
          <p:nvPr/>
        </p:nvPicPr>
        <p:blipFill rotWithShape="1">
          <a:blip r:embed="rId3"/>
          <a:srcRect t="14497"/>
          <a:stretch/>
        </p:blipFill>
        <p:spPr bwMode="auto">
          <a:xfrm>
            <a:off x="6204585" y="1010757"/>
            <a:ext cx="5726430" cy="275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204585" y="3774972"/>
            <a:ext cx="5726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내 정보 수정 ↑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이메일과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닉네임은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기본키이므로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수정 불가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비밀번호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전화번호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주소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수정 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비밀번호 확인과 다를 시 수정 불가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2" name="그림 21"/>
          <p:cNvPicPr/>
          <p:nvPr/>
        </p:nvPicPr>
        <p:blipFill rotWithShape="1">
          <a:blip r:embed="rId4"/>
          <a:srcRect l="38754" t="40533" r="39458" b="40236"/>
          <a:stretch/>
        </p:blipFill>
        <p:spPr bwMode="auto">
          <a:xfrm>
            <a:off x="6593840" y="5713964"/>
            <a:ext cx="2283460" cy="1053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그림 22"/>
          <p:cNvPicPr/>
          <p:nvPr/>
        </p:nvPicPr>
        <p:blipFill rotWithShape="1">
          <a:blip r:embed="rId5"/>
          <a:srcRect l="39253" t="39941" r="38959" b="40829"/>
          <a:stretch/>
        </p:blipFill>
        <p:spPr bwMode="auto">
          <a:xfrm>
            <a:off x="9574212" y="5693011"/>
            <a:ext cx="2122488" cy="1053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7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20256" y="-12130"/>
            <a:ext cx="6614095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419" y="73992"/>
            <a:ext cx="6434981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419" y="73992"/>
            <a:ext cx="64349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마이 페이지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정보 수정 /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내가 쓴 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나의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메세지함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653" y="3758166"/>
            <a:ext cx="5726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내가 쓴 글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↑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내 글 확인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글 삭제 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4585" y="3774972"/>
            <a:ext cx="5726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나의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메세지함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↑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내가 올린 글에 대해 온 요청과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내가 빌려 주고 싶어서 보냈던 요청 확인 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대화창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클릭 시 대화 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" t="13610" r="39"/>
          <a:stretch/>
        </p:blipFill>
        <p:spPr bwMode="auto">
          <a:xfrm>
            <a:off x="343653" y="976866"/>
            <a:ext cx="5724525" cy="2781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/>
          <p:cNvPicPr/>
          <p:nvPr/>
        </p:nvPicPr>
        <p:blipFill rotWithShape="1">
          <a:blip r:embed="rId3"/>
          <a:srcRect l="33099" t="8580" r="32638" b="73076"/>
          <a:stretch/>
        </p:blipFill>
        <p:spPr bwMode="auto">
          <a:xfrm>
            <a:off x="2460624" y="4153918"/>
            <a:ext cx="3391653" cy="1180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/>
          <p:cNvPicPr/>
          <p:nvPr/>
        </p:nvPicPr>
        <p:blipFill rotWithShape="1">
          <a:blip r:embed="rId4"/>
          <a:srcRect t="13906"/>
          <a:stretch/>
        </p:blipFill>
        <p:spPr bwMode="auto">
          <a:xfrm>
            <a:off x="6204585" y="1003197"/>
            <a:ext cx="5726430" cy="2771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3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27218" y="3418640"/>
            <a:ext cx="12237225" cy="343936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985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19" y="3445704"/>
            <a:ext cx="10971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요청 보내기↑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해당 글 옆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보내기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버튼 클릭하여 요청 전송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1) 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대화창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자동 생성되며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2) “000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님이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000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님에게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000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를 빌려주고 싶어합니다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”</a:t>
            </a: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  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자동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전송됨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  <a:p>
            <a:pPr algn="just"/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요청 보낸 글에는 보내기 버튼 비활성화 하고 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 “SENT”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표시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요청 보내지 않은 글에는 보내기 버튼 활성화</a:t>
            </a:r>
            <a:endParaRPr lang="en-US" altLang="ko-KR" sz="1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0255" y="-12130"/>
            <a:ext cx="4940300" cy="814651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19" y="73992"/>
            <a:ext cx="4751025" cy="642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19" y="73992"/>
            <a:ext cx="4751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800">
                <a:ln w="317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요청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보내기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답장하기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그림 21"/>
          <p:cNvPicPr/>
          <p:nvPr/>
        </p:nvPicPr>
        <p:blipFill rotWithShape="1">
          <a:blip r:embed="rId2"/>
          <a:srcRect l="76837" t="13906" b="22721"/>
          <a:stretch/>
        </p:blipFill>
        <p:spPr bwMode="auto">
          <a:xfrm>
            <a:off x="203200" y="913319"/>
            <a:ext cx="2514600" cy="2506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/>
          <p:cNvPicPr/>
          <p:nvPr/>
        </p:nvPicPr>
        <p:blipFill rotWithShape="1">
          <a:blip r:embed="rId3"/>
          <a:srcRect l="33265" t="8284" r="33304" b="72781"/>
          <a:stretch/>
        </p:blipFill>
        <p:spPr bwMode="auto">
          <a:xfrm>
            <a:off x="2882900" y="3156402"/>
            <a:ext cx="2680905" cy="823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/>
          <p:cNvPicPr/>
          <p:nvPr/>
        </p:nvPicPr>
        <p:blipFill rotWithShape="1">
          <a:blip r:embed="rId4"/>
          <a:srcRect t="13721" b="12997"/>
          <a:stretch/>
        </p:blipFill>
        <p:spPr>
          <a:xfrm>
            <a:off x="5807183" y="269600"/>
            <a:ext cx="6196965" cy="3113708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5"/>
          <a:srcRect t="13468"/>
          <a:stretch/>
        </p:blipFill>
        <p:spPr>
          <a:xfrm>
            <a:off x="5807184" y="3568063"/>
            <a:ext cx="6196965" cy="317160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765300" y="1826454"/>
            <a:ext cx="1117600" cy="191552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449895" y="1457122"/>
            <a:ext cx="671990" cy="1010552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63358" y="11401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 글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571228" y="2166509"/>
            <a:ext cx="728538" cy="740597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7060" y="19818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요청을 이미 보낸 상태</a:t>
            </a:r>
            <a:endParaRPr lang="ko-KR" altLang="en-US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573415" y="2784215"/>
            <a:ext cx="726351" cy="465071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3473" y="257499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아직 요청 보내지 않은 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74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823</Words>
  <Application>Microsoft Office PowerPoint</Application>
  <PresentationFormat>사용자 지정</PresentationFormat>
  <Paragraphs>103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김세희</dc:creator>
  <cp:lastModifiedBy>Dana</cp:lastModifiedBy>
  <cp:revision>117</cp:revision>
  <dcterms:created xsi:type="dcterms:W3CDTF">2018-11-28T05:02:29Z</dcterms:created>
  <dcterms:modified xsi:type="dcterms:W3CDTF">2018-12-21T21:01:19Z</dcterms:modified>
</cp:coreProperties>
</file>