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sldIdLst>
    <p:sldId id="256" r:id="rId2"/>
    <p:sldId id="298" r:id="rId3"/>
    <p:sldId id="299" r:id="rId4"/>
    <p:sldId id="301" r:id="rId5"/>
    <p:sldId id="300" r:id="rId6"/>
    <p:sldId id="307" r:id="rId7"/>
    <p:sldId id="285" r:id="rId8"/>
    <p:sldId id="295" r:id="rId9"/>
    <p:sldId id="297" r:id="rId10"/>
    <p:sldId id="302" r:id="rId11"/>
    <p:sldId id="296" r:id="rId12"/>
    <p:sldId id="303" r:id="rId13"/>
    <p:sldId id="257" r:id="rId14"/>
    <p:sldId id="305" r:id="rId15"/>
    <p:sldId id="30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ecture" id="{A604643D-DDF3-1740-988E-403BF47E5794}">
          <p14:sldIdLst>
            <p14:sldId id="256"/>
            <p14:sldId id="298"/>
            <p14:sldId id="299"/>
            <p14:sldId id="301"/>
            <p14:sldId id="300"/>
            <p14:sldId id="307"/>
            <p14:sldId id="285"/>
            <p14:sldId id="295"/>
            <p14:sldId id="297"/>
            <p14:sldId id="302"/>
            <p14:sldId id="296"/>
            <p14:sldId id="303"/>
            <p14:sldId id="257"/>
            <p14:sldId id="305"/>
            <p14:sldId id="304"/>
          </p14:sldIdLst>
        </p14:section>
        <p14:section name="과제" id="{43B698AD-A178-5F4C-B25B-A6A1922275B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보통 스타일 4 - 강조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61"/>
    <p:restoredTop sz="96711"/>
  </p:normalViewPr>
  <p:slideViewPr>
    <p:cSldViewPr snapToGrid="0" snapToObjects="1">
      <p:cViewPr varScale="1">
        <p:scale>
          <a:sx n="159" d="100"/>
          <a:sy n="159" d="100"/>
        </p:scale>
        <p:origin x="1800"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4C407-EECC-A54F-9753-5AC459D2DED4}" type="datetimeFigureOut">
              <a:rPr lang="en-US" smtClean="0"/>
              <a:t>9/1/25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076504-3248-2E43-89C1-8B507A343DDA}" type="slidenum">
              <a:rPr lang="en-US" smtClean="0"/>
              <a:t>‹#›</a:t>
            </a:fld>
            <a:endParaRPr lang="en-US"/>
          </a:p>
        </p:txBody>
      </p:sp>
    </p:spTree>
    <p:extLst>
      <p:ext uri="{BB962C8B-B14F-4D97-AF65-F5344CB8AC3E}">
        <p14:creationId xmlns:p14="http://schemas.microsoft.com/office/powerpoint/2010/main" val="271425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endParaRPr sz="13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6823D466-D068-0BCD-720C-B1B26071F5AE}"/>
            </a:ext>
          </a:extLst>
        </p:cNvPr>
        <p:cNvGrpSpPr/>
        <p:nvPr/>
      </p:nvGrpSpPr>
      <p:grpSpPr>
        <a:xfrm>
          <a:off x="0" y="0"/>
          <a:ext cx="0" cy="0"/>
          <a:chOff x="0" y="0"/>
          <a:chExt cx="0" cy="0"/>
        </a:xfrm>
      </p:grpSpPr>
      <p:sp>
        <p:nvSpPr>
          <p:cNvPr id="141" name="Google Shape;141;p5:notes">
            <a:extLst>
              <a:ext uri="{FF2B5EF4-FFF2-40B4-BE49-F238E27FC236}">
                <a16:creationId xmlns:a16="http://schemas.microsoft.com/office/drawing/2014/main" id="{13D3FF60-8789-9CCB-254E-ECAB1E8C2C1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5:notes">
            <a:extLst>
              <a:ext uri="{FF2B5EF4-FFF2-40B4-BE49-F238E27FC236}">
                <a16:creationId xmlns:a16="http://schemas.microsoft.com/office/drawing/2014/main" id="{F9FE77BE-623C-B9F1-6BA7-9A4A792036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endParaRPr sz="1300" dirty="0"/>
          </a:p>
        </p:txBody>
      </p:sp>
    </p:spTree>
    <p:extLst>
      <p:ext uri="{BB962C8B-B14F-4D97-AF65-F5344CB8AC3E}">
        <p14:creationId xmlns:p14="http://schemas.microsoft.com/office/powerpoint/2010/main" val="414457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endParaRPr sz="13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038c0d3f69_0_9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3038c0d3f69_0_9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g3038c0d3f69_0_9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a:extLst>
            <a:ext uri="{FF2B5EF4-FFF2-40B4-BE49-F238E27FC236}">
              <a16:creationId xmlns:a16="http://schemas.microsoft.com/office/drawing/2014/main" id="{E3286ADB-F067-E32E-3B22-B7D38AE9AB04}"/>
            </a:ext>
          </a:extLst>
        </p:cNvPr>
        <p:cNvGrpSpPr/>
        <p:nvPr/>
      </p:nvGrpSpPr>
      <p:grpSpPr>
        <a:xfrm>
          <a:off x="0" y="0"/>
          <a:ext cx="0" cy="0"/>
          <a:chOff x="0" y="0"/>
          <a:chExt cx="0" cy="0"/>
        </a:xfrm>
      </p:grpSpPr>
      <p:sp>
        <p:nvSpPr>
          <p:cNvPr id="423" name="Google Shape;423;g3038c0d3f69_0_937:notes">
            <a:extLst>
              <a:ext uri="{FF2B5EF4-FFF2-40B4-BE49-F238E27FC236}">
                <a16:creationId xmlns:a16="http://schemas.microsoft.com/office/drawing/2014/main" id="{A2E47A9C-1418-AD64-E8C8-20C81740E26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3038c0d3f69_0_937:notes">
            <a:extLst>
              <a:ext uri="{FF2B5EF4-FFF2-40B4-BE49-F238E27FC236}">
                <a16:creationId xmlns:a16="http://schemas.microsoft.com/office/drawing/2014/main" id="{AFD0C674-3A26-F899-90C4-5738F57590A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g3038c0d3f69_0_937:notes">
            <a:extLst>
              <a:ext uri="{FF2B5EF4-FFF2-40B4-BE49-F238E27FC236}">
                <a16:creationId xmlns:a16="http://schemas.microsoft.com/office/drawing/2014/main" id="{18603C00-8C4E-4AFA-F06B-5EB67440E495}"/>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28853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a:extLst>
            <a:ext uri="{FF2B5EF4-FFF2-40B4-BE49-F238E27FC236}">
              <a16:creationId xmlns:a16="http://schemas.microsoft.com/office/drawing/2014/main" id="{1EF3A98F-9326-A714-7C08-A871C1C1F8A9}"/>
            </a:ext>
          </a:extLst>
        </p:cNvPr>
        <p:cNvGrpSpPr/>
        <p:nvPr/>
      </p:nvGrpSpPr>
      <p:grpSpPr>
        <a:xfrm>
          <a:off x="0" y="0"/>
          <a:ext cx="0" cy="0"/>
          <a:chOff x="0" y="0"/>
          <a:chExt cx="0" cy="0"/>
        </a:xfrm>
      </p:grpSpPr>
      <p:sp>
        <p:nvSpPr>
          <p:cNvPr id="423" name="Google Shape;423;g3038c0d3f69_0_937:notes">
            <a:extLst>
              <a:ext uri="{FF2B5EF4-FFF2-40B4-BE49-F238E27FC236}">
                <a16:creationId xmlns:a16="http://schemas.microsoft.com/office/drawing/2014/main" id="{492B0AF9-69A5-4109-F479-E29B7D2ED55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3038c0d3f69_0_937:notes">
            <a:extLst>
              <a:ext uri="{FF2B5EF4-FFF2-40B4-BE49-F238E27FC236}">
                <a16:creationId xmlns:a16="http://schemas.microsoft.com/office/drawing/2014/main" id="{48C4439D-A5F9-EB05-7352-5505E96C228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g3038c0d3f69_0_937:notes">
            <a:extLst>
              <a:ext uri="{FF2B5EF4-FFF2-40B4-BE49-F238E27FC236}">
                <a16:creationId xmlns:a16="http://schemas.microsoft.com/office/drawing/2014/main" id="{A05C560A-B2F2-4DF1-C9E1-741111B5E4EC}"/>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1486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316950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237741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3346345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2867800"/>
            <a:ext cx="8520600" cy="1122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4"/>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00214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4267821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5" name="Footer Placeholder 4"/>
          <p:cNvSpPr>
            <a:spLocks noGrp="1"/>
          </p:cNvSpPr>
          <p:nvPr>
            <p:ph type="ftr" sz="quarter" idx="11"/>
          </p:nvPr>
        </p:nvSpPr>
        <p:spPr/>
        <p:txBody>
          <a:bodyPr/>
          <a:lstStyle/>
          <a:p>
            <a:endParaRPr kumimoji="1" lang="ko-Kore-KR" altLang="en-US"/>
          </a:p>
        </p:txBody>
      </p:sp>
      <p:sp>
        <p:nvSpPr>
          <p:cNvPr id="6" name="Slide Number Placeholder 5"/>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1908520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411351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8" name="Footer Placeholder 7"/>
          <p:cNvSpPr>
            <a:spLocks noGrp="1"/>
          </p:cNvSpPr>
          <p:nvPr>
            <p:ph type="ftr" sz="quarter" idx="11"/>
          </p:nvPr>
        </p:nvSpPr>
        <p:spPr/>
        <p:txBody>
          <a:bodyPr/>
          <a:lstStyle/>
          <a:p>
            <a:endParaRPr kumimoji="1" lang="ko-Kore-KR" altLang="en-US"/>
          </a:p>
        </p:txBody>
      </p:sp>
      <p:sp>
        <p:nvSpPr>
          <p:cNvPr id="9" name="Slide Number Placeholder 8"/>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1097531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4" name="Footer Placeholder 3"/>
          <p:cNvSpPr>
            <a:spLocks noGrp="1"/>
          </p:cNvSpPr>
          <p:nvPr>
            <p:ph type="ftr" sz="quarter" idx="11"/>
          </p:nvPr>
        </p:nvSpPr>
        <p:spPr/>
        <p:txBody>
          <a:bodyPr/>
          <a:lstStyle/>
          <a:p>
            <a:endParaRPr kumimoji="1" lang="ko-Kore-KR" altLang="en-US"/>
          </a:p>
        </p:txBody>
      </p:sp>
      <p:sp>
        <p:nvSpPr>
          <p:cNvPr id="5" name="Slide Number Placeholder 4"/>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1594201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3" name="Footer Placeholder 2"/>
          <p:cNvSpPr>
            <a:spLocks noGrp="1"/>
          </p:cNvSpPr>
          <p:nvPr>
            <p:ph type="ftr" sz="quarter" idx="11"/>
          </p:nvPr>
        </p:nvSpPr>
        <p:spPr/>
        <p:txBody>
          <a:bodyPr/>
          <a:lstStyle/>
          <a:p>
            <a:endParaRPr kumimoji="1" lang="ko-Kore-KR" altLang="en-US"/>
          </a:p>
        </p:txBody>
      </p:sp>
      <p:sp>
        <p:nvSpPr>
          <p:cNvPr id="4" name="Slide Number Placeholder 3"/>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154308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376711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A548A1-49E6-FC49-A869-27EFC0540DFB}" type="datetimeFigureOut">
              <a:rPr kumimoji="1" lang="ko-Kore-KR" altLang="en-US" smtClean="0"/>
              <a:t>9/1/25</a:t>
            </a:fld>
            <a:endParaRPr kumimoji="1" lang="ko-Kore-KR" altLang="en-US"/>
          </a:p>
        </p:txBody>
      </p:sp>
      <p:sp>
        <p:nvSpPr>
          <p:cNvPr id="6" name="Footer Placeholder 5"/>
          <p:cNvSpPr>
            <a:spLocks noGrp="1"/>
          </p:cNvSpPr>
          <p:nvPr>
            <p:ph type="ftr" sz="quarter" idx="11"/>
          </p:nvPr>
        </p:nvSpPr>
        <p:spPr/>
        <p:txBody>
          <a:bodyPr/>
          <a:lstStyle/>
          <a:p>
            <a:endParaRPr kumimoji="1" lang="ko-Kore-KR" altLang="en-US"/>
          </a:p>
        </p:txBody>
      </p:sp>
      <p:sp>
        <p:nvSpPr>
          <p:cNvPr id="7" name="Slide Number Placeholder 6"/>
          <p:cNvSpPr>
            <a:spLocks noGrp="1"/>
          </p:cNvSpPr>
          <p:nvPr>
            <p:ph type="sldNum" sz="quarter" idx="12"/>
          </p:nvPr>
        </p:nvSpPr>
        <p:spPr/>
        <p:txBody>
          <a:body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3872514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A548A1-49E6-FC49-A869-27EFC0540DFB}" type="datetimeFigureOut">
              <a:rPr kumimoji="1" lang="ko-Kore-KR" altLang="en-US" smtClean="0"/>
              <a:t>9/1/25</a:t>
            </a:fld>
            <a:endParaRPr kumimoji="1" lang="ko-Kore-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ore-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8EFF5F-D1A5-4140-8B33-DA3B3FF38456}" type="slidenum">
              <a:rPr kumimoji="1" lang="ko-Kore-KR" altLang="en-US" smtClean="0"/>
              <a:t>‹#›</a:t>
            </a:fld>
            <a:endParaRPr kumimoji="1" lang="ko-Kore-KR" altLang="en-US"/>
          </a:p>
        </p:txBody>
      </p:sp>
    </p:spTree>
    <p:extLst>
      <p:ext uri="{BB962C8B-B14F-4D97-AF65-F5344CB8AC3E}">
        <p14:creationId xmlns:p14="http://schemas.microsoft.com/office/powerpoint/2010/main" val="3369743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witter.com/proffeynman/status/1141007291363102720?lang=en" TargetMode="External"/><Relationship Id="rId2" Type="http://schemas.openxmlformats.org/officeDocument/2006/relationships/hyperlink" Target="https://news.joins.com/article/23805382#none" TargetMode="External"/><Relationship Id="rId1" Type="http://schemas.openxmlformats.org/officeDocument/2006/relationships/slideLayout" Target="../slideLayouts/slideLayout2.xml"/><Relationship Id="rId5" Type="http://schemas.openxmlformats.org/officeDocument/2006/relationships/hyperlink" Target="https://news.joins.com/article/23659580" TargetMode="External"/><Relationship Id="rId4" Type="http://schemas.openxmlformats.org/officeDocument/2006/relationships/hyperlink" Target="https://www.youtube.com/watch?v=fnzNIferCz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fnzNIferCz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arxiv.org/abs/1810.04805" TargetMode="External"/><Relationship Id="rId4" Type="http://schemas.openxmlformats.org/officeDocument/2006/relationships/hyperlink" Target="https://arxiv.org/abs/2108.0725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108.07258"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arxiv.org/abs/1810.0480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108.07258"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arxiv.org/abs/1810.0480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i4sciencecommunity.github.io/" TargetMode="External"/><Relationship Id="rId2" Type="http://schemas.openxmlformats.org/officeDocument/2006/relationships/hyperlink" Target="https://www.nature.com/articles/s41586-023-06221-2" TargetMode="Externa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deepmind.google/science/alphafol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eepmind.google/science/alphafold/impact-stories/"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www.nature.com/articles/s41586-025-09215-4"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nature.com/articles/s41586-025-09215-4"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51144DE-3AF5-0340-9B89-C9C3E7F02F9E}"/>
              </a:ext>
            </a:extLst>
          </p:cNvPr>
          <p:cNvSpPr>
            <a:spLocks noGrp="1"/>
          </p:cNvSpPr>
          <p:nvPr>
            <p:ph type="ctrTitle"/>
          </p:nvPr>
        </p:nvSpPr>
        <p:spPr>
          <a:xfrm>
            <a:off x="1813116" y="2204056"/>
            <a:ext cx="5911158" cy="1523291"/>
          </a:xfrm>
        </p:spPr>
        <p:txBody>
          <a:bodyPr>
            <a:normAutofit fontScale="90000"/>
          </a:bodyPr>
          <a:lstStyle/>
          <a:p>
            <a:r>
              <a:rPr kumimoji="1" lang="ko-KR" altLang="en-US" sz="4050" b="1" dirty="0">
                <a:solidFill>
                  <a:schemeClr val="tx2"/>
                </a:solidFill>
              </a:rPr>
              <a:t>심리과학 연구방법</a:t>
            </a:r>
            <a:br>
              <a:rPr kumimoji="1" lang="en-US" altLang="ko-KR" sz="4050" b="1" dirty="0">
                <a:solidFill>
                  <a:schemeClr val="tx2"/>
                </a:solidFill>
              </a:rPr>
            </a:br>
            <a:br>
              <a:rPr kumimoji="1" lang="en-US" altLang="ko-Kore-KR" sz="4050" b="1" dirty="0">
                <a:solidFill>
                  <a:schemeClr val="tx2"/>
                </a:solidFill>
              </a:rPr>
            </a:br>
            <a:r>
              <a:rPr kumimoji="1" lang="en-US" altLang="ko-Kore-KR" sz="4050" b="1" dirty="0">
                <a:solidFill>
                  <a:schemeClr val="tx2"/>
                </a:solidFill>
              </a:rPr>
              <a:t>Orientation: Next Big Thing</a:t>
            </a:r>
            <a:endParaRPr kumimoji="1" lang="ko-Kore-KR" altLang="en-US" sz="4050" b="1" dirty="0">
              <a:solidFill>
                <a:schemeClr val="tx2"/>
              </a:solidFill>
            </a:endParaRPr>
          </a:p>
        </p:txBody>
      </p:sp>
    </p:spTree>
    <p:extLst>
      <p:ext uri="{BB962C8B-B14F-4D97-AF65-F5344CB8AC3E}">
        <p14:creationId xmlns:p14="http://schemas.microsoft.com/office/powerpoint/2010/main" val="333007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8E3BA-9947-75DE-EE73-54A667D80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C88AF-05F5-2D6C-5656-9E5C4C34E79C}"/>
              </a:ext>
            </a:extLst>
          </p:cNvPr>
          <p:cNvSpPr>
            <a:spLocks noGrp="1"/>
          </p:cNvSpPr>
          <p:nvPr>
            <p:ph type="title"/>
          </p:nvPr>
        </p:nvSpPr>
        <p:spPr/>
        <p:txBody>
          <a:bodyPr>
            <a:normAutofit/>
          </a:bodyPr>
          <a:lstStyle/>
          <a:p>
            <a:r>
              <a:rPr lang="en-US" sz="3600" b="1" dirty="0"/>
              <a:t>Agentic AI for Science: AI Co-Scientist</a:t>
            </a:r>
          </a:p>
        </p:txBody>
      </p:sp>
      <p:sp>
        <p:nvSpPr>
          <p:cNvPr id="3" name="Content Placeholder 2">
            <a:extLst>
              <a:ext uri="{FF2B5EF4-FFF2-40B4-BE49-F238E27FC236}">
                <a16:creationId xmlns:a16="http://schemas.microsoft.com/office/drawing/2014/main" id="{536DBE02-014D-5840-7DB3-BA639BC25EC2}"/>
              </a:ext>
            </a:extLst>
          </p:cNvPr>
          <p:cNvSpPr>
            <a:spLocks noGrp="1"/>
          </p:cNvSpPr>
          <p:nvPr>
            <p:ph idx="1"/>
          </p:nvPr>
        </p:nvSpPr>
        <p:spPr/>
        <p:txBody>
          <a:bodyPr>
            <a:normAutofit/>
          </a:bodyPr>
          <a:lstStyle/>
          <a:p>
            <a:r>
              <a:rPr lang="en-US" sz="2000" dirty="0"/>
              <a:t>AI Co‑Scientist</a:t>
            </a:r>
            <a:r>
              <a:rPr lang="ko-KR" altLang="en-US" sz="2000" dirty="0"/>
              <a:t>는 </a:t>
            </a:r>
            <a:r>
              <a:rPr lang="ko-KR" altLang="en-US" sz="2000" b="1" dirty="0"/>
              <a:t>여러 전문 에이전트들이 협업하는 멀티 에이전트 구조</a:t>
            </a:r>
            <a:endParaRPr lang="en-US" altLang="ko-KR" sz="2000" b="1" dirty="0"/>
          </a:p>
          <a:p>
            <a:r>
              <a:rPr lang="ko-KR" altLang="en-US" sz="2000" dirty="0"/>
              <a:t>가설 생성 → 검토 → 랭킹 → 진화 과정을 반복하며 성능 개선</a:t>
            </a:r>
            <a:r>
              <a:rPr lang="en-US" altLang="ko-KR" sz="2000" dirty="0"/>
              <a:t>. </a:t>
            </a:r>
          </a:p>
          <a:p>
            <a:endParaRPr lang="en-US" altLang="ko-KR" sz="2000" dirty="0"/>
          </a:p>
          <a:p>
            <a:endParaRPr lang="en-US" sz="2000" dirty="0"/>
          </a:p>
        </p:txBody>
      </p:sp>
      <p:pic>
        <p:nvPicPr>
          <p:cNvPr id="4098" name="Picture 2" descr="AICoScientist-1-Components">
            <a:extLst>
              <a:ext uri="{FF2B5EF4-FFF2-40B4-BE49-F238E27FC236}">
                <a16:creationId xmlns:a16="http://schemas.microsoft.com/office/drawing/2014/main" id="{2FE542DC-81A4-885F-8B16-C3C0591CA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488" y="2956718"/>
            <a:ext cx="7025023" cy="3355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46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631-78AD-8082-2D9A-27C20C081172}"/>
              </a:ext>
            </a:extLst>
          </p:cNvPr>
          <p:cNvSpPr>
            <a:spLocks noGrp="1"/>
          </p:cNvSpPr>
          <p:nvPr>
            <p:ph type="title"/>
          </p:nvPr>
        </p:nvSpPr>
        <p:spPr/>
        <p:txBody>
          <a:bodyPr>
            <a:normAutofit/>
          </a:bodyPr>
          <a:lstStyle/>
          <a:p>
            <a:r>
              <a:rPr lang="en-US" sz="3600" b="1" dirty="0"/>
              <a:t>Agentic AI for Science: AI Co-Scientist</a:t>
            </a:r>
          </a:p>
        </p:txBody>
      </p:sp>
      <p:sp>
        <p:nvSpPr>
          <p:cNvPr id="3" name="Content Placeholder 2">
            <a:extLst>
              <a:ext uri="{FF2B5EF4-FFF2-40B4-BE49-F238E27FC236}">
                <a16:creationId xmlns:a16="http://schemas.microsoft.com/office/drawing/2014/main" id="{35907838-BCD8-0EA8-3AF8-E043E1B67738}"/>
              </a:ext>
            </a:extLst>
          </p:cNvPr>
          <p:cNvSpPr>
            <a:spLocks noGrp="1"/>
          </p:cNvSpPr>
          <p:nvPr>
            <p:ph idx="1"/>
          </p:nvPr>
        </p:nvSpPr>
        <p:spPr>
          <a:xfrm>
            <a:off x="608805" y="1477282"/>
            <a:ext cx="3798319" cy="4351338"/>
          </a:xfrm>
        </p:spPr>
        <p:txBody>
          <a:bodyPr>
            <a:normAutofit/>
          </a:bodyPr>
          <a:lstStyle/>
          <a:p>
            <a:r>
              <a:rPr lang="en-US" sz="2000" dirty="0">
                <a:solidFill>
                  <a:schemeClr val="bg1">
                    <a:lumMod val="85000"/>
                  </a:schemeClr>
                </a:solidFill>
              </a:rPr>
              <a:t>AI Co‑Scientist</a:t>
            </a:r>
            <a:r>
              <a:rPr lang="ko-KR" altLang="en-US" sz="2000" dirty="0">
                <a:solidFill>
                  <a:schemeClr val="bg1">
                    <a:lumMod val="85000"/>
                  </a:schemeClr>
                </a:solidFill>
              </a:rPr>
              <a:t>는 </a:t>
            </a:r>
            <a:r>
              <a:rPr lang="ko-KR" altLang="en-US" sz="2000" b="1" dirty="0">
                <a:solidFill>
                  <a:schemeClr val="bg1">
                    <a:lumMod val="85000"/>
                  </a:schemeClr>
                </a:solidFill>
              </a:rPr>
              <a:t>여러 전문 에이전트들이 협업하는 멀티 에이전트 구조</a:t>
            </a:r>
            <a:endParaRPr lang="en-US" altLang="ko-KR" sz="2000" b="1" dirty="0">
              <a:solidFill>
                <a:schemeClr val="bg1">
                  <a:lumMod val="85000"/>
                </a:schemeClr>
              </a:solidFill>
            </a:endParaRPr>
          </a:p>
          <a:p>
            <a:r>
              <a:rPr lang="ko-KR" altLang="en-US" sz="2000" dirty="0">
                <a:solidFill>
                  <a:schemeClr val="bg1">
                    <a:lumMod val="85000"/>
                  </a:schemeClr>
                </a:solidFill>
              </a:rPr>
              <a:t>가설 생성 → 검토 → 랭킹 → 진화 과정을 반복하며 성능 개선</a:t>
            </a:r>
            <a:r>
              <a:rPr lang="en-US" altLang="ko-KR" sz="2000" dirty="0">
                <a:solidFill>
                  <a:schemeClr val="bg1">
                    <a:lumMod val="85000"/>
                  </a:schemeClr>
                </a:solidFill>
              </a:rPr>
              <a:t>. </a:t>
            </a:r>
          </a:p>
          <a:p>
            <a:r>
              <a:rPr lang="ko-KR" altLang="en-US" sz="2000" dirty="0"/>
              <a:t> </a:t>
            </a:r>
            <a:r>
              <a:rPr lang="en-US" sz="2000" b="1" dirty="0"/>
              <a:t>test‑time compute scaling</a:t>
            </a:r>
            <a:r>
              <a:rPr lang="ko-KR" altLang="en-US" sz="2000" dirty="0"/>
              <a:t>은 이러한 반복적 추론 과정을 가능하게 해주는 기반</a:t>
            </a:r>
            <a:r>
              <a:rPr lang="en-US" altLang="ko-KR" sz="2000" dirty="0"/>
              <a:t>. </a:t>
            </a:r>
            <a:r>
              <a:rPr lang="ko-KR" altLang="en-US" sz="2000" dirty="0"/>
              <a:t>더 많은 계산 자원을 투입할수록 과학 가설과 최종 연구 결과의 </a:t>
            </a:r>
            <a:r>
              <a:rPr lang="ko-KR" altLang="en-US" sz="2000" dirty="0" err="1"/>
              <a:t>퀄러티가</a:t>
            </a:r>
            <a:r>
              <a:rPr lang="ko-KR" altLang="en-US" sz="2000" dirty="0"/>
              <a:t> 향상</a:t>
            </a:r>
            <a:r>
              <a:rPr lang="en-US" altLang="ko-KR" sz="2000" dirty="0"/>
              <a:t> </a:t>
            </a:r>
            <a:r>
              <a:rPr lang="en-US" altLang="ko-KR" sz="2000" b="1" dirty="0">
                <a:highlight>
                  <a:srgbClr val="FFFF00"/>
                </a:highlight>
                <a:sym typeface="Wingdings" pitchFamily="2" charset="2"/>
              </a:rPr>
              <a:t> </a:t>
            </a:r>
            <a:r>
              <a:rPr lang="ko-KR" altLang="en-US" sz="2000" b="1" dirty="0">
                <a:highlight>
                  <a:srgbClr val="FFFF00"/>
                </a:highlight>
                <a:sym typeface="Wingdings" pitchFamily="2" charset="2"/>
              </a:rPr>
              <a:t>어떤 의미</a:t>
            </a:r>
            <a:r>
              <a:rPr lang="en-US" altLang="ko-KR" sz="2000" b="1" dirty="0">
                <a:highlight>
                  <a:srgbClr val="FFFF00"/>
                </a:highlight>
                <a:sym typeface="Wingdings" pitchFamily="2" charset="2"/>
              </a:rPr>
              <a:t>?</a:t>
            </a:r>
            <a:endParaRPr lang="en-US" altLang="ko-KR" sz="2000" b="1" dirty="0">
              <a:highlight>
                <a:srgbClr val="FFFF00"/>
              </a:highlight>
            </a:endParaRPr>
          </a:p>
          <a:p>
            <a:endParaRPr lang="en-US" sz="2000" dirty="0"/>
          </a:p>
        </p:txBody>
      </p:sp>
      <p:pic>
        <p:nvPicPr>
          <p:cNvPr id="4102" name="Picture 6" descr="AICoScientist-4-BestHypothesis">
            <a:extLst>
              <a:ext uri="{FF2B5EF4-FFF2-40B4-BE49-F238E27FC236}">
                <a16:creationId xmlns:a16="http://schemas.microsoft.com/office/drawing/2014/main" id="{B68CEB44-AB0B-046F-1425-B7DC6B2A4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582059"/>
            <a:ext cx="4082143" cy="267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417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9F374-D105-EE4F-4E54-C074B07A50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8CDAE6-E596-BEC8-F52F-554A7B64F68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36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E41DBA-0E1A-3149-9C26-669EAE7A4820}"/>
              </a:ext>
            </a:extLst>
          </p:cNvPr>
          <p:cNvSpPr>
            <a:spLocks noGrp="1"/>
          </p:cNvSpPr>
          <p:nvPr>
            <p:ph type="title"/>
          </p:nvPr>
        </p:nvSpPr>
        <p:spPr/>
        <p:txBody>
          <a:bodyPr>
            <a:normAutofit/>
          </a:bodyPr>
          <a:lstStyle/>
          <a:p>
            <a:r>
              <a:rPr kumimoji="1" lang="en-US" altLang="ko-KR" sz="3000" b="1" dirty="0"/>
              <a:t>Primer: </a:t>
            </a:r>
            <a:r>
              <a:rPr kumimoji="1" lang="ko-KR" altLang="en-US" sz="3000" b="1" dirty="0"/>
              <a:t>어떤 목표로 트레이닝 할 것인가</a:t>
            </a:r>
            <a:r>
              <a:rPr kumimoji="1" lang="en-US" altLang="ko-KR" sz="3000" b="1" dirty="0"/>
              <a:t>?</a:t>
            </a:r>
            <a:endParaRPr kumimoji="1" lang="ko-Kore-KR" altLang="en-US" sz="3000" b="1" dirty="0"/>
          </a:p>
        </p:txBody>
      </p:sp>
      <p:sp>
        <p:nvSpPr>
          <p:cNvPr id="3" name="내용 개체 틀 2">
            <a:extLst>
              <a:ext uri="{FF2B5EF4-FFF2-40B4-BE49-F238E27FC236}">
                <a16:creationId xmlns:a16="http://schemas.microsoft.com/office/drawing/2014/main" id="{C5DF51C5-708B-7F47-B915-12BA0E188A30}"/>
              </a:ext>
            </a:extLst>
          </p:cNvPr>
          <p:cNvSpPr>
            <a:spLocks noGrp="1"/>
          </p:cNvSpPr>
          <p:nvPr>
            <p:ph idx="1"/>
          </p:nvPr>
        </p:nvSpPr>
        <p:spPr>
          <a:xfrm>
            <a:off x="628650" y="1913467"/>
            <a:ext cx="7886700" cy="4343400"/>
          </a:xfrm>
        </p:spPr>
        <p:txBody>
          <a:bodyPr>
            <a:normAutofit/>
          </a:bodyPr>
          <a:lstStyle/>
          <a:p>
            <a:pPr marL="0" indent="0">
              <a:buNone/>
            </a:pPr>
            <a:endParaRPr lang="en" altLang="ko-Kore-KR" sz="1800" u="sng" dirty="0">
              <a:solidFill>
                <a:srgbClr val="0563C1"/>
              </a:solidFill>
              <a:hlinkClick r:id="rId2">
                <a:extLst>
                  <a:ext uri="{A12FA001-AC4F-418D-AE19-62706E023703}">
                    <ahyp:hlinkClr xmlns:ahyp="http://schemas.microsoft.com/office/drawing/2018/hyperlinkcolor" val="tx"/>
                  </a:ext>
                </a:extLst>
              </a:hlinkClick>
            </a:endParaRPr>
          </a:p>
          <a:p>
            <a:pPr marL="0" indent="0">
              <a:buNone/>
            </a:pPr>
            <a:r>
              <a:rPr lang="en-US" altLang="ko-KR" sz="1800" b="1" dirty="0">
                <a:hlinkClick r:id="rId2">
                  <a:extLst>
                    <a:ext uri="{A12FA001-AC4F-418D-AE19-62706E023703}">
                      <ahyp:hlinkClr xmlns:ahyp="http://schemas.microsoft.com/office/drawing/2018/hyperlinkcolor" val="tx"/>
                    </a:ext>
                  </a:extLst>
                </a:hlinkClick>
              </a:rPr>
              <a:t>“</a:t>
            </a:r>
            <a:r>
              <a:rPr lang="ko-KR" altLang="en-US" sz="1800" b="1" dirty="0">
                <a:hlinkClick r:id="rId2">
                  <a:extLst>
                    <a:ext uri="{A12FA001-AC4F-418D-AE19-62706E023703}">
                      <ahyp:hlinkClr xmlns:ahyp="http://schemas.microsoft.com/office/drawing/2018/hyperlinkcolor" val="tx"/>
                    </a:ext>
                  </a:extLst>
                </a:hlinkClick>
              </a:rPr>
              <a:t>보이지 않는 </a:t>
            </a:r>
            <a:r>
              <a:rPr lang="ko-KR" altLang="en-US" sz="1800" b="1" dirty="0">
                <a:solidFill>
                  <a:srgbClr val="FF0000"/>
                </a:solidFill>
                <a:hlinkClick r:id="rId2">
                  <a:extLst>
                    <a:ext uri="{A12FA001-AC4F-418D-AE19-62706E023703}">
                      <ahyp:hlinkClr xmlns:ahyp="http://schemas.microsoft.com/office/drawing/2018/hyperlinkcolor" val="tx"/>
                    </a:ext>
                  </a:extLst>
                </a:hlinkClick>
              </a:rPr>
              <a:t>연결</a:t>
            </a:r>
            <a:r>
              <a:rPr lang="ko-KR" altLang="en-US" sz="1800" b="1" dirty="0">
                <a:hlinkClick r:id="rId2">
                  <a:extLst>
                    <a:ext uri="{A12FA001-AC4F-418D-AE19-62706E023703}">
                      <ahyp:hlinkClr xmlns:ahyp="http://schemas.microsoft.com/office/drawing/2018/hyperlinkcolor" val="tx"/>
                    </a:ext>
                  </a:extLst>
                </a:hlinkClick>
              </a:rPr>
              <a:t> 보기</a:t>
            </a:r>
            <a:r>
              <a:rPr lang="en-US" altLang="ko-KR" sz="1800" b="1" dirty="0">
                <a:hlinkClick r:id="rId2">
                  <a:extLst>
                    <a:ext uri="{A12FA001-AC4F-418D-AE19-62706E023703}">
                      <ahyp:hlinkClr xmlns:ahyp="http://schemas.microsoft.com/office/drawing/2018/hyperlinkcolor" val="tx"/>
                    </a:ext>
                  </a:extLst>
                </a:hlinkClick>
              </a:rPr>
              <a:t>”</a:t>
            </a:r>
            <a:endParaRPr lang="en" altLang="ko-Kore-KR" sz="1800" b="1" dirty="0">
              <a:hlinkClick r:id="rId2">
                <a:extLst>
                  <a:ext uri="{A12FA001-AC4F-418D-AE19-62706E023703}">
                    <ahyp:hlinkClr xmlns:ahyp="http://schemas.microsoft.com/office/drawing/2018/hyperlinkcolor" val="tx"/>
                  </a:ext>
                </a:extLst>
              </a:hlinkClick>
            </a:endParaRPr>
          </a:p>
          <a:p>
            <a:pPr marL="0" indent="0">
              <a:buNone/>
            </a:pPr>
            <a:r>
              <a:rPr lang="en-US" altLang="ko-Kore-KR" sz="1600" u="sng" dirty="0">
                <a:hlinkClick r:id="rId3"/>
              </a:rPr>
              <a:t>https://twitter.com/proffeynman/status/1141007291363102720?lang=en</a:t>
            </a:r>
            <a:endParaRPr lang="en-US" altLang="ko-Kore-KR" sz="1600" u="sng" dirty="0"/>
          </a:p>
          <a:p>
            <a:pPr marL="0" indent="0">
              <a:buNone/>
            </a:pPr>
            <a:endParaRPr lang="en-US" altLang="ko-Kore-KR" sz="1600" u="sng" dirty="0"/>
          </a:p>
          <a:p>
            <a:pPr marL="0" indent="0">
              <a:buNone/>
            </a:pPr>
            <a:r>
              <a:rPr lang="en-US" altLang="ko-Kore-KR" sz="2000" b="1" dirty="0"/>
              <a:t>”</a:t>
            </a:r>
            <a:r>
              <a:rPr lang="ko-KR" altLang="en-US" sz="2000" b="1" dirty="0" err="1"/>
              <a:t>토네가와</a:t>
            </a:r>
            <a:r>
              <a:rPr lang="ko-KR" altLang="en-US" sz="2000" b="1" dirty="0"/>
              <a:t> 교수님이 말하는 </a:t>
            </a:r>
            <a:r>
              <a:rPr lang="ko-KR" altLang="en-US" sz="2000" b="1" dirty="0">
                <a:solidFill>
                  <a:srgbClr val="FF0000"/>
                </a:solidFill>
              </a:rPr>
              <a:t>창의성</a:t>
            </a:r>
            <a:r>
              <a:rPr lang="en-US" altLang="ko-Kore-KR" sz="2000" b="1" dirty="0"/>
              <a:t>”</a:t>
            </a:r>
          </a:p>
          <a:p>
            <a:pPr marL="0" indent="0">
              <a:buNone/>
            </a:pPr>
            <a:r>
              <a:rPr lang="en-US" altLang="ko-Kore-KR" sz="1400" dirty="0">
                <a:hlinkClick r:id="rId4">
                  <a:extLst>
                    <a:ext uri="{A12FA001-AC4F-418D-AE19-62706E023703}">
                      <ahyp:hlinkClr xmlns:ahyp="http://schemas.microsoft.com/office/drawing/2018/hyperlinkcolor" val="tx"/>
                    </a:ext>
                  </a:extLst>
                </a:hlinkClick>
              </a:rPr>
              <a:t>https://www.youtube.com/watch?v=fnzNIferCzY</a:t>
            </a:r>
            <a:endParaRPr lang="en-US" altLang="ko-Kore-KR" sz="1400" dirty="0"/>
          </a:p>
          <a:p>
            <a:pPr marL="0" indent="0">
              <a:buNone/>
            </a:pPr>
            <a:endParaRPr lang="en-US" altLang="ko-Kore-KR" sz="1400" dirty="0">
              <a:hlinkClick r:id="rId2">
                <a:extLst>
                  <a:ext uri="{A12FA001-AC4F-418D-AE19-62706E023703}">
                    <ahyp:hlinkClr xmlns:ahyp="http://schemas.microsoft.com/office/drawing/2018/hyperlinkcolor" val="tx"/>
                  </a:ext>
                </a:extLst>
              </a:hlinkClick>
            </a:endParaRPr>
          </a:p>
          <a:p>
            <a:pPr marL="0" indent="0">
              <a:buNone/>
            </a:pPr>
            <a:endParaRPr lang="en" altLang="ko-Kore-KR" sz="1400" dirty="0">
              <a:hlinkClick r:id="rId2">
                <a:extLst>
                  <a:ext uri="{A12FA001-AC4F-418D-AE19-62706E023703}">
                    <ahyp:hlinkClr xmlns:ahyp="http://schemas.microsoft.com/office/drawing/2018/hyperlinkcolor" val="tx"/>
                  </a:ext>
                </a:extLst>
              </a:hlinkClick>
            </a:endParaRPr>
          </a:p>
          <a:p>
            <a:pPr marL="0" indent="0" algn="r">
              <a:buNone/>
            </a:pPr>
            <a:r>
              <a:rPr lang="en-US" altLang="ko-Kore-KR" sz="1800" b="1" dirty="0">
                <a:hlinkClick r:id="rId2">
                  <a:extLst>
                    <a:ext uri="{A12FA001-AC4F-418D-AE19-62706E023703}">
                      <ahyp:hlinkClr xmlns:ahyp="http://schemas.microsoft.com/office/drawing/2018/hyperlinkcolor" val="tx"/>
                    </a:ext>
                  </a:extLst>
                </a:hlinkClick>
              </a:rPr>
              <a:t>“</a:t>
            </a:r>
            <a:r>
              <a:rPr lang="ko-Kore-KR" altLang="en-US" sz="1800" b="1" dirty="0">
                <a:hlinkClick r:id="rId2">
                  <a:extLst>
                    <a:ext uri="{A12FA001-AC4F-418D-AE19-62706E023703}">
                      <ahyp:hlinkClr xmlns:ahyp="http://schemas.microsoft.com/office/drawing/2018/hyperlinkcolor" val="tx"/>
                    </a:ext>
                  </a:extLst>
                </a:hlinkClick>
              </a:rPr>
              <a:t>창의성을 위한 </a:t>
            </a:r>
            <a:r>
              <a:rPr lang="ko-Kore-KR" altLang="en-US" sz="1800" b="1" dirty="0">
                <a:solidFill>
                  <a:srgbClr val="FF0000"/>
                </a:solidFill>
                <a:hlinkClick r:id="rId2">
                  <a:extLst>
                    <a:ext uri="{A12FA001-AC4F-418D-AE19-62706E023703}">
                      <ahyp:hlinkClr xmlns:ahyp="http://schemas.microsoft.com/office/drawing/2018/hyperlinkcolor" val="tx"/>
                    </a:ext>
                  </a:extLst>
                </a:hlinkClick>
              </a:rPr>
              <a:t>지루한 기초 </a:t>
            </a:r>
            <a:r>
              <a:rPr lang="ko-Kore-KR" altLang="en-US" sz="1800" b="1" dirty="0">
                <a:hlinkClick r:id="rId2">
                  <a:extLst>
                    <a:ext uri="{A12FA001-AC4F-418D-AE19-62706E023703}">
                      <ahyp:hlinkClr xmlns:ahyp="http://schemas.microsoft.com/office/drawing/2018/hyperlinkcolor" val="tx"/>
                    </a:ext>
                  </a:extLst>
                </a:hlinkClick>
              </a:rPr>
              <a:t>교육</a:t>
            </a:r>
            <a:r>
              <a:rPr lang="en-US" altLang="ko-Kore-KR" sz="1800" b="1" dirty="0">
                <a:hlinkClick r:id="rId2">
                  <a:extLst>
                    <a:ext uri="{A12FA001-AC4F-418D-AE19-62706E023703}">
                      <ahyp:hlinkClr xmlns:ahyp="http://schemas.microsoft.com/office/drawing/2018/hyperlinkcolor" val="tx"/>
                    </a:ext>
                  </a:extLst>
                </a:hlinkClick>
              </a:rPr>
              <a:t>”</a:t>
            </a:r>
            <a:endParaRPr lang="en" altLang="ko-Kore-KR" sz="1800" b="1" dirty="0">
              <a:hlinkClick r:id="rId2">
                <a:extLst>
                  <a:ext uri="{A12FA001-AC4F-418D-AE19-62706E023703}">
                    <ahyp:hlinkClr xmlns:ahyp="http://schemas.microsoft.com/office/drawing/2018/hyperlinkcolor" val="tx"/>
                  </a:ext>
                </a:extLst>
              </a:hlinkClick>
            </a:endParaRPr>
          </a:p>
          <a:p>
            <a:pPr marL="0" indent="0" algn="r">
              <a:buNone/>
            </a:pPr>
            <a:r>
              <a:rPr lang="en-US" altLang="ko-Kore-KR" sz="1800" u="sng" dirty="0">
                <a:solidFill>
                  <a:srgbClr val="0563C1"/>
                </a:solidFill>
              </a:rPr>
              <a:t>https://</a:t>
            </a:r>
            <a:r>
              <a:rPr lang="en-US" altLang="ko-Kore-KR" sz="1800" u="sng" dirty="0" err="1">
                <a:solidFill>
                  <a:srgbClr val="0563C1"/>
                </a:solidFill>
              </a:rPr>
              <a:t>www.joongang.co.kr</a:t>
            </a:r>
            <a:r>
              <a:rPr lang="en-US" altLang="ko-Kore-KR" sz="1800" u="sng" dirty="0">
                <a:solidFill>
                  <a:srgbClr val="0563C1"/>
                </a:solidFill>
              </a:rPr>
              <a:t>/article/23659580#home</a:t>
            </a:r>
            <a:endParaRPr lang="en" altLang="ko-Kore-KR" sz="1800" u="sng" dirty="0">
              <a:hlinkClick r:id="rId5"/>
            </a:endParaRPr>
          </a:p>
          <a:p>
            <a:pPr marL="0" indent="0">
              <a:buNone/>
            </a:pPr>
            <a:endParaRPr lang="en" altLang="ko-Kore-KR" sz="1800" u="sng" dirty="0">
              <a:hlinkClick r:id="rId5"/>
            </a:endParaRPr>
          </a:p>
        </p:txBody>
      </p:sp>
    </p:spTree>
    <p:extLst>
      <p:ext uri="{BB962C8B-B14F-4D97-AF65-F5344CB8AC3E}">
        <p14:creationId xmlns:p14="http://schemas.microsoft.com/office/powerpoint/2010/main" val="2227235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79F79C-8278-6AD6-B064-657425AB3FBF}"/>
              </a:ext>
            </a:extLst>
          </p:cNvPr>
          <p:cNvSpPr>
            <a:spLocks noGrp="1"/>
          </p:cNvSpPr>
          <p:nvPr>
            <p:ph idx="1"/>
          </p:nvPr>
        </p:nvSpPr>
        <p:spPr>
          <a:xfrm>
            <a:off x="379272" y="566056"/>
            <a:ext cx="4133461" cy="5935327"/>
          </a:xfrm>
        </p:spPr>
        <p:txBody>
          <a:bodyPr>
            <a:normAutofit lnSpcReduction="10000"/>
          </a:bodyPr>
          <a:lstStyle/>
          <a:p>
            <a:pPr marL="0" indent="0">
              <a:buNone/>
            </a:pPr>
            <a:r>
              <a:rPr lang="en-US" sz="1100" dirty="0"/>
              <a:t>Google DeepMind's CEO says undergraduates should spend their time </a:t>
            </a:r>
            <a:r>
              <a:rPr lang="en-US" sz="1100" dirty="0">
                <a:highlight>
                  <a:srgbClr val="FFFF00"/>
                </a:highlight>
              </a:rPr>
              <a:t>"learning to </a:t>
            </a:r>
            <a:r>
              <a:rPr lang="en-US" sz="1100" dirty="0" err="1">
                <a:highlight>
                  <a:srgbClr val="FFFF00"/>
                </a:highlight>
              </a:rPr>
              <a:t>learn</a:t>
            </a:r>
            <a:r>
              <a:rPr lang="en-US" sz="1100" dirty="0" err="1"/>
              <a:t>."Change</a:t>
            </a:r>
            <a:r>
              <a:rPr lang="en-US" sz="1100" dirty="0"/>
              <a:t> will be the only constant in the next decade, Demis Hassabis told students at the University of Cambridge. By the time they graduate, </a:t>
            </a:r>
            <a:r>
              <a:rPr lang="en-US" sz="1100" dirty="0">
                <a:highlight>
                  <a:srgbClr val="FFFF00"/>
                </a:highlight>
              </a:rPr>
              <a:t>students should have knowledge of their passions and core fundamentals</a:t>
            </a:r>
            <a:r>
              <a:rPr lang="en-US" sz="1100" dirty="0"/>
              <a:t>, he added. Cambridge students had a chance to submit questions to Google DeepMind CEO Demis Hassabis earlier this year. They wanted to know how they should focus their time in the age of AI.</a:t>
            </a:r>
          </a:p>
          <a:p>
            <a:pPr marL="0" indent="0">
              <a:buNone/>
            </a:pPr>
            <a:r>
              <a:rPr lang="en-US" sz="1100" dirty="0">
                <a:highlight>
                  <a:srgbClr val="FFFF00"/>
                </a:highlight>
              </a:rPr>
              <a:t>His advice? Spend your time "learning to learn."</a:t>
            </a:r>
          </a:p>
          <a:p>
            <a:pPr marL="0" indent="0">
              <a:buNone/>
            </a:pPr>
            <a:r>
              <a:rPr lang="en-US" sz="1100" dirty="0"/>
              <a:t>"I think really understanding — using the time you have </a:t>
            </a:r>
            <a:r>
              <a:rPr lang="en-US" sz="1100" dirty="0">
                <a:highlight>
                  <a:srgbClr val="FFFF00"/>
                </a:highlight>
              </a:rPr>
              <a:t>as an undergraduate to understand yourself better</a:t>
            </a:r>
            <a:r>
              <a:rPr lang="en-US" sz="1100" dirty="0"/>
              <a:t>, and </a:t>
            </a:r>
            <a:r>
              <a:rPr lang="en-US" sz="1100" dirty="0">
                <a:highlight>
                  <a:srgbClr val="FFFF00"/>
                </a:highlight>
              </a:rPr>
              <a:t>how you learn best</a:t>
            </a:r>
            <a:r>
              <a:rPr lang="en-US" sz="1100" dirty="0"/>
              <a:t>," Hassabis said in an interview at Queens' College, Cambridge. </a:t>
            </a:r>
            <a:r>
              <a:rPr lang="en-US" sz="1100" dirty="0">
                <a:highlight>
                  <a:srgbClr val="FFFF00"/>
                </a:highlight>
              </a:rPr>
              <a:t>Adaptability is key, he added, "how to pick up new material really quickly and getting adept at that."</a:t>
            </a:r>
          </a:p>
          <a:p>
            <a:pPr marL="0" indent="0">
              <a:buNone/>
            </a:pPr>
            <a:r>
              <a:rPr lang="en-US" sz="1100" dirty="0"/>
              <a:t>The AI executive said he believes that today's college students will be entering a world where the only predictable factor is "an incredible amount of disruption and change," all due to developing technologies. He also offered his view on which industries he expected to grow.</a:t>
            </a:r>
          </a:p>
          <a:p>
            <a:pPr marL="0" indent="0">
              <a:buNone/>
            </a:pPr>
            <a:r>
              <a:rPr lang="en-US" sz="1100" dirty="0">
                <a:highlight>
                  <a:srgbClr val="FFFF00"/>
                </a:highlight>
              </a:rPr>
              <a:t>"I would say especially AI, but also VR, AR, you know, quantum computing," </a:t>
            </a:r>
            <a:r>
              <a:rPr lang="en-US" sz="1100" dirty="0"/>
              <a:t>he said. "</a:t>
            </a:r>
            <a:r>
              <a:rPr lang="en-US" sz="1100" dirty="0">
                <a:highlight>
                  <a:srgbClr val="FFFF00"/>
                </a:highlight>
              </a:rPr>
              <a:t>All of these things are sort of looking like they're </a:t>
            </a:r>
            <a:r>
              <a:rPr lang="en-US" sz="1100" dirty="0" err="1">
                <a:highlight>
                  <a:srgbClr val="FFFF00"/>
                </a:highlight>
              </a:rPr>
              <a:t>gonna</a:t>
            </a:r>
            <a:r>
              <a:rPr lang="en-US" sz="1100" dirty="0">
                <a:highlight>
                  <a:srgbClr val="FFFF00"/>
                </a:highlight>
              </a:rPr>
              <a:t> be promising in the next five to 10 years."</a:t>
            </a:r>
          </a:p>
          <a:p>
            <a:pPr marL="0" indent="0">
              <a:buNone/>
            </a:pPr>
            <a:r>
              <a:rPr lang="en-US" sz="1100" dirty="0">
                <a:highlight>
                  <a:srgbClr val="FFFF00"/>
                </a:highlight>
              </a:rPr>
              <a:t>Anytime there is change, he added, there is also "huge" opportunity.</a:t>
            </a:r>
          </a:p>
          <a:p>
            <a:pPr marL="0" indent="0">
              <a:buNone/>
            </a:pPr>
            <a:r>
              <a:rPr lang="en-US" sz="1100" dirty="0"/>
              <a:t>"I think we're about to enter a period like that, perhaps like in the nineties when we were graduating, you know, it was the internet, and mobile, and gaming," Hassabis said. "I think we're in another one of those eras. So they're very exciting, but </a:t>
            </a:r>
            <a:r>
              <a:rPr lang="en-US" sz="1100" dirty="0">
                <a:highlight>
                  <a:srgbClr val="FFFF00"/>
                </a:highlight>
              </a:rPr>
              <a:t>you've </a:t>
            </a:r>
            <a:r>
              <a:rPr lang="en-US" sz="1100" dirty="0" err="1">
                <a:highlight>
                  <a:srgbClr val="FFFF00"/>
                </a:highlight>
              </a:rPr>
              <a:t>gotta</a:t>
            </a:r>
            <a:r>
              <a:rPr lang="en-US" sz="1100" dirty="0">
                <a:highlight>
                  <a:srgbClr val="FFFF00"/>
                </a:highlight>
              </a:rPr>
              <a:t> be very nimble and embrace the new technologies that are coming down the line."</a:t>
            </a:r>
          </a:p>
          <a:p>
            <a:pPr marL="0" indent="0">
              <a:buNone/>
            </a:pPr>
            <a:r>
              <a:rPr lang="en-US" sz="1100" dirty="0">
                <a:highlight>
                  <a:srgbClr val="FFFF00"/>
                </a:highlight>
              </a:rPr>
              <a:t>Hassabis said students should focus on the fundamentals</a:t>
            </a:r>
            <a:r>
              <a:rPr lang="en-US" sz="1100" dirty="0"/>
              <a:t>. Though there's always likely to be a new fad, it's better to avoid becoming distracted by things that could be "in fashion today, but out of fashion tomorrow."</a:t>
            </a:r>
          </a:p>
        </p:txBody>
      </p:sp>
      <p:sp>
        <p:nvSpPr>
          <p:cNvPr id="5" name="TextBox 4">
            <a:extLst>
              <a:ext uri="{FF2B5EF4-FFF2-40B4-BE49-F238E27FC236}">
                <a16:creationId xmlns:a16="http://schemas.microsoft.com/office/drawing/2014/main" id="{B607130F-BD2F-3F83-493F-4F560A02B381}"/>
              </a:ext>
            </a:extLst>
          </p:cNvPr>
          <p:cNvSpPr txBox="1"/>
          <p:nvPr/>
        </p:nvSpPr>
        <p:spPr>
          <a:xfrm>
            <a:off x="4761161" y="487025"/>
            <a:ext cx="4133461" cy="5847755"/>
          </a:xfrm>
          <a:prstGeom prst="rect">
            <a:avLst/>
          </a:prstGeom>
          <a:noFill/>
        </p:spPr>
        <p:txBody>
          <a:bodyPr wrap="square">
            <a:spAutoFit/>
          </a:bodyPr>
          <a:lstStyle/>
          <a:p>
            <a:pPr marL="0" indent="0">
              <a:buNone/>
            </a:pPr>
            <a:r>
              <a:rPr lang="en-US" sz="1100" dirty="0"/>
              <a:t>"I remember my favorite topics were things like computation theory and information theory, you know, studying things like Turing machines," Hassabis said. "That stayed with me for my whole career, really. So</a:t>
            </a:r>
            <a:r>
              <a:rPr lang="en-US" sz="1100" dirty="0">
                <a:highlight>
                  <a:srgbClr val="FFFF00"/>
                </a:highlight>
              </a:rPr>
              <a:t>, I like the kind of mathematical underpinnings and a lot of the traditional, foundational work</a:t>
            </a:r>
            <a:r>
              <a:rPr lang="en-US" sz="1100" dirty="0"/>
              <a:t>."</a:t>
            </a:r>
          </a:p>
          <a:p>
            <a:pPr marL="0" indent="0">
              <a:buNone/>
            </a:pPr>
            <a:r>
              <a:rPr lang="en-US" sz="1100" dirty="0">
                <a:highlight>
                  <a:srgbClr val="FFFF00"/>
                </a:highlight>
              </a:rPr>
              <a:t>Students shouldn't neglect their passions</a:t>
            </a:r>
            <a:r>
              <a:rPr lang="en-US" sz="1100" dirty="0"/>
              <a:t>, either, he added. By the time they're done with school, </a:t>
            </a:r>
            <a:r>
              <a:rPr lang="en-US" sz="1100" dirty="0">
                <a:highlight>
                  <a:srgbClr val="FFFF00"/>
                </a:highlight>
              </a:rPr>
              <a:t>Hassabis said graduates should be able to "combine" deep knowledge of their interests with the core skills they've developed.</a:t>
            </a:r>
          </a:p>
          <a:p>
            <a:pPr marL="0" indent="0">
              <a:buNone/>
            </a:pPr>
            <a:r>
              <a:rPr lang="en-US" sz="1100" dirty="0">
                <a:highlight>
                  <a:srgbClr val="FFFF00"/>
                </a:highlight>
              </a:rPr>
              <a:t>"In your spare time, you should be probably experimenting with whatever your passionate area is</a:t>
            </a:r>
            <a:r>
              <a:rPr lang="en-US" sz="1100" dirty="0"/>
              <a:t>," Hassabis said. "In my case, it would be AI. With all the tools that are coming out — and a lot of it's very accessible and open source and so on — so that you really are up to speed with the absolute latest when you graduate."</a:t>
            </a:r>
          </a:p>
          <a:p>
            <a:pPr marL="0" indent="0">
              <a:buNone/>
            </a:pPr>
            <a:r>
              <a:rPr lang="en-US" sz="1100" dirty="0"/>
              <a:t>As for graduate students, Hassabis suggested they </a:t>
            </a:r>
            <a:r>
              <a:rPr lang="en-US" sz="1100" dirty="0">
                <a:highlight>
                  <a:srgbClr val="FFFF00"/>
                </a:highlight>
              </a:rPr>
              <a:t>develop expertise across a variety of fields. If they're learning about AI, for instance, they should also know where best to apply it.</a:t>
            </a:r>
          </a:p>
          <a:p>
            <a:pPr marL="0" indent="0">
              <a:buNone/>
            </a:pPr>
            <a:r>
              <a:rPr lang="en-US" sz="1100" dirty="0"/>
              <a:t>"I feel like </a:t>
            </a:r>
            <a:r>
              <a:rPr lang="en-US" sz="1100" dirty="0">
                <a:highlight>
                  <a:srgbClr val="FFFF00"/>
                </a:highlight>
              </a:rPr>
              <a:t>multidisciplinary research 0</a:t>
            </a:r>
            <a:r>
              <a:rPr lang="en-US" sz="1100" dirty="0"/>
              <a:t>is really </a:t>
            </a:r>
            <a:r>
              <a:rPr lang="en-US" sz="1100" dirty="0" err="1"/>
              <a:t>gonna</a:t>
            </a:r>
            <a:r>
              <a:rPr lang="en-US" sz="1100" dirty="0"/>
              <a:t> come to the fore in the next sort of decade," he said.</a:t>
            </a:r>
          </a:p>
          <a:p>
            <a:pPr marL="0" indent="0">
              <a:buNone/>
            </a:pPr>
            <a:r>
              <a:rPr lang="en-US" sz="1100" dirty="0"/>
              <a:t>There's likely to be a lot of "low-hanging fruit" where artificial intelligence and STEM fields intersect, he added, </a:t>
            </a:r>
            <a:r>
              <a:rPr lang="en-US" sz="1100" dirty="0">
                <a:highlight>
                  <a:srgbClr val="FFFF00"/>
                </a:highlight>
              </a:rPr>
              <a:t>so it's important to know enough about both your subject areas to understand what the "right questions" are — as asking them could lead to breakthroughs</a:t>
            </a:r>
            <a:r>
              <a:rPr lang="en-US" sz="1100" dirty="0"/>
              <a:t>.</a:t>
            </a:r>
          </a:p>
          <a:p>
            <a:pPr marL="0" indent="0">
              <a:buNone/>
            </a:pPr>
            <a:r>
              <a:rPr lang="en-US" sz="1100" dirty="0"/>
              <a:t>"Picking the question is about having this sort of taste or smell, if you like, of intuition, of, 'What is the right problem?' Is it the right time to tackle that problem, as well?" Hassabis said. "Because timing can be really difficult. You don't want to really be 50 years ahead of your time."</a:t>
            </a:r>
          </a:p>
          <a:p>
            <a:pPr marL="0" indent="0">
              <a:buNone/>
            </a:pPr>
            <a:r>
              <a:rPr lang="en-US" sz="1100" dirty="0"/>
              <a:t>And though Hassabis said </a:t>
            </a:r>
            <a:r>
              <a:rPr lang="en-US" sz="1100" dirty="0">
                <a:highlight>
                  <a:srgbClr val="FFFF00"/>
                </a:highlight>
              </a:rPr>
              <a:t>you can't really train that sixth sense</a:t>
            </a:r>
            <a:r>
              <a:rPr lang="en-US" sz="1100" dirty="0"/>
              <a:t>, </a:t>
            </a:r>
            <a:r>
              <a:rPr lang="en-US" sz="1100" dirty="0">
                <a:highlight>
                  <a:srgbClr val="FFFF00"/>
                </a:highlight>
              </a:rPr>
              <a:t>he says you can keep an open mind</a:t>
            </a:r>
            <a:r>
              <a:rPr lang="en-US" sz="1100" dirty="0"/>
              <a:t>, and </a:t>
            </a:r>
            <a:r>
              <a:rPr lang="en-US" sz="1100" dirty="0">
                <a:highlight>
                  <a:srgbClr val="FFFF00"/>
                </a:highlight>
              </a:rPr>
              <a:t>remain ready to jump at the opportunities when they do appear</a:t>
            </a:r>
            <a:r>
              <a:rPr lang="en-US" sz="1100" dirty="0"/>
              <a:t>.</a:t>
            </a:r>
          </a:p>
          <a:p>
            <a:pPr marL="0" indent="0">
              <a:buNone/>
            </a:pPr>
            <a:r>
              <a:rPr lang="en-US" sz="1100" dirty="0"/>
              <a:t>"They can come up from anywhere," he said. "So that kind of goes with being multidisciplinary, exposing yourself to a wide range of ideas."</a:t>
            </a:r>
          </a:p>
        </p:txBody>
      </p:sp>
    </p:spTree>
    <p:extLst>
      <p:ext uri="{BB962C8B-B14F-4D97-AF65-F5344CB8AC3E}">
        <p14:creationId xmlns:p14="http://schemas.microsoft.com/office/powerpoint/2010/main" val="169125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370F-90FA-342A-8F3B-92232771622C}"/>
              </a:ext>
            </a:extLst>
          </p:cNvPr>
          <p:cNvSpPr>
            <a:spLocks noGrp="1"/>
          </p:cNvSpPr>
          <p:nvPr>
            <p:ph type="title"/>
          </p:nvPr>
        </p:nvSpPr>
        <p:spPr>
          <a:xfrm>
            <a:off x="628650" y="365127"/>
            <a:ext cx="7886700" cy="636360"/>
          </a:xfrm>
        </p:spPr>
        <p:txBody>
          <a:bodyPr>
            <a:normAutofit fontScale="90000"/>
          </a:bodyPr>
          <a:lstStyle/>
          <a:p>
            <a:r>
              <a:rPr lang="en-US" dirty="0" err="1"/>
              <a:t>새시대의</a:t>
            </a:r>
            <a:r>
              <a:rPr lang="en-US" dirty="0"/>
              <a:t> </a:t>
            </a:r>
            <a:r>
              <a:rPr lang="en-US" dirty="0" err="1"/>
              <a:t>인재상</a:t>
            </a:r>
            <a:endParaRPr lang="en-US" dirty="0"/>
          </a:p>
        </p:txBody>
      </p:sp>
      <p:sp>
        <p:nvSpPr>
          <p:cNvPr id="3" name="Content Placeholder 2">
            <a:extLst>
              <a:ext uri="{FF2B5EF4-FFF2-40B4-BE49-F238E27FC236}">
                <a16:creationId xmlns:a16="http://schemas.microsoft.com/office/drawing/2014/main" id="{6801C391-62ED-9BD7-28DF-629DFA17B503}"/>
              </a:ext>
            </a:extLst>
          </p:cNvPr>
          <p:cNvSpPr>
            <a:spLocks noGrp="1"/>
          </p:cNvSpPr>
          <p:nvPr>
            <p:ph idx="1"/>
          </p:nvPr>
        </p:nvSpPr>
        <p:spPr>
          <a:xfrm>
            <a:off x="628650" y="1306286"/>
            <a:ext cx="7886700" cy="4870677"/>
          </a:xfrm>
        </p:spPr>
        <p:txBody>
          <a:bodyPr>
            <a:normAutofit/>
          </a:bodyPr>
          <a:lstStyle/>
          <a:p>
            <a:pPr marL="0" indent="0">
              <a:buNone/>
            </a:pPr>
            <a:r>
              <a:rPr lang="en-US" altLang="ko-KR" sz="1800" b="1" dirty="0"/>
              <a:t>1.  </a:t>
            </a:r>
            <a:r>
              <a:rPr lang="en-US" sz="1800" b="1" dirty="0"/>
              <a:t>AI </a:t>
            </a:r>
            <a:r>
              <a:rPr lang="ko-KR" altLang="en-US" sz="1800" b="1" dirty="0"/>
              <a:t>상호작용 </a:t>
            </a:r>
            <a:r>
              <a:rPr lang="en-US" altLang="ko-KR" sz="1800" b="1" dirty="0"/>
              <a:t>(</a:t>
            </a:r>
            <a:r>
              <a:rPr lang="en-US" sz="1800" b="1" dirty="0"/>
              <a:t>AI Interaction)</a:t>
            </a:r>
            <a:r>
              <a:rPr lang="en-US" altLang="ko-KR" sz="1800" b="1" dirty="0"/>
              <a:t>:  </a:t>
            </a:r>
            <a:r>
              <a:rPr lang="en-US" sz="1800" dirty="0"/>
              <a:t>AI</a:t>
            </a:r>
            <a:r>
              <a:rPr lang="ko-KR" altLang="en-US" sz="1800" dirty="0" err="1"/>
              <a:t>를</a:t>
            </a:r>
            <a:r>
              <a:rPr lang="ko-KR" altLang="en-US" sz="1800" dirty="0"/>
              <a:t> 당신의 </a:t>
            </a:r>
            <a:r>
              <a:rPr lang="ko-KR" altLang="en-US" sz="1800" i="1" dirty="0"/>
              <a:t>사고 파트너</a:t>
            </a:r>
            <a:r>
              <a:rPr lang="ko-KR" altLang="en-US" sz="1800" dirty="0"/>
              <a:t> 로</a:t>
            </a:r>
            <a:r>
              <a:rPr lang="en-US" altLang="ko-KR" sz="1800" dirty="0"/>
              <a:t>. </a:t>
            </a:r>
            <a:r>
              <a:rPr lang="ko-KR" altLang="en-US" sz="1800" dirty="0"/>
              <a:t>질문을 설계하고 </a:t>
            </a:r>
            <a:r>
              <a:rPr lang="en-US" sz="1800" dirty="0"/>
              <a:t>AI </a:t>
            </a:r>
            <a:r>
              <a:rPr lang="ko-KR" altLang="en-US" sz="1800" dirty="0"/>
              <a:t>응답을 이해하며 반복 개선할 수 있는 능력</a:t>
            </a:r>
            <a:r>
              <a:rPr lang="en-US" altLang="ko-KR" sz="1800" dirty="0"/>
              <a:t>.</a:t>
            </a:r>
          </a:p>
          <a:p>
            <a:pPr marL="0" indent="0">
              <a:buNone/>
            </a:pPr>
            <a:r>
              <a:rPr lang="en-US" altLang="ko-KR" sz="1800" b="1" dirty="0"/>
              <a:t>2.  </a:t>
            </a:r>
            <a:r>
              <a:rPr lang="ko-KR" altLang="en-US" sz="1800" b="1" dirty="0"/>
              <a:t>비판적 사고 </a:t>
            </a:r>
            <a:r>
              <a:rPr lang="en-US" altLang="ko-KR" sz="1800" b="1" dirty="0"/>
              <a:t>&amp; </a:t>
            </a:r>
            <a:r>
              <a:rPr lang="ko-KR" altLang="en-US" sz="1800" b="1" dirty="0"/>
              <a:t>평가 </a:t>
            </a:r>
            <a:r>
              <a:rPr lang="en-US" altLang="ko-KR" sz="1800" b="1" dirty="0"/>
              <a:t>(</a:t>
            </a:r>
            <a:r>
              <a:rPr lang="en-US" sz="1800" b="1" dirty="0"/>
              <a:t>Critical Thinking &amp; Evaluation)</a:t>
            </a:r>
            <a:r>
              <a:rPr lang="en-US" altLang="ko-KR" sz="1800" b="1" dirty="0"/>
              <a:t>:  </a:t>
            </a:r>
            <a:r>
              <a:rPr lang="en-US" sz="1800" dirty="0"/>
              <a:t>AI</a:t>
            </a:r>
            <a:r>
              <a:rPr lang="ko-KR" altLang="en-US" sz="1800" dirty="0"/>
              <a:t>가 생성한 응답이 맞는지</a:t>
            </a:r>
            <a:r>
              <a:rPr lang="en-US" altLang="ko-KR" sz="1800" dirty="0"/>
              <a:t>, </a:t>
            </a:r>
            <a:r>
              <a:rPr lang="ko-KR" altLang="en-US" sz="1800" dirty="0"/>
              <a:t>정보 출처는 </a:t>
            </a:r>
            <a:r>
              <a:rPr lang="ko-KR" altLang="en-US" sz="1800" dirty="0" err="1"/>
              <a:t>어떤지</a:t>
            </a:r>
            <a:r>
              <a:rPr lang="en-US" altLang="ko-KR" sz="1800" dirty="0"/>
              <a:t>, </a:t>
            </a:r>
            <a:r>
              <a:rPr lang="ko-KR" altLang="en-US" sz="1800" dirty="0"/>
              <a:t>왜곡된 편향은 없는지를 판단하는 </a:t>
            </a:r>
            <a:r>
              <a:rPr lang="ko-KR" altLang="en-US" sz="1800" i="1" dirty="0"/>
              <a:t>비판적 검토 능력</a:t>
            </a:r>
            <a:r>
              <a:rPr lang="en-US" altLang="ko-KR" sz="1800" dirty="0"/>
              <a:t>. “10</a:t>
            </a:r>
            <a:r>
              <a:rPr lang="ko-KR" altLang="en-US" sz="1800" dirty="0"/>
              <a:t>편의 </a:t>
            </a:r>
            <a:r>
              <a:rPr lang="en-US" altLang="ko-KR" sz="1800" dirty="0"/>
              <a:t>AI-assisted </a:t>
            </a:r>
            <a:r>
              <a:rPr lang="ko-KR" altLang="en-US" sz="1800" dirty="0"/>
              <a:t>제안서 중 어떤 </a:t>
            </a:r>
            <a:r>
              <a:rPr lang="en-US" altLang="ko-KR" sz="1800" dirty="0"/>
              <a:t>1</a:t>
            </a:r>
            <a:r>
              <a:rPr lang="ko-KR" altLang="en-US" sz="1800" dirty="0"/>
              <a:t>개를 선택할 것인가</a:t>
            </a:r>
            <a:r>
              <a:rPr lang="en-US" altLang="ko-KR" sz="1800" dirty="0"/>
              <a:t>?"</a:t>
            </a:r>
            <a:endParaRPr lang="en-US" altLang="ko-KR" sz="1800" b="1" dirty="0"/>
          </a:p>
          <a:p>
            <a:pPr marL="0" indent="0">
              <a:buNone/>
            </a:pPr>
            <a:r>
              <a:rPr lang="en-US" altLang="ko-KR" sz="1800" b="1" dirty="0"/>
              <a:t>3.  </a:t>
            </a:r>
            <a:r>
              <a:rPr lang="ko-KR" altLang="en-US" sz="1800" b="1" dirty="0"/>
              <a:t>창의성 </a:t>
            </a:r>
            <a:r>
              <a:rPr lang="en-US" altLang="ko-KR" sz="1800" b="1" dirty="0"/>
              <a:t>&amp; </a:t>
            </a:r>
            <a:r>
              <a:rPr lang="ko-KR" altLang="en-US" sz="1800" b="1" dirty="0"/>
              <a:t>협업 </a:t>
            </a:r>
            <a:r>
              <a:rPr lang="en-US" altLang="ko-KR" sz="1800" b="1" dirty="0"/>
              <a:t>(</a:t>
            </a:r>
            <a:r>
              <a:rPr lang="en-US" sz="1800" b="1" dirty="0"/>
              <a:t>Creativity &amp; Collaboration)</a:t>
            </a:r>
            <a:r>
              <a:rPr lang="en-US" altLang="ko-KR" sz="1800" b="1" dirty="0"/>
              <a:t>:  </a:t>
            </a:r>
            <a:r>
              <a:rPr lang="en-US" altLang="ko-KR" sz="1800" dirty="0"/>
              <a:t>AI</a:t>
            </a:r>
            <a:r>
              <a:rPr lang="ko-KR" altLang="en-US" sz="1800" dirty="0"/>
              <a:t>와 인간의 협력</a:t>
            </a:r>
            <a:r>
              <a:rPr lang="en-US" altLang="ko-KR" sz="1800" dirty="0"/>
              <a:t>. </a:t>
            </a:r>
            <a:r>
              <a:rPr lang="ko-KR" altLang="en-US" sz="1800" dirty="0" err="1"/>
              <a:t>인간간의</a:t>
            </a:r>
            <a:r>
              <a:rPr lang="ko-KR" altLang="en-US" sz="1800" dirty="0"/>
              <a:t> 협력</a:t>
            </a:r>
            <a:r>
              <a:rPr lang="en-US" altLang="ko-KR" sz="1800" dirty="0"/>
              <a:t>. </a:t>
            </a:r>
            <a:r>
              <a:rPr lang="ko-KR" altLang="en-US" sz="1800" dirty="0"/>
              <a:t>서로 다른 영역의 </a:t>
            </a:r>
            <a:r>
              <a:rPr lang="ko-KR" altLang="en-US" sz="1800" dirty="0" err="1"/>
              <a:t>전문가들과의</a:t>
            </a:r>
            <a:r>
              <a:rPr lang="ko-KR" altLang="en-US" sz="1800" dirty="0"/>
              <a:t> 소통</a:t>
            </a:r>
            <a:r>
              <a:rPr lang="en-US" altLang="ko-KR" sz="1800" dirty="0"/>
              <a:t>. </a:t>
            </a:r>
            <a:r>
              <a:rPr lang="ko-KR" altLang="en-US" sz="1800" dirty="0"/>
              <a:t>협력과 창의적 사고가 결합될 때</a:t>
            </a:r>
            <a:r>
              <a:rPr lang="en-US" altLang="ko-KR" sz="1800" dirty="0"/>
              <a:t>, </a:t>
            </a:r>
            <a:r>
              <a:rPr lang="en-US" sz="1800" dirty="0"/>
              <a:t>AI</a:t>
            </a:r>
            <a:r>
              <a:rPr lang="ko-KR" altLang="en-US" sz="1800" dirty="0"/>
              <a:t>와 함께 새로운 가능성</a:t>
            </a:r>
            <a:r>
              <a:rPr lang="en-US" altLang="ko-KR" sz="1800" dirty="0"/>
              <a:t>: </a:t>
            </a:r>
            <a:r>
              <a:rPr lang="ko-KR" altLang="en-US" sz="1800" dirty="0"/>
              <a:t>더 나은 해결책</a:t>
            </a:r>
            <a:r>
              <a:rPr lang="en-US" altLang="ko-KR" sz="1800" dirty="0"/>
              <a:t>, </a:t>
            </a:r>
            <a:r>
              <a:rPr lang="ko-KR" altLang="en-US" sz="1800" dirty="0"/>
              <a:t>돌파구</a:t>
            </a:r>
            <a:r>
              <a:rPr lang="en-US" altLang="ko-KR" sz="1800" dirty="0"/>
              <a:t> </a:t>
            </a:r>
            <a:r>
              <a:rPr lang="ko-KR" altLang="en-US" sz="1800" dirty="0"/>
              <a:t>등</a:t>
            </a:r>
            <a:r>
              <a:rPr lang="en-US" altLang="ko-KR" sz="1800" dirty="0"/>
              <a:t>.</a:t>
            </a:r>
          </a:p>
          <a:p>
            <a:pPr marL="0" indent="0">
              <a:buNone/>
            </a:pPr>
            <a:r>
              <a:rPr lang="en-US" altLang="ko-KR" sz="1800" dirty="0"/>
              <a:t>“</a:t>
            </a:r>
            <a:r>
              <a:rPr lang="ko-KR" altLang="en-US" sz="1800" dirty="0"/>
              <a:t>창의적인 </a:t>
            </a:r>
            <a:r>
              <a:rPr lang="en-US" altLang="ko-KR" sz="1800" dirty="0"/>
              <a:t>AI</a:t>
            </a:r>
            <a:r>
              <a:rPr lang="ko-KR" altLang="en-US" sz="1800" dirty="0"/>
              <a:t>의 결과물을 이해하고 </a:t>
            </a:r>
            <a:r>
              <a:rPr lang="en-US" altLang="ko-KR" sz="1800" dirty="0"/>
              <a:t>action plan</a:t>
            </a:r>
            <a:r>
              <a:rPr lang="ko-KR" altLang="en-US" sz="1800" dirty="0" err="1"/>
              <a:t>으로</a:t>
            </a:r>
            <a:r>
              <a:rPr lang="ko-KR" altLang="en-US" sz="1800" dirty="0"/>
              <a:t> 만드는 것은 사람의 영역</a:t>
            </a:r>
            <a:r>
              <a:rPr lang="en-US" altLang="ko-KR" sz="1800" dirty="0"/>
              <a:t>”</a:t>
            </a:r>
            <a:endParaRPr lang="en-US" altLang="ko-KR" sz="1800" dirty="0">
              <a:hlinkClick r:id="rId2"/>
            </a:endParaRPr>
          </a:p>
          <a:p>
            <a:pPr marL="0" indent="0">
              <a:buNone/>
            </a:pPr>
            <a:r>
              <a:rPr lang="ko-KR" altLang="en-US" sz="1800" dirty="0" err="1">
                <a:hlinkClick r:id="rId2"/>
              </a:rPr>
              <a:t>토네가와</a:t>
            </a:r>
            <a:r>
              <a:rPr lang="ko-KR" altLang="en-US" sz="1800" dirty="0">
                <a:hlinkClick r:id="rId2"/>
              </a:rPr>
              <a:t> 교수님의 조언</a:t>
            </a:r>
            <a:endParaRPr lang="en-US" altLang="ko-KR" sz="1800" dirty="0"/>
          </a:p>
          <a:p>
            <a:pPr marL="800100" lvl="1" indent="-342900">
              <a:buAutoNum type="arabicPeriod"/>
            </a:pPr>
            <a:r>
              <a:rPr lang="en-US" altLang="ko-KR" sz="1100" b="1" dirty="0">
                <a:solidFill>
                  <a:srgbClr val="FF0000"/>
                </a:solidFill>
              </a:rPr>
              <a:t>Curiosity</a:t>
            </a:r>
          </a:p>
          <a:p>
            <a:pPr marL="800100" lvl="1" indent="-342900">
              <a:buAutoNum type="arabicPeriod"/>
            </a:pPr>
            <a:r>
              <a:rPr lang="en-US" altLang="ko-KR" sz="1100" b="1" dirty="0">
                <a:solidFill>
                  <a:srgbClr val="FF0000"/>
                </a:solidFill>
              </a:rPr>
              <a:t>Persistence: Urge to address the question</a:t>
            </a:r>
          </a:p>
          <a:p>
            <a:pPr marL="800100" lvl="1" indent="-342900">
              <a:buAutoNum type="arabicPeriod"/>
            </a:pPr>
            <a:r>
              <a:rPr lang="en-US" altLang="ko-KR" sz="1100" b="1" dirty="0">
                <a:solidFill>
                  <a:srgbClr val="FF0000"/>
                </a:solidFill>
              </a:rPr>
              <a:t>Unique perspective: to combine seemingly disconnected fields.</a:t>
            </a:r>
            <a:endParaRPr lang="en-US" altLang="ko-KR" sz="1800" b="1" dirty="0"/>
          </a:p>
          <a:p>
            <a:pPr marL="0" indent="0">
              <a:buNone/>
            </a:pPr>
            <a:r>
              <a:rPr lang="en-US" altLang="ko-KR" sz="1800" b="1" dirty="0"/>
              <a:t>4. </a:t>
            </a:r>
            <a:r>
              <a:rPr lang="ko-KR" altLang="en-US" sz="1800" b="1" dirty="0"/>
              <a:t>적응력 </a:t>
            </a:r>
            <a:r>
              <a:rPr lang="en-US" altLang="ko-KR" sz="1800" b="1" dirty="0"/>
              <a:t>(</a:t>
            </a:r>
            <a:r>
              <a:rPr lang="ko-KR" altLang="en-US" sz="1800" b="1" dirty="0"/>
              <a:t>평생 학습</a:t>
            </a:r>
            <a:r>
              <a:rPr lang="en-US" altLang="ko-KR" sz="1800" b="1" dirty="0"/>
              <a:t>) </a:t>
            </a:r>
            <a:r>
              <a:rPr lang="en-US" sz="1800" b="1" dirty="0"/>
              <a:t>Adaptability  </a:t>
            </a:r>
            <a:r>
              <a:rPr lang="en-US" altLang="ko-KR" sz="1800" b="1" dirty="0"/>
              <a:t>(</a:t>
            </a:r>
            <a:r>
              <a:rPr lang="en-US" sz="1800" b="1" dirty="0"/>
              <a:t>Lifelong Learning)</a:t>
            </a:r>
            <a:endParaRPr lang="en-US" sz="1800" dirty="0"/>
          </a:p>
          <a:p>
            <a:r>
              <a:rPr lang="ko-KR" altLang="en-US" sz="1800" dirty="0"/>
              <a:t>기술 변화가 끝없이 이어지는 가운데</a:t>
            </a:r>
            <a:r>
              <a:rPr lang="en-US" altLang="ko-KR" sz="1800" dirty="0"/>
              <a:t>, </a:t>
            </a:r>
            <a:r>
              <a:rPr lang="ko-KR" altLang="en-US" sz="1800" i="1" dirty="0"/>
              <a:t>배우고 적응하는 능력</a:t>
            </a:r>
            <a:r>
              <a:rPr lang="ko-KR" altLang="en-US" sz="1800" dirty="0"/>
              <a:t>은 성장의 조건입니다</a:t>
            </a:r>
            <a:r>
              <a:rPr lang="en-US" altLang="ko-KR" sz="1800" dirty="0"/>
              <a:t> (</a:t>
            </a:r>
            <a:r>
              <a:rPr lang="ko-KR" altLang="en-US" sz="1800" dirty="0"/>
              <a:t>딥러닝</a:t>
            </a:r>
            <a:r>
              <a:rPr lang="en-US" altLang="ko-KR" sz="1800" dirty="0"/>
              <a:t>, LLM, Agentic AI, </a:t>
            </a:r>
            <a:r>
              <a:rPr lang="ko-KR" altLang="en-US" sz="1800" dirty="0"/>
              <a:t>양자정보과학</a:t>
            </a:r>
            <a:r>
              <a:rPr lang="en-US" altLang="ko-KR" sz="1800" dirty="0"/>
              <a:t>…)</a:t>
            </a:r>
          </a:p>
        </p:txBody>
      </p:sp>
    </p:spTree>
    <p:extLst>
      <p:ext uri="{BB962C8B-B14F-4D97-AF65-F5344CB8AC3E}">
        <p14:creationId xmlns:p14="http://schemas.microsoft.com/office/powerpoint/2010/main" val="285317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8F27-FEE8-6425-99C2-3AF5C5E90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11E3B6-9828-7290-488F-BF490E35AA6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3789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30"/>
          <p:cNvPicPr preferRelativeResize="0"/>
          <p:nvPr/>
        </p:nvPicPr>
        <p:blipFill rotWithShape="1">
          <a:blip r:embed="rId3">
            <a:alphaModFix/>
          </a:blip>
          <a:srcRect/>
          <a:stretch/>
        </p:blipFill>
        <p:spPr>
          <a:xfrm>
            <a:off x="4289650" y="1915693"/>
            <a:ext cx="4114174" cy="2812225"/>
          </a:xfrm>
          <a:prstGeom prst="rect">
            <a:avLst/>
          </a:prstGeom>
          <a:noFill/>
          <a:ln w="9525" cap="flat" cmpd="sng">
            <a:solidFill>
              <a:schemeClr val="dk2"/>
            </a:solidFill>
            <a:prstDash val="solid"/>
            <a:round/>
            <a:headEnd type="none" w="sm" len="sm"/>
            <a:tailEnd type="none" w="sm" len="sm"/>
          </a:ln>
        </p:spPr>
      </p:pic>
      <p:sp>
        <p:nvSpPr>
          <p:cNvPr id="145" name="Google Shape;145;p30"/>
          <p:cNvSpPr txBox="1">
            <a:spLocks noGrp="1"/>
          </p:cNvSpPr>
          <p:nvPr>
            <p:ph type="title"/>
          </p:nvPr>
        </p:nvSpPr>
        <p:spPr>
          <a:xfrm>
            <a:off x="429927" y="316977"/>
            <a:ext cx="5250000" cy="994200"/>
          </a:xfrm>
          <a:prstGeom prst="rect">
            <a:avLst/>
          </a:prstGeom>
          <a:noFill/>
          <a:ln>
            <a:noFill/>
          </a:ln>
        </p:spPr>
        <p:txBody>
          <a:bodyPr spcFirstLastPara="1" vert="horz" wrap="square" lIns="68575" tIns="34275" rIns="68575" bIns="34275" rtlCol="0" anchor="ctr" anchorCtr="0">
            <a:normAutofit/>
          </a:bodyPr>
          <a:lstStyle/>
          <a:p>
            <a:pPr algn="l">
              <a:lnSpc>
                <a:spcPct val="90000"/>
              </a:lnSpc>
              <a:buClr>
                <a:schemeClr val="dk1"/>
              </a:buClr>
              <a:buSzPts val="2700"/>
            </a:pPr>
            <a:r>
              <a:rPr lang="en-US" sz="2600" b="1"/>
              <a:t>파운데이션 AI 모델의 시대</a:t>
            </a:r>
            <a:endParaRPr sz="2700"/>
          </a:p>
        </p:txBody>
      </p:sp>
      <p:cxnSp>
        <p:nvCxnSpPr>
          <p:cNvPr id="146" name="Google Shape;146;p30"/>
          <p:cNvCxnSpPr/>
          <p:nvPr/>
        </p:nvCxnSpPr>
        <p:spPr>
          <a:xfrm>
            <a:off x="514349" y="1073160"/>
            <a:ext cx="332100" cy="0"/>
          </a:xfrm>
          <a:prstGeom prst="straightConnector1">
            <a:avLst/>
          </a:prstGeom>
          <a:noFill/>
          <a:ln w="57150" cap="flat" cmpd="sng">
            <a:solidFill>
              <a:schemeClr val="dk1"/>
            </a:solidFill>
            <a:prstDash val="solid"/>
            <a:miter lim="800000"/>
            <a:headEnd type="none" w="sm" len="sm"/>
            <a:tailEnd type="none" w="sm" len="sm"/>
          </a:ln>
        </p:spPr>
      </p:cxnSp>
      <p:sp>
        <p:nvSpPr>
          <p:cNvPr id="147" name="Google Shape;147;p30"/>
          <p:cNvSpPr txBox="1">
            <a:spLocks noGrp="1"/>
          </p:cNvSpPr>
          <p:nvPr>
            <p:ph type="title"/>
          </p:nvPr>
        </p:nvSpPr>
        <p:spPr>
          <a:xfrm>
            <a:off x="217200" y="1915704"/>
            <a:ext cx="3945300" cy="841800"/>
          </a:xfrm>
          <a:prstGeom prst="rect">
            <a:avLst/>
          </a:prstGeom>
          <a:noFill/>
          <a:ln>
            <a:noFill/>
          </a:ln>
        </p:spPr>
        <p:txBody>
          <a:bodyPr spcFirstLastPara="1" vert="horz" wrap="square" lIns="91425" tIns="91425" rIns="91425" bIns="91425" rtlCol="0" anchor="ctr" anchorCtr="0">
            <a:noAutofit/>
          </a:bodyPr>
          <a:lstStyle/>
          <a:p>
            <a:pPr algn="l">
              <a:lnSpc>
                <a:spcPct val="115000"/>
              </a:lnSpc>
              <a:buSzPts val="990"/>
            </a:pPr>
            <a:r>
              <a:rPr lang="en-US" sz="1770">
                <a:highlight>
                  <a:srgbClr val="FFFFFF"/>
                </a:highlight>
              </a:rPr>
              <a:t>파운데이션 모델 </a:t>
            </a:r>
            <a:r>
              <a:rPr lang="en-US" sz="1170">
                <a:solidFill>
                  <a:srgbClr val="808080"/>
                </a:solidFill>
                <a:highlight>
                  <a:srgbClr val="FFFFFF"/>
                </a:highlight>
              </a:rPr>
              <a:t>(예, GPT)</a:t>
            </a:r>
            <a:endParaRPr sz="1770">
              <a:highlight>
                <a:srgbClr val="FFFFFF"/>
              </a:highlight>
            </a:endParaRPr>
          </a:p>
          <a:p>
            <a:pPr marL="457200" indent="-311150" algn="l">
              <a:lnSpc>
                <a:spcPct val="115000"/>
              </a:lnSpc>
              <a:buSzPts val="1300"/>
              <a:buChar char="●"/>
            </a:pPr>
            <a:r>
              <a:rPr lang="en-US" sz="1300"/>
              <a:t>대규모 unlabeled 데이터를 </a:t>
            </a:r>
            <a:r>
              <a:rPr lang="en-US" sz="1300" b="1">
                <a:solidFill>
                  <a:schemeClr val="accent1"/>
                </a:solidFill>
              </a:rPr>
              <a:t>“빈칸채우기</a:t>
            </a:r>
            <a:r>
              <a:rPr lang="en-US" sz="1300" b="1" baseline="30000">
                <a:solidFill>
                  <a:schemeClr val="accent1"/>
                </a:solidFill>
              </a:rPr>
              <a:t>2</a:t>
            </a:r>
            <a:r>
              <a:rPr lang="en-US" sz="1300">
                <a:solidFill>
                  <a:schemeClr val="accent1"/>
                </a:solidFill>
              </a:rPr>
              <a:t>"</a:t>
            </a:r>
            <a:r>
              <a:rPr lang="en-US" sz="1300"/>
              <a:t>와 같이 자기지도학습하는 뉴럴넷.</a:t>
            </a:r>
            <a:endParaRPr sz="1300"/>
          </a:p>
          <a:p>
            <a:pPr marL="457200" indent="-311150" algn="l">
              <a:lnSpc>
                <a:spcPct val="115000"/>
              </a:lnSpc>
              <a:buSzPts val="1300"/>
              <a:buChar char="●"/>
            </a:pPr>
            <a:r>
              <a:rPr lang="en-US" sz="1300"/>
              <a:t>수많은 테스크에 활용/적응 가능. </a:t>
            </a:r>
            <a:endParaRPr sz="3930"/>
          </a:p>
        </p:txBody>
      </p:sp>
      <p:sp>
        <p:nvSpPr>
          <p:cNvPr id="148" name="Google Shape;148;p30"/>
          <p:cNvSpPr txBox="1"/>
          <p:nvPr/>
        </p:nvSpPr>
        <p:spPr>
          <a:xfrm>
            <a:off x="0" y="5708100"/>
            <a:ext cx="8715000" cy="1213764"/>
          </a:xfrm>
          <a:prstGeom prst="rect">
            <a:avLst/>
          </a:prstGeom>
          <a:noFill/>
          <a:ln>
            <a:noFill/>
          </a:ln>
        </p:spPr>
        <p:txBody>
          <a:bodyPr spcFirstLastPara="1" wrap="square" lIns="91425" tIns="91425" rIns="91425" bIns="91425" anchor="t" anchorCtr="0">
            <a:spAutoFit/>
          </a:bodyPr>
          <a:lstStyle/>
          <a:p>
            <a:pPr marL="190500">
              <a:lnSpc>
                <a:spcPct val="91283"/>
              </a:lnSpc>
              <a:spcBef>
                <a:spcPts val="600"/>
              </a:spcBef>
              <a:buClr>
                <a:srgbClr val="000000"/>
              </a:buClr>
              <a:buSzPts val="600"/>
            </a:pPr>
            <a:r>
              <a:rPr lang="en-US" sz="900" dirty="0">
                <a:solidFill>
                  <a:srgbClr val="000000"/>
                </a:solidFill>
                <a:latin typeface="Arial"/>
                <a:ea typeface="Arial"/>
                <a:cs typeface="Arial"/>
                <a:sym typeface="Arial"/>
              </a:rPr>
              <a:t>1. </a:t>
            </a:r>
            <a:r>
              <a:rPr lang="en-US" sz="900" u="sng" dirty="0">
                <a:solidFill>
                  <a:schemeClr val="hlink"/>
                </a:solidFill>
                <a:highlight>
                  <a:srgbClr val="FFFFFF"/>
                </a:highlight>
                <a:latin typeface="Arial"/>
                <a:ea typeface="Arial"/>
                <a:cs typeface="Arial"/>
                <a:sym typeface="Arial"/>
                <a:hlinkClick r:id="rId4"/>
              </a:rPr>
              <a:t>On the Opportunities and Risks of Foundation Models, arxiv, 2021</a:t>
            </a:r>
            <a:r>
              <a:rPr lang="en-US" sz="900" dirty="0">
                <a:solidFill>
                  <a:schemeClr val="dk1"/>
                </a:solidFill>
                <a:highlight>
                  <a:srgbClr val="FFFFFF"/>
                </a:highlight>
                <a:latin typeface="Arial"/>
                <a:ea typeface="Arial"/>
                <a:cs typeface="Arial"/>
                <a:sym typeface="Arial"/>
              </a:rPr>
              <a:t>; 2. </a:t>
            </a:r>
            <a:r>
              <a:rPr lang="en-US" sz="900" u="sng" dirty="0">
                <a:solidFill>
                  <a:schemeClr val="hlink"/>
                </a:solidFill>
                <a:highlight>
                  <a:srgbClr val="FFFFFF"/>
                </a:highlight>
                <a:latin typeface="Arial"/>
                <a:ea typeface="Arial"/>
                <a:cs typeface="Arial"/>
                <a:sym typeface="Arial"/>
                <a:hlinkClick r:id="rId5"/>
              </a:rPr>
              <a:t>BERT: Pre-training of Deep Bidirectional Transformers for Language Understanding 2019</a:t>
            </a:r>
            <a:endParaRPr sz="900" dirty="0">
              <a:solidFill>
                <a:schemeClr val="dk1"/>
              </a:solidFill>
              <a:highlight>
                <a:srgbClr val="FFFFFF"/>
              </a:highlight>
              <a:latin typeface="Arial"/>
              <a:ea typeface="Arial"/>
              <a:cs typeface="Arial"/>
              <a:sym typeface="Arial"/>
            </a:endParaRPr>
          </a:p>
          <a:p>
            <a:pPr marL="190500">
              <a:lnSpc>
                <a:spcPct val="91283"/>
              </a:lnSpc>
              <a:spcBef>
                <a:spcPts val="900"/>
              </a:spcBef>
              <a:buClr>
                <a:srgbClr val="000000"/>
              </a:buClr>
              <a:buSzPts val="800"/>
            </a:pPr>
            <a:endParaRPr sz="1050" dirty="0">
              <a:solidFill>
                <a:schemeClr val="dk1"/>
              </a:solidFill>
              <a:highlight>
                <a:srgbClr val="FFFFFF"/>
              </a:highlight>
              <a:latin typeface="Arial"/>
              <a:ea typeface="Arial"/>
              <a:cs typeface="Arial"/>
              <a:sym typeface="Arial"/>
            </a:endParaRPr>
          </a:p>
          <a:p>
            <a:pPr marL="190500">
              <a:lnSpc>
                <a:spcPct val="91283"/>
              </a:lnSpc>
              <a:spcBef>
                <a:spcPts val="900"/>
              </a:spcBef>
              <a:buClr>
                <a:srgbClr val="000000"/>
              </a:buClr>
              <a:buSzPts val="800"/>
            </a:pPr>
            <a:endParaRPr sz="1050" dirty="0">
              <a:solidFill>
                <a:schemeClr val="dk1"/>
              </a:solidFill>
              <a:highlight>
                <a:srgbClr val="FFFFFF"/>
              </a:highlight>
              <a:latin typeface="Arial"/>
              <a:ea typeface="Arial"/>
              <a:cs typeface="Arial"/>
              <a:sym typeface="Arial"/>
            </a:endParaRPr>
          </a:p>
          <a:p>
            <a:pPr>
              <a:lnSpc>
                <a:spcPct val="115000"/>
              </a:lnSpc>
              <a:spcBef>
                <a:spcPts val="900"/>
              </a:spcBef>
              <a:buClr>
                <a:srgbClr val="000000"/>
              </a:buClr>
              <a:buSzPts val="900"/>
            </a:pPr>
            <a:endParaRPr sz="1100" dirty="0">
              <a:solidFill>
                <a:schemeClr val="dk1"/>
              </a:solidFill>
              <a:latin typeface="Arial"/>
              <a:ea typeface="Arial"/>
              <a:cs typeface="Arial"/>
              <a:sym typeface="Arial"/>
            </a:endParaRPr>
          </a:p>
        </p:txBody>
      </p:sp>
      <p:grpSp>
        <p:nvGrpSpPr>
          <p:cNvPr id="149" name="Google Shape;149;p30"/>
          <p:cNvGrpSpPr/>
          <p:nvPr/>
        </p:nvGrpSpPr>
        <p:grpSpPr>
          <a:xfrm>
            <a:off x="449975" y="2990829"/>
            <a:ext cx="3369900" cy="2032224"/>
            <a:chOff x="373775" y="2899700"/>
            <a:chExt cx="3369900" cy="2032224"/>
          </a:xfrm>
        </p:grpSpPr>
        <p:sp>
          <p:nvSpPr>
            <p:cNvPr id="150" name="Google Shape;150;p30"/>
            <p:cNvSpPr/>
            <p:nvPr/>
          </p:nvSpPr>
          <p:spPr>
            <a:xfrm>
              <a:off x="373775" y="2899700"/>
              <a:ext cx="3369900" cy="2032224"/>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endParaRPr sz="1400">
                <a:solidFill>
                  <a:srgbClr val="000000"/>
                </a:solidFill>
                <a:latin typeface="Arial"/>
                <a:ea typeface="Arial"/>
                <a:cs typeface="Arial"/>
                <a:sym typeface="Arial"/>
              </a:endParaRPr>
            </a:p>
          </p:txBody>
        </p:sp>
        <p:sp>
          <p:nvSpPr>
            <p:cNvPr id="151" name="Google Shape;151;p30"/>
            <p:cNvSpPr txBox="1"/>
            <p:nvPr/>
          </p:nvSpPr>
          <p:spPr>
            <a:xfrm>
              <a:off x="443075" y="3014031"/>
              <a:ext cx="3231300" cy="1292631"/>
            </a:xfrm>
            <a:prstGeom prst="rect">
              <a:avLst/>
            </a:prstGeom>
            <a:noFill/>
            <a:ln>
              <a:noFill/>
            </a:ln>
          </p:spPr>
          <p:txBody>
            <a:bodyPr spcFirstLastPara="1" wrap="square" lIns="91425" tIns="91425" rIns="91425" bIns="91425" anchor="t" anchorCtr="0">
              <a:spAutoFit/>
            </a:bodyPr>
            <a:lstStyle/>
            <a:p>
              <a:r>
                <a:rPr lang="en-US" sz="1600">
                  <a:solidFill>
                    <a:srgbClr val="000000"/>
                  </a:solidFill>
                  <a:latin typeface="Arial"/>
                  <a:ea typeface="Arial"/>
                  <a:cs typeface="Arial"/>
                  <a:sym typeface="Arial"/>
                </a:rPr>
                <a:t>엄마가 “너 오늘 왜 이렇게 늦었어?“라고 물으셨다. 나는 (           )라고 대답했다.</a:t>
              </a:r>
              <a:endParaRPr/>
            </a:p>
            <a:p>
              <a:pPr>
                <a:buClr>
                  <a:srgbClr val="000000"/>
                </a:buClr>
                <a:buSzPts val="1100"/>
              </a:pPr>
              <a:endParaRPr sz="1100">
                <a:solidFill>
                  <a:schemeClr val="dk2"/>
                </a:solidFill>
                <a:latin typeface="Arial"/>
                <a:ea typeface="Arial"/>
                <a:cs typeface="Arial"/>
                <a:sym typeface="Arial"/>
              </a:endParaRPr>
            </a:p>
            <a:p>
              <a:pPr>
                <a:buClr>
                  <a:srgbClr val="000000"/>
                </a:buClr>
                <a:buSzPts val="1100"/>
              </a:pPr>
              <a:endParaRPr sz="1100">
                <a:solidFill>
                  <a:schemeClr val="dk2"/>
                </a:solidFill>
                <a:latin typeface="Arial"/>
                <a:ea typeface="Arial"/>
                <a:cs typeface="Arial"/>
                <a:sym typeface="Arial"/>
              </a:endParaRPr>
            </a:p>
          </p:txBody>
        </p:sp>
      </p:grpSp>
      <p:grpSp>
        <p:nvGrpSpPr>
          <p:cNvPr id="152" name="Google Shape;152;p30"/>
          <p:cNvGrpSpPr/>
          <p:nvPr/>
        </p:nvGrpSpPr>
        <p:grpSpPr>
          <a:xfrm>
            <a:off x="7481350" y="2218229"/>
            <a:ext cx="1024800" cy="2023300"/>
            <a:chOff x="7481350" y="1669900"/>
            <a:chExt cx="1024800" cy="2023300"/>
          </a:xfrm>
        </p:grpSpPr>
        <p:sp>
          <p:nvSpPr>
            <p:cNvPr id="153" name="Google Shape;153;p30"/>
            <p:cNvSpPr/>
            <p:nvPr/>
          </p:nvSpPr>
          <p:spPr>
            <a:xfrm>
              <a:off x="7481350" y="1669900"/>
              <a:ext cx="1024800" cy="400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endParaRPr sz="1400">
                <a:solidFill>
                  <a:srgbClr val="000000"/>
                </a:solidFill>
                <a:latin typeface="Arial"/>
                <a:ea typeface="Arial"/>
                <a:cs typeface="Arial"/>
                <a:sym typeface="Arial"/>
              </a:endParaRPr>
            </a:p>
          </p:txBody>
        </p:sp>
        <p:sp>
          <p:nvSpPr>
            <p:cNvPr id="154" name="Google Shape;154;p30"/>
            <p:cNvSpPr/>
            <p:nvPr/>
          </p:nvSpPr>
          <p:spPr>
            <a:xfrm>
              <a:off x="7481350" y="2481450"/>
              <a:ext cx="1024800" cy="400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endParaRPr sz="1400">
                <a:solidFill>
                  <a:srgbClr val="000000"/>
                </a:solidFill>
                <a:latin typeface="Arial"/>
                <a:ea typeface="Arial"/>
                <a:cs typeface="Arial"/>
                <a:sym typeface="Arial"/>
              </a:endParaRPr>
            </a:p>
          </p:txBody>
        </p:sp>
        <p:sp>
          <p:nvSpPr>
            <p:cNvPr id="155" name="Google Shape;155;p30"/>
            <p:cNvSpPr/>
            <p:nvPr/>
          </p:nvSpPr>
          <p:spPr>
            <a:xfrm>
              <a:off x="7481350" y="3293000"/>
              <a:ext cx="1024800" cy="400200"/>
            </a:xfrm>
            <a:prstGeom prst="ellipse">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endParaRPr sz="1400">
                <a:solidFill>
                  <a:srgbClr val="000000"/>
                </a:solidFill>
                <a:latin typeface="Arial"/>
                <a:ea typeface="Arial"/>
                <a:cs typeface="Arial"/>
                <a:sym typeface="Arial"/>
              </a:endParaRPr>
            </a:p>
          </p:txBody>
        </p:sp>
      </p:grpSp>
      <p:sp>
        <p:nvSpPr>
          <p:cNvPr id="156" name="Google Shape;156;p30"/>
          <p:cNvSpPr txBox="1"/>
          <p:nvPr/>
        </p:nvSpPr>
        <p:spPr>
          <a:xfrm>
            <a:off x="514349" y="4121631"/>
            <a:ext cx="4572000" cy="738664"/>
          </a:xfrm>
          <a:prstGeom prst="rect">
            <a:avLst/>
          </a:prstGeom>
          <a:noFill/>
          <a:ln>
            <a:noFill/>
          </a:ln>
        </p:spPr>
        <p:txBody>
          <a:bodyPr spcFirstLastPara="1" wrap="square" lIns="91425" tIns="45700" rIns="91425" bIns="45700" anchor="t" anchorCtr="0">
            <a:spAutoFit/>
          </a:bodyPr>
          <a:lstStyle/>
          <a:p>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길이</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막혔어</a:t>
            </a:r>
            <a:r>
              <a:rPr lang="en-US" sz="1400" dirty="0">
                <a:solidFill>
                  <a:srgbClr val="000000"/>
                </a:solidFill>
                <a:latin typeface="Arial"/>
                <a:ea typeface="Arial"/>
                <a:cs typeface="Arial"/>
                <a:sym typeface="Arial"/>
              </a:rPr>
              <a:t>” (65%) ✅</a:t>
            </a:r>
            <a:endParaRPr dirty="0"/>
          </a:p>
          <a:p>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시간</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개념을</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초월해</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봤어</a:t>
            </a:r>
            <a:r>
              <a:rPr lang="en-US" sz="1400" dirty="0">
                <a:solidFill>
                  <a:srgbClr val="000000"/>
                </a:solidFill>
                <a:latin typeface="Arial"/>
                <a:ea typeface="Arial"/>
                <a:cs typeface="Arial"/>
                <a:sym typeface="Arial"/>
              </a:rPr>
              <a:t>” (25%) 😂</a:t>
            </a:r>
            <a:endParaRPr dirty="0"/>
          </a:p>
          <a:p>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고양이</a:t>
            </a:r>
            <a:r>
              <a:rPr lang="en-US" sz="1400" dirty="0">
                <a:solidFill>
                  <a:srgbClr val="000000"/>
                </a:solidFill>
                <a:latin typeface="Arial"/>
                <a:ea typeface="Arial"/>
                <a:cs typeface="Arial"/>
                <a:sym typeface="Arial"/>
              </a:rPr>
              <a:t>” (10%)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nodeType="clickEffect">
                                  <p:stCondLst>
                                    <p:cond delay="0"/>
                                  </p:stCondLst>
                                  <p:childTnLst>
                                    <p:set>
                                      <p:cBhvr>
                                        <p:cTn id="15" dur="1" fill="hold">
                                          <p:stCondLst>
                                            <p:cond delay="0"/>
                                          </p:stCondLst>
                                        </p:cTn>
                                        <p:tgtEl>
                                          <p:spTgt spid="144"/>
                                        </p:tgtEl>
                                        <p:attrNameLst>
                                          <p:attrName>style.visibility</p:attrName>
                                        </p:attrNameLst>
                                      </p:cBhvr>
                                      <p:to>
                                        <p:strVal val="visible"/>
                                      </p:to>
                                    </p:set>
                                    <p:anim calcmode="lin" valueType="num">
                                      <p:cBhvr additive="base">
                                        <p:cTn id="16" dur="1000"/>
                                        <p:tgtEl>
                                          <p:spTgt spid="144"/>
                                        </p:tgtEl>
                                        <p:attrNameLst>
                                          <p:attrName>ppt_x</p:attrName>
                                        </p:attrNameLst>
                                      </p:cBhvr>
                                      <p:tavLst>
                                        <p:tav tm="0">
                                          <p:val>
                                            <p:strVal val="#ppt_x+1"/>
                                          </p:val>
                                        </p:tav>
                                        <p:tav tm="100000">
                                          <p:val>
                                            <p:strVal val="#ppt_x"/>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52"/>
                                        </p:tgtEl>
                                        <p:attrNameLst>
                                          <p:attrName>style.visibility</p:attrName>
                                        </p:attrNameLst>
                                      </p:cBhvr>
                                      <p:to>
                                        <p:strVal val="visible"/>
                                      </p:to>
                                    </p:set>
                                    <p:anim calcmode="lin" valueType="num">
                                      <p:cBhvr additive="base">
                                        <p:cTn id="21" dur="1000"/>
                                        <p:tgtEl>
                                          <p:spTgt spid="15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12689D68-CB40-A8B1-CB40-D82D35112FEA}"/>
            </a:ext>
          </a:extLst>
        </p:cNvPr>
        <p:cNvGrpSpPr/>
        <p:nvPr/>
      </p:nvGrpSpPr>
      <p:grpSpPr>
        <a:xfrm>
          <a:off x="0" y="0"/>
          <a:ext cx="0" cy="0"/>
          <a:chOff x="0" y="0"/>
          <a:chExt cx="0" cy="0"/>
        </a:xfrm>
      </p:grpSpPr>
      <p:sp>
        <p:nvSpPr>
          <p:cNvPr id="145" name="Google Shape;145;p30">
            <a:extLst>
              <a:ext uri="{FF2B5EF4-FFF2-40B4-BE49-F238E27FC236}">
                <a16:creationId xmlns:a16="http://schemas.microsoft.com/office/drawing/2014/main" id="{5380BE33-8A63-869E-8ED6-8AE60ACC313F}"/>
              </a:ext>
            </a:extLst>
          </p:cNvPr>
          <p:cNvSpPr txBox="1">
            <a:spLocks noGrp="1"/>
          </p:cNvSpPr>
          <p:nvPr>
            <p:ph type="title"/>
          </p:nvPr>
        </p:nvSpPr>
        <p:spPr>
          <a:xfrm>
            <a:off x="429927" y="316977"/>
            <a:ext cx="5250000" cy="994200"/>
          </a:xfrm>
          <a:prstGeom prst="rect">
            <a:avLst/>
          </a:prstGeom>
          <a:noFill/>
          <a:ln>
            <a:noFill/>
          </a:ln>
        </p:spPr>
        <p:txBody>
          <a:bodyPr spcFirstLastPara="1" vert="horz" wrap="square" lIns="68575" tIns="34275" rIns="68575" bIns="34275" rtlCol="0" anchor="ctr" anchorCtr="0">
            <a:normAutofit/>
          </a:bodyPr>
          <a:lstStyle/>
          <a:p>
            <a:pPr algn="l">
              <a:lnSpc>
                <a:spcPct val="90000"/>
              </a:lnSpc>
              <a:buClr>
                <a:schemeClr val="dk1"/>
              </a:buClr>
              <a:buSzPts val="2700"/>
            </a:pPr>
            <a:r>
              <a:rPr lang="en-US" sz="2600" b="1"/>
              <a:t>파운데이션 AI 모델의 시대</a:t>
            </a:r>
            <a:endParaRPr sz="2700"/>
          </a:p>
        </p:txBody>
      </p:sp>
      <p:cxnSp>
        <p:nvCxnSpPr>
          <p:cNvPr id="146" name="Google Shape;146;p30">
            <a:extLst>
              <a:ext uri="{FF2B5EF4-FFF2-40B4-BE49-F238E27FC236}">
                <a16:creationId xmlns:a16="http://schemas.microsoft.com/office/drawing/2014/main" id="{AC0DD6D4-E555-5A42-FEB2-27A157E175BF}"/>
              </a:ext>
            </a:extLst>
          </p:cNvPr>
          <p:cNvCxnSpPr/>
          <p:nvPr/>
        </p:nvCxnSpPr>
        <p:spPr>
          <a:xfrm>
            <a:off x="514349" y="1073160"/>
            <a:ext cx="332100" cy="0"/>
          </a:xfrm>
          <a:prstGeom prst="straightConnector1">
            <a:avLst/>
          </a:prstGeom>
          <a:noFill/>
          <a:ln w="57150" cap="flat" cmpd="sng">
            <a:solidFill>
              <a:schemeClr val="dk1"/>
            </a:solidFill>
            <a:prstDash val="solid"/>
            <a:miter lim="800000"/>
            <a:headEnd type="none" w="sm" len="sm"/>
            <a:tailEnd type="none" w="sm" len="sm"/>
          </a:ln>
        </p:spPr>
      </p:cxnSp>
      <p:sp>
        <p:nvSpPr>
          <p:cNvPr id="147" name="Google Shape;147;p30">
            <a:extLst>
              <a:ext uri="{FF2B5EF4-FFF2-40B4-BE49-F238E27FC236}">
                <a16:creationId xmlns:a16="http://schemas.microsoft.com/office/drawing/2014/main" id="{E28A864F-CF13-1245-6A6F-A1CC656E87A0}"/>
              </a:ext>
            </a:extLst>
          </p:cNvPr>
          <p:cNvSpPr txBox="1">
            <a:spLocks noGrp="1"/>
          </p:cNvSpPr>
          <p:nvPr>
            <p:ph type="title"/>
          </p:nvPr>
        </p:nvSpPr>
        <p:spPr>
          <a:xfrm>
            <a:off x="217200" y="1915704"/>
            <a:ext cx="3945300" cy="841800"/>
          </a:xfrm>
          <a:prstGeom prst="rect">
            <a:avLst/>
          </a:prstGeom>
          <a:noFill/>
          <a:ln>
            <a:noFill/>
          </a:ln>
        </p:spPr>
        <p:txBody>
          <a:bodyPr spcFirstLastPara="1" vert="horz" wrap="square" lIns="91425" tIns="91425" rIns="91425" bIns="91425" rtlCol="0" anchor="ctr" anchorCtr="0">
            <a:noAutofit/>
          </a:bodyPr>
          <a:lstStyle/>
          <a:p>
            <a:pPr algn="l">
              <a:lnSpc>
                <a:spcPct val="115000"/>
              </a:lnSpc>
              <a:buSzPts val="990"/>
            </a:pPr>
            <a:r>
              <a:rPr lang="en-US" sz="1770" dirty="0" err="1">
                <a:highlight>
                  <a:srgbClr val="FFFFFF"/>
                </a:highlight>
                <a:latin typeface="+mn-lt"/>
              </a:rPr>
              <a:t>파운데이션</a:t>
            </a:r>
            <a:r>
              <a:rPr lang="en-US" sz="1770" dirty="0">
                <a:highlight>
                  <a:srgbClr val="FFFFFF"/>
                </a:highlight>
                <a:latin typeface="+mn-lt"/>
              </a:rPr>
              <a:t> </a:t>
            </a:r>
            <a:r>
              <a:rPr lang="en-US" sz="1770" dirty="0" err="1">
                <a:highlight>
                  <a:srgbClr val="FFFFFF"/>
                </a:highlight>
                <a:latin typeface="+mn-lt"/>
              </a:rPr>
              <a:t>모델</a:t>
            </a:r>
            <a:r>
              <a:rPr lang="en-US" sz="1770" dirty="0">
                <a:highlight>
                  <a:srgbClr val="FFFFFF"/>
                </a:highlight>
                <a:latin typeface="+mn-lt"/>
              </a:rPr>
              <a:t> </a:t>
            </a:r>
            <a:r>
              <a:rPr lang="en-US" sz="1170" dirty="0">
                <a:solidFill>
                  <a:srgbClr val="808080"/>
                </a:solidFill>
                <a:highlight>
                  <a:srgbClr val="FFFFFF"/>
                </a:highlight>
                <a:latin typeface="+mn-lt"/>
              </a:rPr>
              <a:t>(</a:t>
            </a:r>
            <a:r>
              <a:rPr lang="en-US" sz="1170" dirty="0" err="1">
                <a:solidFill>
                  <a:srgbClr val="808080"/>
                </a:solidFill>
                <a:highlight>
                  <a:srgbClr val="FFFFFF"/>
                </a:highlight>
                <a:latin typeface="+mn-lt"/>
              </a:rPr>
              <a:t>예</a:t>
            </a:r>
            <a:r>
              <a:rPr lang="en-US" sz="1170" dirty="0">
                <a:solidFill>
                  <a:srgbClr val="808080"/>
                </a:solidFill>
                <a:highlight>
                  <a:srgbClr val="FFFFFF"/>
                </a:highlight>
                <a:latin typeface="+mn-lt"/>
              </a:rPr>
              <a:t>, GPT)</a:t>
            </a:r>
            <a:endParaRPr sz="1770" dirty="0">
              <a:highlight>
                <a:srgbClr val="FFFFFF"/>
              </a:highlight>
              <a:latin typeface="+mn-lt"/>
            </a:endParaRPr>
          </a:p>
          <a:p>
            <a:pPr marL="457200" indent="-311150" algn="l">
              <a:lnSpc>
                <a:spcPct val="115000"/>
              </a:lnSpc>
              <a:buSzPts val="1300"/>
              <a:buChar char="●"/>
            </a:pPr>
            <a:r>
              <a:rPr lang="en-US" sz="1300" dirty="0" err="1">
                <a:latin typeface="+mn-lt"/>
              </a:rPr>
              <a:t>대규모</a:t>
            </a:r>
            <a:r>
              <a:rPr lang="en-US" sz="1300" dirty="0">
                <a:latin typeface="+mn-lt"/>
              </a:rPr>
              <a:t> unlabeled </a:t>
            </a:r>
            <a:r>
              <a:rPr lang="en-US" sz="1300" dirty="0" err="1">
                <a:latin typeface="+mn-lt"/>
              </a:rPr>
              <a:t>데이터를</a:t>
            </a:r>
            <a:r>
              <a:rPr lang="en-US" sz="1300" dirty="0">
                <a:latin typeface="+mn-lt"/>
              </a:rPr>
              <a:t> </a:t>
            </a:r>
            <a:r>
              <a:rPr lang="en-US" sz="1300" dirty="0">
                <a:solidFill>
                  <a:schemeClr val="accent1"/>
                </a:solidFill>
                <a:latin typeface="+mn-lt"/>
              </a:rPr>
              <a:t>“빈칸채우기</a:t>
            </a:r>
            <a:r>
              <a:rPr lang="en-US" sz="1300" baseline="30000" dirty="0">
                <a:solidFill>
                  <a:schemeClr val="accent1"/>
                </a:solidFill>
                <a:latin typeface="+mn-lt"/>
              </a:rPr>
              <a:t>2</a:t>
            </a:r>
            <a:r>
              <a:rPr lang="en-US" sz="1300" dirty="0">
                <a:solidFill>
                  <a:schemeClr val="accent1"/>
                </a:solidFill>
                <a:latin typeface="+mn-lt"/>
              </a:rPr>
              <a:t>"</a:t>
            </a:r>
            <a:r>
              <a:rPr lang="en-US" sz="1300" dirty="0">
                <a:latin typeface="+mn-lt"/>
              </a:rPr>
              <a:t>와 </a:t>
            </a:r>
            <a:r>
              <a:rPr lang="en-US" sz="1300" dirty="0" err="1">
                <a:latin typeface="+mn-lt"/>
              </a:rPr>
              <a:t>같이</a:t>
            </a:r>
            <a:r>
              <a:rPr lang="en-US" sz="1300" dirty="0">
                <a:latin typeface="+mn-lt"/>
              </a:rPr>
              <a:t> </a:t>
            </a:r>
            <a:r>
              <a:rPr lang="en-US" sz="1300" dirty="0" err="1">
                <a:latin typeface="+mn-lt"/>
              </a:rPr>
              <a:t>자기지도학습하는</a:t>
            </a:r>
            <a:r>
              <a:rPr lang="en-US" sz="1300" dirty="0">
                <a:latin typeface="+mn-lt"/>
              </a:rPr>
              <a:t> </a:t>
            </a:r>
            <a:r>
              <a:rPr lang="en-US" sz="1300" dirty="0" err="1">
                <a:latin typeface="+mn-lt"/>
              </a:rPr>
              <a:t>뉴럴넷</a:t>
            </a:r>
            <a:r>
              <a:rPr lang="en-US" sz="1300" dirty="0">
                <a:latin typeface="+mn-lt"/>
              </a:rPr>
              <a:t>.</a:t>
            </a:r>
            <a:endParaRPr sz="1300" dirty="0">
              <a:latin typeface="+mn-lt"/>
            </a:endParaRPr>
          </a:p>
          <a:p>
            <a:pPr marL="457200" indent="-311150" algn="l">
              <a:lnSpc>
                <a:spcPct val="115000"/>
              </a:lnSpc>
              <a:buSzPts val="1300"/>
              <a:buChar char="●"/>
            </a:pPr>
            <a:r>
              <a:rPr lang="en-US" sz="1300" dirty="0" err="1">
                <a:latin typeface="+mn-lt"/>
              </a:rPr>
              <a:t>수많은</a:t>
            </a:r>
            <a:r>
              <a:rPr lang="en-US" sz="1300" dirty="0">
                <a:latin typeface="+mn-lt"/>
              </a:rPr>
              <a:t> </a:t>
            </a:r>
            <a:r>
              <a:rPr lang="en-US" sz="1300" dirty="0" err="1">
                <a:latin typeface="+mn-lt"/>
              </a:rPr>
              <a:t>테스크에</a:t>
            </a:r>
            <a:r>
              <a:rPr lang="en-US" sz="1300" dirty="0">
                <a:latin typeface="+mn-lt"/>
              </a:rPr>
              <a:t> </a:t>
            </a:r>
            <a:r>
              <a:rPr lang="en-US" sz="1300" dirty="0" err="1">
                <a:latin typeface="+mn-lt"/>
              </a:rPr>
              <a:t>활용</a:t>
            </a:r>
            <a:r>
              <a:rPr lang="en-US" sz="1300" dirty="0">
                <a:latin typeface="+mn-lt"/>
              </a:rPr>
              <a:t>/</a:t>
            </a:r>
            <a:r>
              <a:rPr lang="en-US" sz="1300" dirty="0" err="1">
                <a:latin typeface="+mn-lt"/>
              </a:rPr>
              <a:t>적응</a:t>
            </a:r>
            <a:r>
              <a:rPr lang="en-US" sz="1300" dirty="0">
                <a:latin typeface="+mn-lt"/>
              </a:rPr>
              <a:t> </a:t>
            </a:r>
            <a:r>
              <a:rPr lang="en-US" sz="1300" dirty="0" err="1">
                <a:latin typeface="+mn-lt"/>
              </a:rPr>
              <a:t>가능</a:t>
            </a:r>
            <a:r>
              <a:rPr lang="en-US" sz="1300" dirty="0">
                <a:latin typeface="+mn-lt"/>
              </a:rPr>
              <a:t>. </a:t>
            </a:r>
            <a:endParaRPr sz="3930" dirty="0">
              <a:latin typeface="+mn-lt"/>
            </a:endParaRPr>
          </a:p>
        </p:txBody>
      </p:sp>
      <p:sp>
        <p:nvSpPr>
          <p:cNvPr id="148" name="Google Shape;148;p30">
            <a:extLst>
              <a:ext uri="{FF2B5EF4-FFF2-40B4-BE49-F238E27FC236}">
                <a16:creationId xmlns:a16="http://schemas.microsoft.com/office/drawing/2014/main" id="{641A6495-12A1-D744-F66A-A3C46CD8B03B}"/>
              </a:ext>
            </a:extLst>
          </p:cNvPr>
          <p:cNvSpPr txBox="1"/>
          <p:nvPr/>
        </p:nvSpPr>
        <p:spPr>
          <a:xfrm>
            <a:off x="0" y="5708100"/>
            <a:ext cx="8715000" cy="1213764"/>
          </a:xfrm>
          <a:prstGeom prst="rect">
            <a:avLst/>
          </a:prstGeom>
          <a:noFill/>
          <a:ln>
            <a:noFill/>
          </a:ln>
        </p:spPr>
        <p:txBody>
          <a:bodyPr spcFirstLastPara="1" wrap="square" lIns="91425" tIns="91425" rIns="91425" bIns="91425" anchor="t" anchorCtr="0">
            <a:spAutoFit/>
          </a:bodyPr>
          <a:lstStyle/>
          <a:p>
            <a:pPr marL="190500">
              <a:lnSpc>
                <a:spcPct val="91283"/>
              </a:lnSpc>
              <a:spcBef>
                <a:spcPts val="600"/>
              </a:spcBef>
              <a:buClr>
                <a:srgbClr val="000000"/>
              </a:buClr>
              <a:buSzPts val="600"/>
            </a:pPr>
            <a:r>
              <a:rPr lang="en-US" sz="900" dirty="0">
                <a:solidFill>
                  <a:srgbClr val="000000"/>
                </a:solidFill>
                <a:latin typeface="Arial"/>
                <a:ea typeface="Arial"/>
                <a:cs typeface="Arial"/>
                <a:sym typeface="Arial"/>
              </a:rPr>
              <a:t>1. </a:t>
            </a:r>
            <a:r>
              <a:rPr lang="en-US" sz="900" u="sng" dirty="0">
                <a:solidFill>
                  <a:schemeClr val="hlink"/>
                </a:solidFill>
                <a:highlight>
                  <a:srgbClr val="FFFFFF"/>
                </a:highlight>
                <a:latin typeface="Arial"/>
                <a:ea typeface="Arial"/>
                <a:cs typeface="Arial"/>
                <a:sym typeface="Arial"/>
                <a:hlinkClick r:id="rId3"/>
              </a:rPr>
              <a:t>On the Opportunities and Risks of Foundation Models, arxiv, 2021</a:t>
            </a:r>
            <a:r>
              <a:rPr lang="en-US" sz="900" dirty="0">
                <a:solidFill>
                  <a:schemeClr val="dk1"/>
                </a:solidFill>
                <a:highlight>
                  <a:srgbClr val="FFFFFF"/>
                </a:highlight>
                <a:latin typeface="Arial"/>
                <a:ea typeface="Arial"/>
                <a:cs typeface="Arial"/>
                <a:sym typeface="Arial"/>
              </a:rPr>
              <a:t>; 2. </a:t>
            </a:r>
            <a:r>
              <a:rPr lang="en-US" sz="900" u="sng" dirty="0">
                <a:solidFill>
                  <a:schemeClr val="hlink"/>
                </a:solidFill>
                <a:highlight>
                  <a:srgbClr val="FFFFFF"/>
                </a:highlight>
                <a:latin typeface="Arial"/>
                <a:ea typeface="Arial"/>
                <a:cs typeface="Arial"/>
                <a:sym typeface="Arial"/>
                <a:hlinkClick r:id="rId4"/>
              </a:rPr>
              <a:t>BERT: Pre-training of Deep Bidirectional Transformers for Language Understanding 2019</a:t>
            </a:r>
            <a:endParaRPr sz="900" dirty="0">
              <a:solidFill>
                <a:schemeClr val="dk1"/>
              </a:solidFill>
              <a:highlight>
                <a:srgbClr val="FFFFFF"/>
              </a:highlight>
              <a:latin typeface="Arial"/>
              <a:ea typeface="Arial"/>
              <a:cs typeface="Arial"/>
              <a:sym typeface="Arial"/>
            </a:endParaRPr>
          </a:p>
          <a:p>
            <a:pPr marL="190500">
              <a:lnSpc>
                <a:spcPct val="91283"/>
              </a:lnSpc>
              <a:spcBef>
                <a:spcPts val="900"/>
              </a:spcBef>
              <a:buClr>
                <a:srgbClr val="000000"/>
              </a:buClr>
              <a:buSzPts val="800"/>
            </a:pPr>
            <a:endParaRPr sz="1050" dirty="0">
              <a:solidFill>
                <a:schemeClr val="dk1"/>
              </a:solidFill>
              <a:highlight>
                <a:srgbClr val="FFFFFF"/>
              </a:highlight>
              <a:latin typeface="Arial"/>
              <a:ea typeface="Arial"/>
              <a:cs typeface="Arial"/>
              <a:sym typeface="Arial"/>
            </a:endParaRPr>
          </a:p>
          <a:p>
            <a:pPr marL="190500">
              <a:lnSpc>
                <a:spcPct val="91283"/>
              </a:lnSpc>
              <a:spcBef>
                <a:spcPts val="900"/>
              </a:spcBef>
              <a:buClr>
                <a:srgbClr val="000000"/>
              </a:buClr>
              <a:buSzPts val="800"/>
            </a:pPr>
            <a:endParaRPr sz="1050" dirty="0">
              <a:solidFill>
                <a:schemeClr val="dk1"/>
              </a:solidFill>
              <a:highlight>
                <a:srgbClr val="FFFFFF"/>
              </a:highlight>
              <a:latin typeface="Arial"/>
              <a:ea typeface="Arial"/>
              <a:cs typeface="Arial"/>
              <a:sym typeface="Arial"/>
            </a:endParaRPr>
          </a:p>
          <a:p>
            <a:pPr>
              <a:lnSpc>
                <a:spcPct val="115000"/>
              </a:lnSpc>
              <a:spcBef>
                <a:spcPts val="900"/>
              </a:spcBef>
              <a:buClr>
                <a:srgbClr val="000000"/>
              </a:buClr>
              <a:buSzPts val="900"/>
            </a:pPr>
            <a:endParaRPr sz="1100" dirty="0">
              <a:solidFill>
                <a:schemeClr val="dk1"/>
              </a:solidFill>
              <a:latin typeface="Arial"/>
              <a:ea typeface="Arial"/>
              <a:cs typeface="Arial"/>
              <a:sym typeface="Arial"/>
            </a:endParaRPr>
          </a:p>
        </p:txBody>
      </p:sp>
      <p:grpSp>
        <p:nvGrpSpPr>
          <p:cNvPr id="149" name="Google Shape;149;p30">
            <a:extLst>
              <a:ext uri="{FF2B5EF4-FFF2-40B4-BE49-F238E27FC236}">
                <a16:creationId xmlns:a16="http://schemas.microsoft.com/office/drawing/2014/main" id="{D9662E07-3F17-9AF3-81EA-A48407B7F09F}"/>
              </a:ext>
            </a:extLst>
          </p:cNvPr>
          <p:cNvGrpSpPr/>
          <p:nvPr/>
        </p:nvGrpSpPr>
        <p:grpSpPr>
          <a:xfrm>
            <a:off x="449975" y="2990829"/>
            <a:ext cx="3369900" cy="2032224"/>
            <a:chOff x="373775" y="2899700"/>
            <a:chExt cx="3369900" cy="2032224"/>
          </a:xfrm>
        </p:grpSpPr>
        <p:sp>
          <p:nvSpPr>
            <p:cNvPr id="150" name="Google Shape;150;p30">
              <a:extLst>
                <a:ext uri="{FF2B5EF4-FFF2-40B4-BE49-F238E27FC236}">
                  <a16:creationId xmlns:a16="http://schemas.microsoft.com/office/drawing/2014/main" id="{58204D06-26F8-71E1-FEC2-7A8CCE092CAD}"/>
                </a:ext>
              </a:extLst>
            </p:cNvPr>
            <p:cNvSpPr/>
            <p:nvPr/>
          </p:nvSpPr>
          <p:spPr>
            <a:xfrm>
              <a:off x="373775" y="2899700"/>
              <a:ext cx="3369900" cy="2032224"/>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buClr>
                  <a:srgbClr val="000000"/>
                </a:buClr>
                <a:buSzPts val="1400"/>
              </a:pPr>
              <a:endParaRPr sz="1400">
                <a:solidFill>
                  <a:srgbClr val="000000"/>
                </a:solidFill>
                <a:latin typeface="Arial"/>
                <a:ea typeface="Arial"/>
                <a:cs typeface="Arial"/>
                <a:sym typeface="Arial"/>
              </a:endParaRPr>
            </a:p>
          </p:txBody>
        </p:sp>
        <p:sp>
          <p:nvSpPr>
            <p:cNvPr id="151" name="Google Shape;151;p30">
              <a:extLst>
                <a:ext uri="{FF2B5EF4-FFF2-40B4-BE49-F238E27FC236}">
                  <a16:creationId xmlns:a16="http://schemas.microsoft.com/office/drawing/2014/main" id="{AD1A3C07-A975-4049-5419-63F7C3ECF5DF}"/>
                </a:ext>
              </a:extLst>
            </p:cNvPr>
            <p:cNvSpPr txBox="1"/>
            <p:nvPr/>
          </p:nvSpPr>
          <p:spPr>
            <a:xfrm>
              <a:off x="443075" y="3014031"/>
              <a:ext cx="3231300" cy="1292631"/>
            </a:xfrm>
            <a:prstGeom prst="rect">
              <a:avLst/>
            </a:prstGeom>
            <a:noFill/>
            <a:ln>
              <a:noFill/>
            </a:ln>
          </p:spPr>
          <p:txBody>
            <a:bodyPr spcFirstLastPara="1" wrap="square" lIns="91425" tIns="91425" rIns="91425" bIns="91425" anchor="t" anchorCtr="0">
              <a:spAutoFit/>
            </a:bodyPr>
            <a:lstStyle/>
            <a:p>
              <a:r>
                <a:rPr lang="en-US" sz="1600">
                  <a:solidFill>
                    <a:srgbClr val="000000"/>
                  </a:solidFill>
                  <a:latin typeface="Arial"/>
                  <a:ea typeface="Arial"/>
                  <a:cs typeface="Arial"/>
                  <a:sym typeface="Arial"/>
                </a:rPr>
                <a:t>엄마가 “너 오늘 왜 이렇게 늦었어?“라고 물으셨다. 나는 (           )라고 대답했다.</a:t>
              </a:r>
              <a:endParaRPr/>
            </a:p>
            <a:p>
              <a:pPr>
                <a:buClr>
                  <a:srgbClr val="000000"/>
                </a:buClr>
                <a:buSzPts val="1100"/>
              </a:pPr>
              <a:endParaRPr sz="1100">
                <a:solidFill>
                  <a:schemeClr val="dk2"/>
                </a:solidFill>
                <a:latin typeface="Arial"/>
                <a:ea typeface="Arial"/>
                <a:cs typeface="Arial"/>
                <a:sym typeface="Arial"/>
              </a:endParaRPr>
            </a:p>
            <a:p>
              <a:pPr>
                <a:buClr>
                  <a:srgbClr val="000000"/>
                </a:buClr>
                <a:buSzPts val="1100"/>
              </a:pPr>
              <a:endParaRPr sz="1100">
                <a:solidFill>
                  <a:schemeClr val="dk2"/>
                </a:solidFill>
                <a:latin typeface="Arial"/>
                <a:ea typeface="Arial"/>
                <a:cs typeface="Arial"/>
                <a:sym typeface="Arial"/>
              </a:endParaRPr>
            </a:p>
          </p:txBody>
        </p:sp>
      </p:grpSp>
      <p:sp>
        <p:nvSpPr>
          <p:cNvPr id="156" name="Google Shape;156;p30">
            <a:extLst>
              <a:ext uri="{FF2B5EF4-FFF2-40B4-BE49-F238E27FC236}">
                <a16:creationId xmlns:a16="http://schemas.microsoft.com/office/drawing/2014/main" id="{F1D1F723-F567-FCB0-F687-2C1B28184F9E}"/>
              </a:ext>
            </a:extLst>
          </p:cNvPr>
          <p:cNvSpPr txBox="1"/>
          <p:nvPr/>
        </p:nvSpPr>
        <p:spPr>
          <a:xfrm>
            <a:off x="514349" y="4121631"/>
            <a:ext cx="4572000" cy="738664"/>
          </a:xfrm>
          <a:prstGeom prst="rect">
            <a:avLst/>
          </a:prstGeom>
          <a:noFill/>
          <a:ln>
            <a:noFill/>
          </a:ln>
        </p:spPr>
        <p:txBody>
          <a:bodyPr spcFirstLastPara="1" wrap="square" lIns="91425" tIns="45700" rIns="91425" bIns="45700" anchor="t" anchorCtr="0">
            <a:spAutoFit/>
          </a:bodyPr>
          <a:lstStyle/>
          <a:p>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길이</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막혔어</a:t>
            </a:r>
            <a:r>
              <a:rPr lang="en-US" sz="1400" dirty="0">
                <a:solidFill>
                  <a:srgbClr val="000000"/>
                </a:solidFill>
                <a:latin typeface="Arial"/>
                <a:ea typeface="Arial"/>
                <a:cs typeface="Arial"/>
                <a:sym typeface="Arial"/>
              </a:rPr>
              <a:t>” (65%) ✅</a:t>
            </a:r>
            <a:endParaRPr dirty="0"/>
          </a:p>
          <a:p>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시간</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개념을</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초월해</a:t>
            </a:r>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봤어</a:t>
            </a:r>
            <a:r>
              <a:rPr lang="en-US" sz="1400" dirty="0">
                <a:solidFill>
                  <a:srgbClr val="000000"/>
                </a:solidFill>
                <a:latin typeface="Arial"/>
                <a:ea typeface="Arial"/>
                <a:cs typeface="Arial"/>
                <a:sym typeface="Arial"/>
              </a:rPr>
              <a:t>” (25%) 😂</a:t>
            </a:r>
            <a:endParaRPr dirty="0"/>
          </a:p>
          <a:p>
            <a:r>
              <a:rPr lang="en-US" sz="1400" dirty="0">
                <a:solidFill>
                  <a:srgbClr val="000000"/>
                </a:solidFill>
                <a:latin typeface="Arial"/>
                <a:ea typeface="Arial"/>
                <a:cs typeface="Arial"/>
                <a:sym typeface="Arial"/>
              </a:rPr>
              <a:t>• “</a:t>
            </a:r>
            <a:r>
              <a:rPr lang="en-US" sz="1400" dirty="0" err="1">
                <a:solidFill>
                  <a:srgbClr val="000000"/>
                </a:solidFill>
                <a:latin typeface="Arial"/>
                <a:ea typeface="Arial"/>
                <a:cs typeface="Arial"/>
                <a:sym typeface="Arial"/>
              </a:rPr>
              <a:t>고양이</a:t>
            </a:r>
            <a:r>
              <a:rPr lang="en-US" sz="1400" dirty="0">
                <a:solidFill>
                  <a:srgbClr val="000000"/>
                </a:solidFill>
                <a:latin typeface="Arial"/>
                <a:ea typeface="Arial"/>
                <a:cs typeface="Arial"/>
                <a:sym typeface="Arial"/>
              </a:rPr>
              <a:t>” (10%) ❌</a:t>
            </a:r>
            <a:endParaRPr dirty="0"/>
          </a:p>
        </p:txBody>
      </p:sp>
      <p:sp>
        <p:nvSpPr>
          <p:cNvPr id="3" name="TextBox 2">
            <a:extLst>
              <a:ext uri="{FF2B5EF4-FFF2-40B4-BE49-F238E27FC236}">
                <a16:creationId xmlns:a16="http://schemas.microsoft.com/office/drawing/2014/main" id="{BEC175B4-3A70-90ED-4A38-D91A3736B627}"/>
              </a:ext>
            </a:extLst>
          </p:cNvPr>
          <p:cNvSpPr txBox="1"/>
          <p:nvPr/>
        </p:nvSpPr>
        <p:spPr>
          <a:xfrm>
            <a:off x="4226874" y="1996631"/>
            <a:ext cx="4572000" cy="3600986"/>
          </a:xfrm>
          <a:prstGeom prst="rect">
            <a:avLst/>
          </a:prstGeom>
          <a:noFill/>
        </p:spPr>
        <p:txBody>
          <a:bodyPr wrap="square">
            <a:spAutoFit/>
          </a:bodyPr>
          <a:lstStyle/>
          <a:p>
            <a:pPr algn="l"/>
            <a:r>
              <a:rPr lang="ko-KR" altLang="en-US" sz="1600" b="0" i="0" u="none" strike="noStrike" dirty="0">
                <a:solidFill>
                  <a:srgbClr val="000000"/>
                </a:solidFill>
                <a:effectLst/>
              </a:rPr>
              <a:t>원시 데이터</a:t>
            </a:r>
            <a:r>
              <a:rPr lang="en-US" altLang="ko-KR" sz="1600" b="0" i="0" u="none" strike="noStrike" dirty="0">
                <a:solidFill>
                  <a:srgbClr val="000000"/>
                </a:solidFill>
                <a:effectLst/>
              </a:rPr>
              <a:t>(</a:t>
            </a:r>
            <a:r>
              <a:rPr lang="en-US" sz="1600" b="0" i="0" u="none" strike="noStrike" dirty="0">
                <a:solidFill>
                  <a:srgbClr val="000000"/>
                </a:solidFill>
                <a:effectLst/>
              </a:rPr>
              <a:t>raw data)</a:t>
            </a:r>
            <a:r>
              <a:rPr lang="ko-KR" altLang="en-US" sz="1600" b="0" i="0" u="none" strike="noStrike" dirty="0">
                <a:solidFill>
                  <a:srgbClr val="000000"/>
                </a:solidFill>
                <a:effectLst/>
              </a:rPr>
              <a:t>에서</a:t>
            </a:r>
            <a:r>
              <a:rPr lang="en-US" altLang="ko-KR" sz="1600" b="0" i="0" u="none" strike="noStrike" dirty="0">
                <a:solidFill>
                  <a:srgbClr val="000000"/>
                </a:solidFill>
                <a:effectLst/>
              </a:rPr>
              <a:t> </a:t>
            </a:r>
            <a:r>
              <a:rPr lang="ko-KR" altLang="en-US" sz="1600" b="0" i="0" u="none" strike="noStrike" dirty="0">
                <a:solidFill>
                  <a:srgbClr val="000000"/>
                </a:solidFill>
                <a:effectLst/>
              </a:rPr>
              <a:t>특징</a:t>
            </a:r>
            <a:r>
              <a:rPr lang="en-US" altLang="ko-KR" sz="1600" b="0" i="0" u="none" strike="noStrike" dirty="0">
                <a:solidFill>
                  <a:srgbClr val="000000"/>
                </a:solidFill>
                <a:effectLst/>
              </a:rPr>
              <a:t>(</a:t>
            </a:r>
            <a:r>
              <a:rPr lang="en-US" sz="1600" b="0" i="0" u="none" strike="noStrike" dirty="0">
                <a:solidFill>
                  <a:srgbClr val="000000"/>
                </a:solidFill>
                <a:effectLst/>
              </a:rPr>
              <a:t>feature)·</a:t>
            </a:r>
            <a:r>
              <a:rPr lang="ko-KR" altLang="en-US" sz="1600" b="0" i="0" u="none" strike="noStrike" dirty="0">
                <a:solidFill>
                  <a:srgbClr val="000000"/>
                </a:solidFill>
                <a:effectLst/>
              </a:rPr>
              <a:t>표상</a:t>
            </a:r>
            <a:r>
              <a:rPr lang="en-US" altLang="ko-KR" sz="1600" b="0" i="0" u="none" strike="noStrike" dirty="0">
                <a:solidFill>
                  <a:srgbClr val="000000"/>
                </a:solidFill>
                <a:effectLst/>
              </a:rPr>
              <a:t>(</a:t>
            </a:r>
            <a:r>
              <a:rPr lang="en-US" sz="1600" b="0" i="0" u="none" strike="noStrike" dirty="0">
                <a:solidFill>
                  <a:srgbClr val="000000"/>
                </a:solidFill>
                <a:effectLst/>
              </a:rPr>
              <a:t>representation)</a:t>
            </a:r>
            <a:r>
              <a:rPr lang="ko-KR" altLang="en-US" sz="1600" b="0" i="0" u="none" strike="noStrike" dirty="0">
                <a:solidFill>
                  <a:srgbClr val="000000"/>
                </a:solidFill>
                <a:effectLst/>
              </a:rPr>
              <a:t>을 자동으로 학습하는 과정</a:t>
            </a:r>
            <a:r>
              <a:rPr lang="en-US" altLang="ko-KR" sz="1600" b="0" i="0" u="none" strike="noStrike" dirty="0">
                <a:solidFill>
                  <a:srgbClr val="000000"/>
                </a:solidFill>
                <a:effectLst/>
              </a:rPr>
              <a:t>.</a:t>
            </a:r>
          </a:p>
          <a:p>
            <a:pPr algn="l"/>
            <a:endParaRPr lang="en-US" altLang="ko-KR" sz="1600" b="0" i="0" u="none" strike="noStrike" dirty="0">
              <a:solidFill>
                <a:srgbClr val="000000"/>
              </a:solidFill>
              <a:effectLst/>
            </a:endParaRPr>
          </a:p>
          <a:p>
            <a:pPr marL="742950" lvl="1" indent="-285750" algn="l">
              <a:buFont typeface="Arial" panose="020B0604020202020204" pitchFamily="34" charset="0"/>
              <a:buChar char="•"/>
            </a:pPr>
            <a:r>
              <a:rPr lang="ko-KR" altLang="en-US" sz="1600" b="1" i="0" u="none" strike="noStrike" dirty="0">
                <a:solidFill>
                  <a:srgbClr val="000000"/>
                </a:solidFill>
                <a:effectLst/>
              </a:rPr>
              <a:t>언어</a:t>
            </a:r>
            <a:r>
              <a:rPr lang="en-US" altLang="ko-KR" sz="1600" b="0" i="0" u="none" strike="noStrike" dirty="0">
                <a:solidFill>
                  <a:srgbClr val="000000"/>
                </a:solidFill>
                <a:effectLst/>
              </a:rPr>
              <a:t>: </a:t>
            </a:r>
            <a:r>
              <a:rPr lang="ko-KR" altLang="en-US" sz="1600" b="0" i="0" u="none" strike="noStrike" dirty="0">
                <a:solidFill>
                  <a:srgbClr val="000000"/>
                </a:solidFill>
                <a:effectLst/>
              </a:rPr>
              <a:t>단어 </a:t>
            </a:r>
            <a:r>
              <a:rPr lang="ko-KR" altLang="en-US" sz="1600" b="0" i="0" u="none" strike="noStrike" dirty="0" err="1">
                <a:solidFill>
                  <a:srgbClr val="000000"/>
                </a:solidFill>
                <a:effectLst/>
              </a:rPr>
              <a:t>임베딩</a:t>
            </a:r>
            <a:r>
              <a:rPr lang="en-US" altLang="ko-KR" sz="1600" b="0" i="0" u="none" strike="noStrike" dirty="0">
                <a:solidFill>
                  <a:srgbClr val="000000"/>
                </a:solidFill>
                <a:effectLst/>
              </a:rPr>
              <a:t>(</a:t>
            </a:r>
            <a:r>
              <a:rPr lang="en-US" sz="1600" b="0" i="0" u="none" strike="noStrike" dirty="0">
                <a:solidFill>
                  <a:srgbClr val="000000"/>
                </a:solidFill>
                <a:effectLst/>
              </a:rPr>
              <a:t>word embedding) → </a:t>
            </a:r>
            <a:r>
              <a:rPr lang="ko-KR" altLang="en-US" sz="1600" b="0" i="0" u="none" strike="noStrike" dirty="0">
                <a:solidFill>
                  <a:srgbClr val="000000"/>
                </a:solidFill>
                <a:effectLst/>
              </a:rPr>
              <a:t>문장 의미 이해</a:t>
            </a:r>
            <a:r>
              <a:rPr lang="en-US" altLang="ko-KR" sz="1600" b="0" i="0" u="none" strike="noStrike" dirty="0">
                <a:solidFill>
                  <a:srgbClr val="000000"/>
                </a:solidFill>
                <a:effectLst/>
              </a:rPr>
              <a:t>.</a:t>
            </a:r>
          </a:p>
          <a:p>
            <a:pPr marL="742950" lvl="1" indent="-285750" algn="l">
              <a:buFont typeface="Arial" panose="020B0604020202020204" pitchFamily="34" charset="0"/>
              <a:buChar char="•"/>
            </a:pPr>
            <a:r>
              <a:rPr lang="ko-KR" altLang="en-US" sz="1600" b="1" i="0" u="none" strike="noStrike" dirty="0" err="1">
                <a:solidFill>
                  <a:srgbClr val="000000"/>
                </a:solidFill>
                <a:effectLst/>
              </a:rPr>
              <a:t>뇌영상</a:t>
            </a:r>
            <a:r>
              <a:rPr lang="en-US" altLang="ko-KR" sz="1600" b="0" i="0" u="none" strike="noStrike" dirty="0">
                <a:solidFill>
                  <a:srgbClr val="000000"/>
                </a:solidFill>
                <a:effectLst/>
              </a:rPr>
              <a:t>: </a:t>
            </a:r>
            <a:r>
              <a:rPr lang="en-US" sz="1600" b="0" i="0" u="none" strike="noStrike" dirty="0">
                <a:solidFill>
                  <a:srgbClr val="000000"/>
                </a:solidFill>
                <a:effectLst/>
              </a:rPr>
              <a:t>fMRI or signal </a:t>
            </a:r>
            <a:r>
              <a:rPr lang="en-US" sz="1600" b="0" i="0" u="none" strike="noStrike" dirty="0" err="1">
                <a:solidFill>
                  <a:srgbClr val="000000"/>
                </a:solidFill>
                <a:effectLst/>
              </a:rPr>
              <a:t>데이터</a:t>
            </a:r>
            <a:r>
              <a:rPr lang="en-US" sz="1600" dirty="0">
                <a:solidFill>
                  <a:srgbClr val="000000"/>
                </a:solidFill>
              </a:rPr>
              <a:t> </a:t>
            </a:r>
            <a:r>
              <a:rPr lang="ko-KR" altLang="en-US" sz="1600" b="0" i="0" u="none" strike="noStrike" dirty="0">
                <a:solidFill>
                  <a:srgbClr val="000000"/>
                </a:solidFill>
                <a:effectLst/>
              </a:rPr>
              <a:t>→ 인지 상태를 설명하는 </a:t>
            </a:r>
            <a:r>
              <a:rPr lang="ko-KR" altLang="en-US" sz="1600" b="0" i="0" u="none" strike="noStrike" dirty="0" err="1">
                <a:solidFill>
                  <a:srgbClr val="000000"/>
                </a:solidFill>
                <a:effectLst/>
              </a:rPr>
              <a:t>저차원</a:t>
            </a:r>
            <a:r>
              <a:rPr lang="ko-KR" altLang="en-US" sz="1600" b="0" i="0" u="none" strike="noStrike" dirty="0">
                <a:solidFill>
                  <a:srgbClr val="000000"/>
                </a:solidFill>
                <a:effectLst/>
              </a:rPr>
              <a:t> 패턴</a:t>
            </a:r>
            <a:r>
              <a:rPr lang="en-US" altLang="ko-KR" sz="1600" b="0" i="0" u="none" strike="noStrike" dirty="0">
                <a:solidFill>
                  <a:srgbClr val="000000"/>
                </a:solidFill>
                <a:effectLst/>
              </a:rPr>
              <a:t>.</a:t>
            </a:r>
          </a:p>
          <a:p>
            <a:pPr marL="742950" lvl="1" indent="-285750" algn="l">
              <a:buFont typeface="Arial" panose="020B0604020202020204" pitchFamily="34" charset="0"/>
              <a:buChar char="•"/>
            </a:pPr>
            <a:r>
              <a:rPr lang="ko-KR" altLang="en-US" sz="1600" b="1" i="0" u="none" strike="noStrike" dirty="0">
                <a:solidFill>
                  <a:srgbClr val="000000"/>
                </a:solidFill>
                <a:effectLst/>
              </a:rPr>
              <a:t>단백질 서열</a:t>
            </a:r>
            <a:r>
              <a:rPr lang="en-US" altLang="ko-KR" sz="1600" b="0" i="0" u="none" strike="noStrike" dirty="0">
                <a:solidFill>
                  <a:srgbClr val="000000"/>
                </a:solidFill>
                <a:effectLst/>
              </a:rPr>
              <a:t>: </a:t>
            </a:r>
            <a:r>
              <a:rPr lang="ko-KR" altLang="en-US" sz="1600" b="0" i="0" u="none" strike="noStrike" dirty="0">
                <a:solidFill>
                  <a:srgbClr val="000000"/>
                </a:solidFill>
                <a:effectLst/>
              </a:rPr>
              <a:t>아미노산 문자열 → </a:t>
            </a:r>
            <a:r>
              <a:rPr lang="en-US" altLang="ko-KR" sz="1600" b="0" i="0" u="none" strike="noStrike" dirty="0">
                <a:solidFill>
                  <a:srgbClr val="000000"/>
                </a:solidFill>
                <a:effectLst/>
              </a:rPr>
              <a:t>3</a:t>
            </a:r>
            <a:r>
              <a:rPr lang="en-US" sz="1600" b="0" i="0" u="none" strike="noStrike" dirty="0">
                <a:solidFill>
                  <a:srgbClr val="000000"/>
                </a:solidFill>
                <a:effectLst/>
              </a:rPr>
              <a:t>D </a:t>
            </a:r>
            <a:r>
              <a:rPr lang="ko-KR" altLang="en-US" sz="1600" b="0" i="0" u="none" strike="noStrike" dirty="0">
                <a:solidFill>
                  <a:srgbClr val="000000"/>
                </a:solidFill>
                <a:effectLst/>
              </a:rPr>
              <a:t>구조 예측</a:t>
            </a:r>
            <a:r>
              <a:rPr lang="en-US" altLang="ko-KR" sz="1600" b="0" i="0" u="none" strike="noStrike" dirty="0">
                <a:solidFill>
                  <a:srgbClr val="000000"/>
                </a:solidFill>
                <a:effectLst/>
              </a:rPr>
              <a:t>.</a:t>
            </a:r>
          </a:p>
          <a:p>
            <a:pPr marL="742950" lvl="1" indent="-285750" algn="l">
              <a:buFont typeface="Arial" panose="020B0604020202020204" pitchFamily="34" charset="0"/>
              <a:buChar char="•"/>
            </a:pPr>
            <a:r>
              <a:rPr lang="ko-KR" altLang="en-US" sz="1600" b="1" i="0" u="none" strike="noStrike" dirty="0">
                <a:solidFill>
                  <a:srgbClr val="000000"/>
                </a:solidFill>
                <a:effectLst/>
              </a:rPr>
              <a:t>심리학 실험</a:t>
            </a:r>
            <a:r>
              <a:rPr lang="en-US" altLang="ko-KR" sz="1600" b="0" i="0" u="none" strike="noStrike" dirty="0">
                <a:solidFill>
                  <a:srgbClr val="000000"/>
                </a:solidFill>
                <a:effectLst/>
              </a:rPr>
              <a:t>: </a:t>
            </a:r>
            <a:r>
              <a:rPr lang="ko-KR" altLang="en-US" sz="1600" b="0" i="0" u="none" strike="noStrike" dirty="0">
                <a:solidFill>
                  <a:srgbClr val="000000"/>
                </a:solidFill>
                <a:effectLst/>
              </a:rPr>
              <a:t>인지실험</a:t>
            </a:r>
            <a:r>
              <a:rPr lang="en-US" sz="1600" b="0" i="0" u="none" strike="noStrike" dirty="0">
                <a:solidFill>
                  <a:srgbClr val="000000"/>
                </a:solidFill>
                <a:effectLst/>
              </a:rPr>
              <a:t> </a:t>
            </a:r>
            <a:r>
              <a:rPr lang="ko-KR" altLang="en-US" sz="1600" b="0" i="0" u="none" strike="noStrike" dirty="0">
                <a:solidFill>
                  <a:srgbClr val="000000"/>
                </a:solidFill>
                <a:effectLst/>
              </a:rPr>
              <a:t>데이터 → 인간 </a:t>
            </a:r>
            <a:r>
              <a:rPr lang="ko-KR" altLang="en-US" sz="1600" dirty="0">
                <a:solidFill>
                  <a:srgbClr val="000000"/>
                </a:solidFill>
              </a:rPr>
              <a:t>인지행동</a:t>
            </a:r>
            <a:r>
              <a:rPr lang="ko-KR" altLang="en-US" sz="1600" b="0" i="0" u="none" strike="noStrike" dirty="0">
                <a:solidFill>
                  <a:srgbClr val="000000"/>
                </a:solidFill>
                <a:effectLst/>
              </a:rPr>
              <a:t> 패턴 예측</a:t>
            </a:r>
            <a:r>
              <a:rPr lang="en-US" altLang="ko-KR" sz="1600" b="0" i="0" u="none" strike="noStrike" dirty="0">
                <a:solidFill>
                  <a:srgbClr val="000000"/>
                </a:solidFill>
                <a:effectLst/>
              </a:rPr>
              <a:t>.</a:t>
            </a:r>
          </a:p>
          <a:p>
            <a:pPr algn="l">
              <a:buNone/>
            </a:pPr>
            <a:br>
              <a:rPr lang="en-US" altLang="ko-KR" sz="1600" b="0" i="0" u="none" strike="noStrike" dirty="0">
                <a:solidFill>
                  <a:srgbClr val="000000"/>
                </a:solidFill>
                <a:effectLst/>
              </a:rPr>
            </a:br>
            <a:endParaRPr lang="en-US" altLang="ko-KR" sz="1600" b="0" i="0" u="none" strike="noStrike" dirty="0">
              <a:solidFill>
                <a:srgbClr val="000000"/>
              </a:solidFill>
              <a:effectLst/>
            </a:endParaRPr>
          </a:p>
        </p:txBody>
      </p:sp>
    </p:spTree>
    <p:extLst>
      <p:ext uri="{BB962C8B-B14F-4D97-AF65-F5344CB8AC3E}">
        <p14:creationId xmlns:p14="http://schemas.microsoft.com/office/powerpoint/2010/main" val="336683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56"/>
                                        </p:tgtEl>
                                        <p:attrNameLst>
                                          <p:attrName>style.visibility</p:attrName>
                                        </p:attrNameLst>
                                      </p:cBhvr>
                                      <p:to>
                                        <p:strVal val="visible"/>
                                      </p:to>
                                    </p:set>
                                    <p:animEffect transition="in" filter="fade">
                                      <p:cBhvr>
                                        <p:cTn id="11"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p:nvPr/>
        </p:nvSpPr>
        <p:spPr>
          <a:xfrm>
            <a:off x="0" y="5967594"/>
            <a:ext cx="8715000" cy="1254287"/>
          </a:xfrm>
          <a:prstGeom prst="rect">
            <a:avLst/>
          </a:prstGeom>
          <a:noFill/>
          <a:ln>
            <a:noFill/>
          </a:ln>
        </p:spPr>
        <p:txBody>
          <a:bodyPr spcFirstLastPara="1" wrap="square" lIns="91425" tIns="91425" rIns="91425" bIns="91425" anchor="t" anchorCtr="0">
            <a:spAutoFit/>
          </a:bodyPr>
          <a:lstStyle/>
          <a:p>
            <a:pPr marL="190500">
              <a:lnSpc>
                <a:spcPct val="91283"/>
              </a:lnSpc>
              <a:spcBef>
                <a:spcPts val="600"/>
              </a:spcBef>
              <a:buClr>
                <a:srgbClr val="000000"/>
              </a:buClr>
              <a:buSzPts val="600"/>
            </a:pPr>
            <a:r>
              <a:rPr lang="en-US" sz="900" dirty="0">
                <a:solidFill>
                  <a:srgbClr val="000000"/>
                </a:solidFill>
                <a:latin typeface="Arial"/>
                <a:ea typeface="Arial"/>
                <a:cs typeface="Arial"/>
                <a:sym typeface="Arial"/>
              </a:rPr>
              <a:t>1. </a:t>
            </a:r>
            <a:r>
              <a:rPr lang="en-US" sz="900" u="sng" dirty="0">
                <a:solidFill>
                  <a:schemeClr val="hlink"/>
                </a:solidFill>
                <a:highlight>
                  <a:srgbClr val="FFFFFF"/>
                </a:highlight>
                <a:latin typeface="Arial"/>
                <a:ea typeface="Arial"/>
                <a:cs typeface="Arial"/>
                <a:sym typeface="Arial"/>
                <a:hlinkClick r:id="rId3"/>
              </a:rPr>
              <a:t>On the Opportunities and Risks of Foundation Models, arxiv, 2021</a:t>
            </a:r>
            <a:r>
              <a:rPr lang="en-US" sz="900" dirty="0">
                <a:solidFill>
                  <a:schemeClr val="dk1"/>
                </a:solidFill>
                <a:highlight>
                  <a:srgbClr val="FFFFFF"/>
                </a:highlight>
                <a:latin typeface="Arial"/>
                <a:ea typeface="Arial"/>
                <a:cs typeface="Arial"/>
                <a:sym typeface="Arial"/>
              </a:rPr>
              <a:t>; 2. </a:t>
            </a:r>
            <a:r>
              <a:rPr lang="en-US" sz="900" u="sng" dirty="0">
                <a:solidFill>
                  <a:schemeClr val="hlink"/>
                </a:solidFill>
                <a:highlight>
                  <a:srgbClr val="FFFFFF"/>
                </a:highlight>
                <a:latin typeface="Arial"/>
                <a:ea typeface="Arial"/>
                <a:cs typeface="Arial"/>
                <a:sym typeface="Arial"/>
                <a:hlinkClick r:id="rId4"/>
              </a:rPr>
              <a:t>BERT: Pre-training of Deep Bidirectional Transformers for Language Understanding 2019</a:t>
            </a:r>
            <a:endParaRPr sz="900" dirty="0">
              <a:solidFill>
                <a:schemeClr val="dk1"/>
              </a:solidFill>
              <a:highlight>
                <a:srgbClr val="FFFFFF"/>
              </a:highlight>
              <a:latin typeface="Arial"/>
              <a:ea typeface="Arial"/>
              <a:cs typeface="Arial"/>
              <a:sym typeface="Arial"/>
            </a:endParaRPr>
          </a:p>
          <a:p>
            <a:pPr marL="190500">
              <a:lnSpc>
                <a:spcPct val="91283"/>
              </a:lnSpc>
              <a:spcBef>
                <a:spcPts val="900"/>
              </a:spcBef>
              <a:buClr>
                <a:schemeClr val="dk1"/>
              </a:buClr>
              <a:buSzPts val="1100"/>
            </a:pPr>
            <a:endParaRPr sz="1050" dirty="0">
              <a:solidFill>
                <a:schemeClr val="dk1"/>
              </a:solidFill>
              <a:highlight>
                <a:srgbClr val="FFFFFF"/>
              </a:highlight>
              <a:latin typeface="Arial"/>
              <a:ea typeface="Arial"/>
              <a:cs typeface="Arial"/>
              <a:sym typeface="Arial"/>
            </a:endParaRPr>
          </a:p>
          <a:p>
            <a:pPr marL="190500">
              <a:lnSpc>
                <a:spcPct val="91283"/>
              </a:lnSpc>
              <a:spcBef>
                <a:spcPts val="900"/>
              </a:spcBef>
              <a:buClr>
                <a:srgbClr val="000000"/>
              </a:buClr>
              <a:buSzPts val="800"/>
            </a:pPr>
            <a:endParaRPr sz="1050" dirty="0">
              <a:solidFill>
                <a:schemeClr val="dk1"/>
              </a:solidFill>
              <a:highlight>
                <a:srgbClr val="FFFFFF"/>
              </a:highlight>
              <a:latin typeface="Arial"/>
              <a:ea typeface="Arial"/>
              <a:cs typeface="Arial"/>
              <a:sym typeface="Arial"/>
            </a:endParaRPr>
          </a:p>
          <a:p>
            <a:pPr>
              <a:lnSpc>
                <a:spcPct val="115000"/>
              </a:lnSpc>
              <a:spcBef>
                <a:spcPts val="900"/>
              </a:spcBef>
              <a:buClr>
                <a:srgbClr val="000000"/>
              </a:buClr>
              <a:buSzPts val="900"/>
            </a:pPr>
            <a:endParaRPr sz="1100" dirty="0">
              <a:solidFill>
                <a:schemeClr val="dk1"/>
              </a:solidFill>
              <a:latin typeface="Arial"/>
              <a:ea typeface="Arial"/>
              <a:cs typeface="Arial"/>
              <a:sym typeface="Arial"/>
            </a:endParaRPr>
          </a:p>
        </p:txBody>
      </p:sp>
      <p:sp>
        <p:nvSpPr>
          <p:cNvPr id="162" name="Google Shape;162;p31"/>
          <p:cNvSpPr txBox="1">
            <a:spLocks noGrp="1"/>
          </p:cNvSpPr>
          <p:nvPr>
            <p:ph type="title"/>
          </p:nvPr>
        </p:nvSpPr>
        <p:spPr>
          <a:xfrm>
            <a:off x="429927" y="403471"/>
            <a:ext cx="5250000" cy="994200"/>
          </a:xfrm>
          <a:prstGeom prst="rect">
            <a:avLst/>
          </a:prstGeom>
          <a:noFill/>
          <a:ln>
            <a:noFill/>
          </a:ln>
        </p:spPr>
        <p:txBody>
          <a:bodyPr spcFirstLastPara="1" vert="horz" wrap="square" lIns="68575" tIns="34275" rIns="68575" bIns="34275" rtlCol="0" anchor="ctr" anchorCtr="0">
            <a:normAutofit/>
          </a:bodyPr>
          <a:lstStyle/>
          <a:p>
            <a:pPr algn="l">
              <a:lnSpc>
                <a:spcPct val="90000"/>
              </a:lnSpc>
              <a:buClr>
                <a:schemeClr val="dk1"/>
              </a:buClr>
              <a:buSzPts val="2700"/>
            </a:pPr>
            <a:r>
              <a:rPr lang="en-US" sz="2600" b="1"/>
              <a:t>파운데이션 AI 모델의 시대</a:t>
            </a:r>
            <a:endParaRPr sz="2700"/>
          </a:p>
        </p:txBody>
      </p:sp>
      <p:cxnSp>
        <p:nvCxnSpPr>
          <p:cNvPr id="163" name="Google Shape;163;p31"/>
          <p:cNvCxnSpPr/>
          <p:nvPr/>
        </p:nvCxnSpPr>
        <p:spPr>
          <a:xfrm>
            <a:off x="514349" y="1110228"/>
            <a:ext cx="332100" cy="0"/>
          </a:xfrm>
          <a:prstGeom prst="straightConnector1">
            <a:avLst/>
          </a:prstGeom>
          <a:noFill/>
          <a:ln w="57150" cap="flat" cmpd="sng">
            <a:solidFill>
              <a:schemeClr val="dk1"/>
            </a:solidFill>
            <a:prstDash val="solid"/>
            <a:miter lim="800000"/>
            <a:headEnd type="none" w="sm" len="sm"/>
            <a:tailEnd type="none" w="sm" len="sm"/>
          </a:ln>
        </p:spPr>
      </p:cxnSp>
      <p:pic>
        <p:nvPicPr>
          <p:cNvPr id="164" name="Google Shape;164;p31"/>
          <p:cNvPicPr preferRelativeResize="0"/>
          <p:nvPr/>
        </p:nvPicPr>
        <p:blipFill rotWithShape="1">
          <a:blip r:embed="rId5">
            <a:alphaModFix/>
          </a:blip>
          <a:srcRect t="60230" b="27188"/>
          <a:stretch/>
        </p:blipFill>
        <p:spPr>
          <a:xfrm>
            <a:off x="283020" y="1656162"/>
            <a:ext cx="8862637" cy="819810"/>
          </a:xfrm>
          <a:prstGeom prst="rect">
            <a:avLst/>
          </a:prstGeom>
          <a:noFill/>
          <a:ln>
            <a:noFill/>
          </a:ln>
        </p:spPr>
      </p:pic>
      <p:pic>
        <p:nvPicPr>
          <p:cNvPr id="165" name="Google Shape;165;p31"/>
          <p:cNvPicPr preferRelativeResize="0"/>
          <p:nvPr/>
        </p:nvPicPr>
        <p:blipFill rotWithShape="1">
          <a:blip r:embed="rId5">
            <a:alphaModFix/>
          </a:blip>
          <a:srcRect l="79172" t="72398"/>
          <a:stretch/>
        </p:blipFill>
        <p:spPr>
          <a:xfrm>
            <a:off x="7298111" y="2529673"/>
            <a:ext cx="1845889" cy="1798653"/>
          </a:xfrm>
          <a:prstGeom prst="rect">
            <a:avLst/>
          </a:prstGeom>
          <a:noFill/>
          <a:ln>
            <a:noFill/>
          </a:ln>
        </p:spPr>
      </p:pic>
      <p:pic>
        <p:nvPicPr>
          <p:cNvPr id="166" name="Google Shape;166;p31"/>
          <p:cNvPicPr preferRelativeResize="0"/>
          <p:nvPr/>
        </p:nvPicPr>
        <p:blipFill rotWithShape="1">
          <a:blip r:embed="rId5">
            <a:alphaModFix/>
          </a:blip>
          <a:srcRect l="59360" t="72341" r="20658" b="56"/>
          <a:stretch/>
        </p:blipFill>
        <p:spPr>
          <a:xfrm>
            <a:off x="5502503" y="2529672"/>
            <a:ext cx="1770878" cy="1798653"/>
          </a:xfrm>
          <a:prstGeom prst="rect">
            <a:avLst/>
          </a:prstGeom>
          <a:noFill/>
          <a:ln>
            <a:noFill/>
          </a:ln>
        </p:spPr>
      </p:pic>
      <p:pic>
        <p:nvPicPr>
          <p:cNvPr id="167" name="Google Shape;167;p31"/>
          <p:cNvPicPr preferRelativeResize="0"/>
          <p:nvPr/>
        </p:nvPicPr>
        <p:blipFill rotWithShape="1">
          <a:blip r:embed="rId5">
            <a:alphaModFix/>
          </a:blip>
          <a:srcRect l="39798" t="72396" r="40219" b="901"/>
          <a:stretch/>
        </p:blipFill>
        <p:spPr>
          <a:xfrm>
            <a:off x="3719260" y="2528672"/>
            <a:ext cx="1770878" cy="1739987"/>
          </a:xfrm>
          <a:prstGeom prst="rect">
            <a:avLst/>
          </a:prstGeom>
          <a:noFill/>
          <a:ln>
            <a:noFill/>
          </a:ln>
        </p:spPr>
      </p:pic>
      <p:pic>
        <p:nvPicPr>
          <p:cNvPr id="168" name="Google Shape;168;p31"/>
          <p:cNvPicPr preferRelativeResize="0"/>
          <p:nvPr/>
        </p:nvPicPr>
        <p:blipFill rotWithShape="1">
          <a:blip r:embed="rId5">
            <a:alphaModFix/>
          </a:blip>
          <a:srcRect l="19827" t="72396" r="60190" b="901"/>
          <a:stretch/>
        </p:blipFill>
        <p:spPr>
          <a:xfrm>
            <a:off x="1923652" y="2528672"/>
            <a:ext cx="1770878" cy="1739987"/>
          </a:xfrm>
          <a:prstGeom prst="rect">
            <a:avLst/>
          </a:prstGeom>
          <a:noFill/>
          <a:ln>
            <a:noFill/>
          </a:ln>
        </p:spPr>
      </p:pic>
      <p:pic>
        <p:nvPicPr>
          <p:cNvPr id="169" name="Google Shape;169;p31"/>
          <p:cNvPicPr preferRelativeResize="0"/>
          <p:nvPr/>
        </p:nvPicPr>
        <p:blipFill rotWithShape="1">
          <a:blip r:embed="rId5">
            <a:alphaModFix/>
          </a:blip>
          <a:srcRect t="72398" r="80018"/>
          <a:stretch/>
        </p:blipFill>
        <p:spPr>
          <a:xfrm>
            <a:off x="152774" y="2529672"/>
            <a:ext cx="1770878" cy="1798653"/>
          </a:xfrm>
          <a:prstGeom prst="rect">
            <a:avLst/>
          </a:prstGeom>
          <a:noFill/>
          <a:ln>
            <a:noFill/>
          </a:ln>
        </p:spPr>
      </p:pic>
      <p:pic>
        <p:nvPicPr>
          <p:cNvPr id="170" name="Google Shape;170;p31"/>
          <p:cNvPicPr preferRelativeResize="0"/>
          <p:nvPr/>
        </p:nvPicPr>
        <p:blipFill rotWithShape="1">
          <a:blip r:embed="rId6">
            <a:alphaModFix/>
          </a:blip>
          <a:srcRect/>
          <a:stretch/>
        </p:blipFill>
        <p:spPr>
          <a:xfrm>
            <a:off x="3506433" y="4382025"/>
            <a:ext cx="2196532" cy="1501429"/>
          </a:xfrm>
          <a:prstGeom prst="rect">
            <a:avLst/>
          </a:prstGeom>
          <a:noFill/>
          <a:ln w="952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 calcmode="lin" valueType="num">
                                      <p:cBhvr additive="base">
                                        <p:cTn id="7" dur="500"/>
                                        <p:tgtEl>
                                          <p:spTgt spid="16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8"/>
                                        </p:tgtEl>
                                        <p:attrNameLst>
                                          <p:attrName>style.visibility</p:attrName>
                                        </p:attrNameLst>
                                      </p:cBhvr>
                                      <p:to>
                                        <p:strVal val="visible"/>
                                      </p:to>
                                    </p:set>
                                    <p:anim calcmode="lin" valueType="num">
                                      <p:cBhvr additive="base">
                                        <p:cTn id="12" dur="500"/>
                                        <p:tgtEl>
                                          <p:spTgt spid="16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7"/>
                                        </p:tgtEl>
                                        <p:attrNameLst>
                                          <p:attrName>style.visibility</p:attrName>
                                        </p:attrNameLst>
                                      </p:cBhvr>
                                      <p:to>
                                        <p:strVal val="visible"/>
                                      </p:to>
                                    </p:set>
                                    <p:anim calcmode="lin" valueType="num">
                                      <p:cBhvr additive="base">
                                        <p:cTn id="17" dur="500"/>
                                        <p:tgtEl>
                                          <p:spTgt spid="167"/>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6"/>
                                        </p:tgtEl>
                                        <p:attrNameLst>
                                          <p:attrName>style.visibility</p:attrName>
                                        </p:attrNameLst>
                                      </p:cBhvr>
                                      <p:to>
                                        <p:strVal val="visible"/>
                                      </p:to>
                                    </p:set>
                                    <p:anim calcmode="lin" valueType="num">
                                      <p:cBhvr additive="base">
                                        <p:cTn id="22" dur="500"/>
                                        <p:tgtEl>
                                          <p:spTgt spid="16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5"/>
                                        </p:tgtEl>
                                        <p:attrNameLst>
                                          <p:attrName>style.visibility</p:attrName>
                                        </p:attrNameLst>
                                      </p:cBhvr>
                                      <p:to>
                                        <p:strVal val="visible"/>
                                      </p:to>
                                    </p:set>
                                    <p:anim calcmode="lin" valueType="num">
                                      <p:cBhvr additive="base">
                                        <p:cTn id="27" dur="500"/>
                                        <p:tgtEl>
                                          <p:spTgt spid="1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5EFE9-5DFA-C1D7-5F0F-157CDFB8AA08}"/>
              </a:ext>
            </a:extLst>
          </p:cNvPr>
          <p:cNvSpPr>
            <a:spLocks noGrp="1"/>
          </p:cNvSpPr>
          <p:nvPr>
            <p:ph type="title"/>
          </p:nvPr>
        </p:nvSpPr>
        <p:spPr>
          <a:xfrm>
            <a:off x="311700" y="249887"/>
            <a:ext cx="8520600" cy="1122400"/>
          </a:xfrm>
        </p:spPr>
        <p:txBody>
          <a:bodyPr>
            <a:normAutofit fontScale="90000"/>
          </a:bodyPr>
          <a:lstStyle/>
          <a:p>
            <a:r>
              <a:rPr lang="en-US" b="1" dirty="0"/>
              <a:t>Scientific discovery in the age of artificial intelligence, nature, 2023 [</a:t>
            </a:r>
            <a:r>
              <a:rPr lang="en-US" b="1" dirty="0">
                <a:hlinkClick r:id="rId2"/>
              </a:rPr>
              <a:t>paper</a:t>
            </a:r>
            <a:r>
              <a:rPr lang="en-US" b="1" dirty="0"/>
              <a:t>] [</a:t>
            </a:r>
            <a:r>
              <a:rPr lang="en-US" b="1" dirty="0">
                <a:hlinkClick r:id="rId3"/>
              </a:rPr>
              <a:t>link</a:t>
            </a:r>
            <a:r>
              <a:rPr lang="en-US" b="1" dirty="0"/>
              <a:t>]</a:t>
            </a:r>
            <a:endParaRPr lang="en-US" dirty="0"/>
          </a:p>
        </p:txBody>
      </p:sp>
      <p:pic>
        <p:nvPicPr>
          <p:cNvPr id="1026" name="Picture 2" descr="figure 1">
            <a:extLst>
              <a:ext uri="{FF2B5EF4-FFF2-40B4-BE49-F238E27FC236}">
                <a16:creationId xmlns:a16="http://schemas.microsoft.com/office/drawing/2014/main" id="{C9286E46-E6B3-9372-86B0-CF3C22478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409" y="2313799"/>
            <a:ext cx="4122822" cy="41228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 2">
            <a:extLst>
              <a:ext uri="{FF2B5EF4-FFF2-40B4-BE49-F238E27FC236}">
                <a16:creationId xmlns:a16="http://schemas.microsoft.com/office/drawing/2014/main" id="{ACCF478A-E804-30CF-A4D1-25FC0B949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617" y="2943754"/>
            <a:ext cx="3773206" cy="23700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7B944-C1AF-3FBF-0BFA-A1134F701124}"/>
              </a:ext>
            </a:extLst>
          </p:cNvPr>
          <p:cNvSpPr txBox="1"/>
          <p:nvPr/>
        </p:nvSpPr>
        <p:spPr>
          <a:xfrm>
            <a:off x="1224934" y="1519877"/>
            <a:ext cx="2747771" cy="646331"/>
          </a:xfrm>
          <a:prstGeom prst="rect">
            <a:avLst/>
          </a:prstGeom>
          <a:noFill/>
        </p:spPr>
        <p:txBody>
          <a:bodyPr wrap="square">
            <a:spAutoFit/>
          </a:bodyPr>
          <a:lstStyle/>
          <a:p>
            <a:pPr algn="ctr"/>
            <a:r>
              <a:rPr lang="en-US" b="1" i="0" dirty="0">
                <a:solidFill>
                  <a:schemeClr val="accent1"/>
                </a:solidFill>
                <a:effectLst/>
                <a:latin typeface="-apple-system"/>
              </a:rPr>
              <a:t>Fig. 1: Science in the age of artificial intelligence.</a:t>
            </a:r>
            <a:endParaRPr lang="en-US" dirty="0">
              <a:solidFill>
                <a:schemeClr val="accent1"/>
              </a:solidFill>
            </a:endParaRPr>
          </a:p>
        </p:txBody>
      </p:sp>
      <p:sp>
        <p:nvSpPr>
          <p:cNvPr id="6" name="TextBox 5">
            <a:extLst>
              <a:ext uri="{FF2B5EF4-FFF2-40B4-BE49-F238E27FC236}">
                <a16:creationId xmlns:a16="http://schemas.microsoft.com/office/drawing/2014/main" id="{8C0CCC40-342B-4AE2-A058-F0322D262F70}"/>
              </a:ext>
            </a:extLst>
          </p:cNvPr>
          <p:cNvSpPr txBox="1"/>
          <p:nvPr/>
        </p:nvSpPr>
        <p:spPr>
          <a:xfrm>
            <a:off x="5165560" y="1990633"/>
            <a:ext cx="3529263" cy="646331"/>
          </a:xfrm>
          <a:prstGeom prst="rect">
            <a:avLst/>
          </a:prstGeom>
          <a:noFill/>
        </p:spPr>
        <p:txBody>
          <a:bodyPr wrap="square">
            <a:spAutoFit/>
          </a:bodyPr>
          <a:lstStyle/>
          <a:p>
            <a:pPr algn="ctr"/>
            <a:r>
              <a:rPr lang="en-US" b="1" i="0" dirty="0">
                <a:solidFill>
                  <a:schemeClr val="accent1"/>
                </a:solidFill>
                <a:effectLst/>
                <a:latin typeface="-apple-system"/>
              </a:rPr>
              <a:t>Fig. 2: Learning meaningful representations of scientific data.</a:t>
            </a:r>
            <a:endParaRPr lang="en-US" dirty="0">
              <a:solidFill>
                <a:schemeClr val="accent1"/>
              </a:solidFill>
            </a:endParaRPr>
          </a:p>
        </p:txBody>
      </p:sp>
    </p:spTree>
    <p:extLst>
      <p:ext uri="{BB962C8B-B14F-4D97-AF65-F5344CB8AC3E}">
        <p14:creationId xmlns:p14="http://schemas.microsoft.com/office/powerpoint/2010/main" val="256753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5"/>
          <p:cNvSpPr txBox="1">
            <a:spLocks noGrp="1"/>
          </p:cNvSpPr>
          <p:nvPr>
            <p:ph type="title"/>
          </p:nvPr>
        </p:nvSpPr>
        <p:spPr>
          <a:xfrm>
            <a:off x="429931" y="429671"/>
            <a:ext cx="8569800" cy="994200"/>
          </a:xfrm>
          <a:prstGeom prst="rect">
            <a:avLst/>
          </a:prstGeom>
          <a:noFill/>
          <a:ln>
            <a:noFill/>
          </a:ln>
        </p:spPr>
        <p:txBody>
          <a:bodyPr spcFirstLastPara="1" vert="horz" wrap="square" lIns="68575" tIns="34275" rIns="68575" bIns="34275" rtlCol="0" anchor="ctr" anchorCtr="0">
            <a:noAutofit/>
          </a:bodyPr>
          <a:lstStyle/>
          <a:p>
            <a:pPr>
              <a:spcBef>
                <a:spcPts val="0"/>
              </a:spcBef>
              <a:buClr>
                <a:schemeClr val="dk1"/>
              </a:buClr>
              <a:buSzPts val="2700"/>
            </a:pPr>
            <a:r>
              <a:rPr lang="en-US" sz="3500" b="1" dirty="0"/>
              <a:t>Foundation Model Drives AI Innovation</a:t>
            </a:r>
            <a:br>
              <a:rPr lang="en-US" sz="3500" b="1" dirty="0"/>
            </a:br>
            <a:r>
              <a:rPr lang="en-US" sz="3500" b="1" dirty="0"/>
              <a:t>: AlphaFold [</a:t>
            </a:r>
            <a:r>
              <a:rPr lang="en-US" sz="3500" b="1" dirty="0">
                <a:hlinkClick r:id="rId3"/>
              </a:rPr>
              <a:t>website</a:t>
            </a:r>
            <a:r>
              <a:rPr lang="en-US" sz="3500" b="1" dirty="0"/>
              <a:t>]</a:t>
            </a:r>
            <a:endParaRPr sz="3500" b="1" dirty="0"/>
          </a:p>
        </p:txBody>
      </p:sp>
      <p:pic>
        <p:nvPicPr>
          <p:cNvPr id="1026" name="Picture 2" descr="Fig. 1">
            <a:extLst>
              <a:ext uri="{FF2B5EF4-FFF2-40B4-BE49-F238E27FC236}">
                <a16:creationId xmlns:a16="http://schemas.microsoft.com/office/drawing/2014/main" id="{0C643DEC-8E66-159B-AA9E-540128B239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5607"/>
          <a:stretch>
            <a:fillRect/>
          </a:stretch>
        </p:blipFill>
        <p:spPr bwMode="auto">
          <a:xfrm>
            <a:off x="1025312" y="1837133"/>
            <a:ext cx="6907725" cy="24070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C352FF-3F5D-7CF7-55F2-9EABB24D0AA8}"/>
              </a:ext>
            </a:extLst>
          </p:cNvPr>
          <p:cNvSpPr txBox="1"/>
          <p:nvPr/>
        </p:nvSpPr>
        <p:spPr>
          <a:xfrm>
            <a:off x="715108" y="4457423"/>
            <a:ext cx="6475534" cy="646331"/>
          </a:xfrm>
          <a:prstGeom prst="rect">
            <a:avLst/>
          </a:prstGeom>
          <a:noFill/>
        </p:spPr>
        <p:txBody>
          <a:bodyPr wrap="square">
            <a:spAutoFit/>
          </a:bodyPr>
          <a:lstStyle/>
          <a:p>
            <a:r>
              <a:rPr lang="en-US" dirty="0">
                <a:solidFill>
                  <a:srgbClr val="202124"/>
                </a:solidFill>
                <a:latin typeface="Google Sans"/>
              </a:rPr>
              <a:t>Impact:</a:t>
            </a:r>
          </a:p>
          <a:p>
            <a:pPr marL="285750" indent="-285750">
              <a:buFont typeface="Arial" panose="020B0604020202020204" pitchFamily="34" charset="0"/>
              <a:buChar char="•"/>
            </a:pPr>
            <a:r>
              <a:rPr lang="en-US" b="0" i="0" dirty="0">
                <a:solidFill>
                  <a:srgbClr val="202124"/>
                </a:solidFill>
                <a:effectLst/>
                <a:latin typeface="Google Sans"/>
                <a:hlinkClick r:id="rId5"/>
              </a:rPr>
              <a:t>Over </a:t>
            </a:r>
            <a:r>
              <a:rPr lang="en-US" b="1" i="0" dirty="0">
                <a:solidFill>
                  <a:srgbClr val="202124"/>
                </a:solidFill>
                <a:effectLst/>
                <a:latin typeface="Google Sans"/>
                <a:hlinkClick r:id="rId5"/>
              </a:rPr>
              <a:t>2 million researchers</a:t>
            </a:r>
            <a:r>
              <a:rPr lang="en-US" b="0" i="0" dirty="0">
                <a:solidFill>
                  <a:srgbClr val="202124"/>
                </a:solidFill>
                <a:effectLst/>
                <a:latin typeface="Google Sans"/>
                <a:hlinkClick r:id="rId5"/>
              </a:rPr>
              <a:t> in over </a:t>
            </a:r>
            <a:r>
              <a:rPr lang="en-US" b="1" i="0" dirty="0">
                <a:solidFill>
                  <a:srgbClr val="202124"/>
                </a:solidFill>
                <a:effectLst/>
                <a:latin typeface="Google Sans"/>
                <a:hlinkClick r:id="rId5"/>
              </a:rPr>
              <a:t>190 countries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6">
          <a:extLst>
            <a:ext uri="{FF2B5EF4-FFF2-40B4-BE49-F238E27FC236}">
              <a16:creationId xmlns:a16="http://schemas.microsoft.com/office/drawing/2014/main" id="{CBE9C3A4-F85B-0EAA-5950-13CA81C309E3}"/>
            </a:ext>
          </a:extLst>
        </p:cNvPr>
        <p:cNvGrpSpPr/>
        <p:nvPr/>
      </p:nvGrpSpPr>
      <p:grpSpPr>
        <a:xfrm>
          <a:off x="0" y="0"/>
          <a:ext cx="0" cy="0"/>
          <a:chOff x="0" y="0"/>
          <a:chExt cx="0" cy="0"/>
        </a:xfrm>
      </p:grpSpPr>
      <p:sp>
        <p:nvSpPr>
          <p:cNvPr id="427" name="Google Shape;427;p55">
            <a:extLst>
              <a:ext uri="{FF2B5EF4-FFF2-40B4-BE49-F238E27FC236}">
                <a16:creationId xmlns:a16="http://schemas.microsoft.com/office/drawing/2014/main" id="{8DBFA205-469D-FE58-5235-AD6D9ABB2D4B}"/>
              </a:ext>
            </a:extLst>
          </p:cNvPr>
          <p:cNvSpPr txBox="1">
            <a:spLocks noGrp="1"/>
          </p:cNvSpPr>
          <p:nvPr>
            <p:ph type="title"/>
          </p:nvPr>
        </p:nvSpPr>
        <p:spPr>
          <a:xfrm>
            <a:off x="429931" y="359333"/>
            <a:ext cx="8569800" cy="994200"/>
          </a:xfrm>
          <a:prstGeom prst="rect">
            <a:avLst/>
          </a:prstGeom>
          <a:noFill/>
          <a:ln>
            <a:noFill/>
          </a:ln>
        </p:spPr>
        <p:txBody>
          <a:bodyPr spcFirstLastPara="1" vert="horz" wrap="square" lIns="68575" tIns="34275" rIns="68575" bIns="34275" rtlCol="0" anchor="ctr" anchorCtr="0">
            <a:noAutofit/>
          </a:bodyPr>
          <a:lstStyle/>
          <a:p>
            <a:pPr>
              <a:spcBef>
                <a:spcPts val="0"/>
              </a:spcBef>
              <a:buClr>
                <a:schemeClr val="dk1"/>
              </a:buClr>
              <a:buSzPts val="2700"/>
            </a:pPr>
            <a:r>
              <a:rPr lang="en-US" sz="3500" b="1" dirty="0">
                <a:hlinkClick r:id="rId3"/>
              </a:rPr>
              <a:t>A foundation model predicting human </a:t>
            </a:r>
            <a:r>
              <a:rPr lang="en-US" sz="3500" b="1" dirty="0" err="1">
                <a:hlinkClick r:id="rId3"/>
              </a:rPr>
              <a:t>behaviours</a:t>
            </a:r>
            <a:r>
              <a:rPr lang="en-US" sz="3500" b="1" dirty="0">
                <a:hlinkClick r:id="rId3"/>
              </a:rPr>
              <a:t> and cognition</a:t>
            </a:r>
            <a:endParaRPr sz="3500" b="1" dirty="0"/>
          </a:p>
        </p:txBody>
      </p:sp>
      <p:pic>
        <p:nvPicPr>
          <p:cNvPr id="2050" name="Picture 2" descr="Fig. 1">
            <a:extLst>
              <a:ext uri="{FF2B5EF4-FFF2-40B4-BE49-F238E27FC236}">
                <a16:creationId xmlns:a16="http://schemas.microsoft.com/office/drawing/2014/main" id="{F5D2F564-D931-09C0-D6AF-3A3DCC969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262" y="1353533"/>
            <a:ext cx="7896730" cy="4999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6">
          <a:extLst>
            <a:ext uri="{FF2B5EF4-FFF2-40B4-BE49-F238E27FC236}">
              <a16:creationId xmlns:a16="http://schemas.microsoft.com/office/drawing/2014/main" id="{5642F099-DB24-E5A6-CECF-2EA68A241AFA}"/>
            </a:ext>
          </a:extLst>
        </p:cNvPr>
        <p:cNvGrpSpPr/>
        <p:nvPr/>
      </p:nvGrpSpPr>
      <p:grpSpPr>
        <a:xfrm>
          <a:off x="0" y="0"/>
          <a:ext cx="0" cy="0"/>
          <a:chOff x="0" y="0"/>
          <a:chExt cx="0" cy="0"/>
        </a:xfrm>
      </p:grpSpPr>
      <p:sp>
        <p:nvSpPr>
          <p:cNvPr id="427" name="Google Shape;427;p55">
            <a:extLst>
              <a:ext uri="{FF2B5EF4-FFF2-40B4-BE49-F238E27FC236}">
                <a16:creationId xmlns:a16="http://schemas.microsoft.com/office/drawing/2014/main" id="{39E7B8DC-C9D1-5BC7-9E0E-5822304D5F15}"/>
              </a:ext>
            </a:extLst>
          </p:cNvPr>
          <p:cNvSpPr txBox="1">
            <a:spLocks noGrp="1"/>
          </p:cNvSpPr>
          <p:nvPr>
            <p:ph type="title"/>
          </p:nvPr>
        </p:nvSpPr>
        <p:spPr>
          <a:xfrm>
            <a:off x="429931" y="359333"/>
            <a:ext cx="8569800" cy="994200"/>
          </a:xfrm>
          <a:prstGeom prst="rect">
            <a:avLst/>
          </a:prstGeom>
          <a:noFill/>
          <a:ln>
            <a:noFill/>
          </a:ln>
        </p:spPr>
        <p:txBody>
          <a:bodyPr spcFirstLastPara="1" vert="horz" wrap="square" lIns="68575" tIns="34275" rIns="68575" bIns="34275" rtlCol="0" anchor="ctr" anchorCtr="0">
            <a:noAutofit/>
          </a:bodyPr>
          <a:lstStyle/>
          <a:p>
            <a:pPr>
              <a:spcBef>
                <a:spcPts val="0"/>
              </a:spcBef>
              <a:buClr>
                <a:schemeClr val="dk1"/>
              </a:buClr>
              <a:buSzPts val="2700"/>
            </a:pPr>
            <a:r>
              <a:rPr lang="en-US" sz="3500" b="1" dirty="0">
                <a:hlinkClick r:id="rId3"/>
              </a:rPr>
              <a:t>A foundation model predicting human </a:t>
            </a:r>
            <a:r>
              <a:rPr lang="en-US" sz="3500" b="1" dirty="0" err="1">
                <a:hlinkClick r:id="rId3"/>
              </a:rPr>
              <a:t>behaviours</a:t>
            </a:r>
            <a:r>
              <a:rPr lang="en-US" sz="3500" b="1" dirty="0">
                <a:hlinkClick r:id="rId3"/>
              </a:rPr>
              <a:t> and cognition</a:t>
            </a:r>
            <a:endParaRPr sz="3500" b="1" dirty="0"/>
          </a:p>
        </p:txBody>
      </p:sp>
      <p:pic>
        <p:nvPicPr>
          <p:cNvPr id="3074" name="Picture 2" descr="Fig. 2">
            <a:extLst>
              <a:ext uri="{FF2B5EF4-FFF2-40B4-BE49-F238E27FC236}">
                <a16:creationId xmlns:a16="http://schemas.microsoft.com/office/drawing/2014/main" id="{E218F228-2288-4193-ECB3-E755D2A379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30330"/>
          <a:stretch>
            <a:fillRect/>
          </a:stretch>
        </p:blipFill>
        <p:spPr bwMode="auto">
          <a:xfrm>
            <a:off x="289532" y="1923699"/>
            <a:ext cx="3589152" cy="362671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FF3A182F-D00E-FF05-D7CF-D781463D501B}"/>
              </a:ext>
            </a:extLst>
          </p:cNvPr>
          <p:cNvGraphicFramePr>
            <a:graphicFrameLocks noGrp="1"/>
          </p:cNvGraphicFramePr>
          <p:nvPr>
            <p:extLst>
              <p:ext uri="{D42A27DB-BD31-4B8C-83A1-F6EECF244321}">
                <p14:modId xmlns:p14="http://schemas.microsoft.com/office/powerpoint/2010/main" val="3391532378"/>
              </p:ext>
            </p:extLst>
          </p:nvPr>
        </p:nvGraphicFramePr>
        <p:xfrm>
          <a:off x="4163182" y="1923699"/>
          <a:ext cx="4691286" cy="3263502"/>
        </p:xfrm>
        <a:graphic>
          <a:graphicData uri="http://schemas.openxmlformats.org/drawingml/2006/table">
            <a:tbl>
              <a:tblPr>
                <a:tableStyleId>{D27102A9-8310-4765-A935-A1911B00CA55}</a:tableStyleId>
              </a:tblPr>
              <a:tblGrid>
                <a:gridCol w="1563762">
                  <a:extLst>
                    <a:ext uri="{9D8B030D-6E8A-4147-A177-3AD203B41FA5}">
                      <a16:colId xmlns:a16="http://schemas.microsoft.com/office/drawing/2014/main" val="841666720"/>
                    </a:ext>
                  </a:extLst>
                </a:gridCol>
                <a:gridCol w="1563762">
                  <a:extLst>
                    <a:ext uri="{9D8B030D-6E8A-4147-A177-3AD203B41FA5}">
                      <a16:colId xmlns:a16="http://schemas.microsoft.com/office/drawing/2014/main" val="587552591"/>
                    </a:ext>
                  </a:extLst>
                </a:gridCol>
                <a:gridCol w="1563762">
                  <a:extLst>
                    <a:ext uri="{9D8B030D-6E8A-4147-A177-3AD203B41FA5}">
                      <a16:colId xmlns:a16="http://schemas.microsoft.com/office/drawing/2014/main" val="1919052715"/>
                    </a:ext>
                  </a:extLst>
                </a:gridCol>
              </a:tblGrid>
              <a:tr h="217567">
                <a:tc>
                  <a:txBody>
                    <a:bodyPr/>
                    <a:lstStyle/>
                    <a:p>
                      <a:pPr>
                        <a:buNone/>
                      </a:pPr>
                      <a:r>
                        <a:rPr lang="ko-KR" altLang="en-US" sz="1050" b="1" dirty="0"/>
                        <a:t>전통적 심리학 연구</a:t>
                      </a:r>
                      <a:endParaRPr lang="ko-KR" altLang="en-US" sz="1050" dirty="0"/>
                    </a:p>
                  </a:txBody>
                  <a:tcPr marL="54392" marR="54392" marT="27196" marB="27196" anchor="ctr"/>
                </a:tc>
                <a:tc>
                  <a:txBody>
                    <a:bodyPr/>
                    <a:lstStyle/>
                    <a:p>
                      <a:pPr>
                        <a:buNone/>
                      </a:pPr>
                      <a:r>
                        <a:rPr lang="en-US" sz="1050" b="1" dirty="0"/>
                        <a:t>Centaur </a:t>
                      </a:r>
                      <a:r>
                        <a:rPr lang="ko-KR" altLang="en-US" sz="1050" b="1" dirty="0"/>
                        <a:t>기반 패러다임</a:t>
                      </a:r>
                      <a:endParaRPr lang="ko-KR" altLang="en-US" sz="1050" dirty="0"/>
                    </a:p>
                  </a:txBody>
                  <a:tcPr marL="54392" marR="54392" marT="27196" marB="27196" anchor="ctr"/>
                </a:tc>
                <a:tc>
                  <a:txBody>
                    <a:bodyPr/>
                    <a:lstStyle/>
                    <a:p>
                      <a:pPr>
                        <a:buNone/>
                      </a:pPr>
                      <a:r>
                        <a:rPr lang="ko-KR" altLang="en-US" sz="1050" b="1"/>
                        <a:t>예상되는 임팩트</a:t>
                      </a:r>
                      <a:endParaRPr lang="ko-KR" altLang="en-US" sz="1050"/>
                    </a:p>
                  </a:txBody>
                  <a:tcPr marL="54392" marR="54392" marT="27196" marB="27196" anchor="ctr"/>
                </a:tc>
                <a:extLst>
                  <a:ext uri="{0D108BD9-81ED-4DB2-BD59-A6C34878D82A}">
                    <a16:rowId xmlns:a16="http://schemas.microsoft.com/office/drawing/2014/main" val="3974327237"/>
                  </a:ext>
                </a:extLst>
              </a:tr>
              <a:tr h="707092">
                <a:tc>
                  <a:txBody>
                    <a:bodyPr/>
                    <a:lstStyle/>
                    <a:p>
                      <a:pPr>
                        <a:buNone/>
                      </a:pPr>
                      <a:r>
                        <a:rPr lang="ko-KR" altLang="en-US" sz="1050" dirty="0"/>
                        <a:t>과제별</a:t>
                      </a:r>
                      <a:r>
                        <a:rPr lang="en-US" altLang="ko-KR" sz="1050" dirty="0"/>
                        <a:t>, </a:t>
                      </a:r>
                      <a:r>
                        <a:rPr lang="ko-KR" altLang="en-US" sz="1050" dirty="0"/>
                        <a:t>영역별로 국한된 이론 </a:t>
                      </a:r>
                      <a:endParaRPr lang="en-US" altLang="ko-KR" sz="1050" dirty="0"/>
                    </a:p>
                  </a:txBody>
                  <a:tcPr marL="54392" marR="54392" marT="27196" marB="27196" anchor="ctr"/>
                </a:tc>
                <a:tc>
                  <a:txBody>
                    <a:bodyPr/>
                    <a:lstStyle/>
                    <a:p>
                      <a:pPr>
                        <a:buNone/>
                      </a:pPr>
                      <a:r>
                        <a:rPr lang="ko-KR" altLang="en-US" sz="1050" dirty="0"/>
                        <a:t>단일 파운데이션 모델이 </a:t>
                      </a:r>
                      <a:r>
                        <a:rPr lang="en-US" altLang="ko-KR" sz="1050" dirty="0"/>
                        <a:t>160</a:t>
                      </a:r>
                      <a:r>
                        <a:rPr lang="ko-KR" altLang="en-US" sz="1050" dirty="0"/>
                        <a:t>여 개 실험</a:t>
                      </a:r>
                      <a:r>
                        <a:rPr lang="en-US" altLang="ko-KR" sz="1050" dirty="0"/>
                        <a:t>, 1</a:t>
                      </a:r>
                      <a:r>
                        <a:rPr lang="ko-KR" altLang="en-US" sz="1050" dirty="0"/>
                        <a:t>천만 건 이상의 선택 데이터를 학습</a:t>
                      </a:r>
                    </a:p>
                  </a:txBody>
                  <a:tcPr marL="54392" marR="54392" marT="27196" marB="27196" anchor="ctr"/>
                </a:tc>
                <a:tc>
                  <a:txBody>
                    <a:bodyPr/>
                    <a:lstStyle/>
                    <a:p>
                      <a:pPr>
                        <a:buNone/>
                      </a:pPr>
                      <a:r>
                        <a:rPr lang="ko-KR" altLang="en-US" sz="1050" dirty="0"/>
                        <a:t>단편적 이해 → </a:t>
                      </a:r>
                      <a:r>
                        <a:rPr lang="ko-KR" altLang="en-US" sz="1050" b="1" dirty="0"/>
                        <a:t>통합 인지 이론으로의 전환</a:t>
                      </a:r>
                      <a:r>
                        <a:rPr lang="ko-KR" altLang="en-US" sz="1050" dirty="0"/>
                        <a:t> </a:t>
                      </a:r>
                    </a:p>
                  </a:txBody>
                  <a:tcPr marL="54392" marR="54392" marT="27196" marB="27196" anchor="ctr"/>
                </a:tc>
                <a:extLst>
                  <a:ext uri="{0D108BD9-81ED-4DB2-BD59-A6C34878D82A}">
                    <a16:rowId xmlns:a16="http://schemas.microsoft.com/office/drawing/2014/main" val="420223523"/>
                  </a:ext>
                </a:extLst>
              </a:tr>
              <a:tr h="707092">
                <a:tc>
                  <a:txBody>
                    <a:bodyPr/>
                    <a:lstStyle/>
                    <a:p>
                      <a:pPr>
                        <a:buNone/>
                      </a:pPr>
                      <a:r>
                        <a:rPr lang="ko-KR" altLang="en-US" sz="1050" dirty="0"/>
                        <a:t>작은 규모 데이터와 실험 중심</a:t>
                      </a:r>
                    </a:p>
                  </a:txBody>
                  <a:tcPr marL="54392" marR="54392" marT="27196" marB="27196" anchor="ctr"/>
                </a:tc>
                <a:tc>
                  <a:txBody>
                    <a:bodyPr/>
                    <a:lstStyle/>
                    <a:p>
                      <a:pPr>
                        <a:buNone/>
                      </a:pPr>
                      <a:r>
                        <a:rPr lang="ko-KR" altLang="en-US" sz="1050" dirty="0"/>
                        <a:t>대규모 데이터셋 기반</a:t>
                      </a:r>
                      <a:r>
                        <a:rPr lang="en-US" altLang="ko-KR" sz="1050" dirty="0"/>
                        <a:t>, </a:t>
                      </a:r>
                      <a:r>
                        <a:rPr lang="ko-KR" altLang="en-US" sz="1050" dirty="0"/>
                        <a:t>자연어로 모든 실험을 기술</a:t>
                      </a:r>
                      <a:r>
                        <a:rPr lang="en-US" altLang="ko-KR" sz="1050" dirty="0"/>
                        <a:t>·</a:t>
                      </a:r>
                      <a:r>
                        <a:rPr lang="ko-KR" altLang="en-US" sz="1050" dirty="0"/>
                        <a:t>학습</a:t>
                      </a:r>
                    </a:p>
                  </a:txBody>
                  <a:tcPr marL="54392" marR="54392" marT="27196" marB="27196" anchor="ctr"/>
                </a:tc>
                <a:tc>
                  <a:txBody>
                    <a:bodyPr/>
                    <a:lstStyle/>
                    <a:p>
                      <a:pPr>
                        <a:buNone/>
                      </a:pPr>
                      <a:r>
                        <a:rPr lang="ko-KR" altLang="en-US" sz="1050" b="1" dirty="0"/>
                        <a:t>범용 행동 예측</a:t>
                      </a:r>
                      <a:r>
                        <a:rPr lang="ko-KR" altLang="en-US" sz="1050" dirty="0"/>
                        <a:t> 및 </a:t>
                      </a:r>
                      <a:r>
                        <a:rPr lang="ko-KR" altLang="en-US" sz="1050" b="1" dirty="0"/>
                        <a:t>새로운 상황 일반화</a:t>
                      </a:r>
                      <a:endParaRPr lang="ko-KR" altLang="en-US" sz="1050" dirty="0"/>
                    </a:p>
                  </a:txBody>
                  <a:tcPr marL="54392" marR="54392" marT="27196" marB="27196" anchor="ctr"/>
                </a:tc>
                <a:extLst>
                  <a:ext uri="{0D108BD9-81ED-4DB2-BD59-A6C34878D82A}">
                    <a16:rowId xmlns:a16="http://schemas.microsoft.com/office/drawing/2014/main" val="1431173273"/>
                  </a:ext>
                </a:extLst>
              </a:tr>
              <a:tr h="543917">
                <a:tc>
                  <a:txBody>
                    <a:bodyPr/>
                    <a:lstStyle/>
                    <a:p>
                      <a:pPr>
                        <a:buNone/>
                      </a:pPr>
                      <a:r>
                        <a:rPr lang="ko-KR" altLang="en-US" sz="1050" dirty="0"/>
                        <a:t>연구자가 수작업으로 가설</a:t>
                      </a:r>
                      <a:r>
                        <a:rPr lang="en-US" altLang="ko-KR" sz="1050" dirty="0"/>
                        <a:t>·</a:t>
                      </a:r>
                      <a:r>
                        <a:rPr lang="ko-KR" altLang="en-US" sz="1050" dirty="0"/>
                        <a:t>모델 제시</a:t>
                      </a:r>
                    </a:p>
                  </a:txBody>
                  <a:tcPr marL="54392" marR="54392" marT="27196" marB="27196" anchor="ctr"/>
                </a:tc>
                <a:tc>
                  <a:txBody>
                    <a:bodyPr/>
                    <a:lstStyle/>
                    <a:p>
                      <a:pPr>
                        <a:buNone/>
                      </a:pPr>
                      <a:r>
                        <a:rPr lang="en-US" sz="1050"/>
                        <a:t>AI</a:t>
                      </a:r>
                      <a:r>
                        <a:rPr lang="ko-KR" altLang="en-US" sz="1050"/>
                        <a:t>가 대규모 데이터에서 가설적 패턴 발견 </a:t>
                      </a:r>
                      <a:r>
                        <a:rPr lang="en-US" altLang="ko-KR" sz="1050"/>
                        <a:t>(</a:t>
                      </a:r>
                      <a:r>
                        <a:rPr lang="ko-KR" altLang="en-US" sz="1050"/>
                        <a:t>예</a:t>
                      </a:r>
                      <a:r>
                        <a:rPr lang="en-US" altLang="ko-KR" sz="1050"/>
                        <a:t>: </a:t>
                      </a:r>
                      <a:r>
                        <a:rPr lang="ko-KR" altLang="en-US" sz="1050"/>
                        <a:t>새로운 의사결정 전략</a:t>
                      </a:r>
                      <a:r>
                        <a:rPr lang="en-US" altLang="ko-KR" sz="1050"/>
                        <a:t>)</a:t>
                      </a:r>
                    </a:p>
                  </a:txBody>
                  <a:tcPr marL="54392" marR="54392" marT="27196" marB="27196" anchor="ctr"/>
                </a:tc>
                <a:tc>
                  <a:txBody>
                    <a:bodyPr/>
                    <a:lstStyle/>
                    <a:p>
                      <a:pPr>
                        <a:buNone/>
                      </a:pPr>
                      <a:r>
                        <a:rPr lang="ko-KR" altLang="en-US" sz="1050" b="1" dirty="0"/>
                        <a:t>모델 기반 과학적 발견</a:t>
                      </a:r>
                      <a:r>
                        <a:rPr lang="en-US" altLang="ko-KR" sz="1050" b="1" dirty="0"/>
                        <a:t>(</a:t>
                      </a:r>
                      <a:r>
                        <a:rPr lang="en-US" sz="1050" b="1" dirty="0"/>
                        <a:t>model-guided discovery)</a:t>
                      </a:r>
                      <a:r>
                        <a:rPr lang="en-US" sz="1050" dirty="0"/>
                        <a:t> </a:t>
                      </a:r>
                    </a:p>
                  </a:txBody>
                  <a:tcPr marL="54392" marR="54392" marT="27196" marB="27196" anchor="ctr"/>
                </a:tc>
                <a:extLst>
                  <a:ext uri="{0D108BD9-81ED-4DB2-BD59-A6C34878D82A}">
                    <a16:rowId xmlns:a16="http://schemas.microsoft.com/office/drawing/2014/main" val="2317125676"/>
                  </a:ext>
                </a:extLst>
              </a:tr>
              <a:tr h="543917">
                <a:tc>
                  <a:txBody>
                    <a:bodyPr/>
                    <a:lstStyle/>
                    <a:p>
                      <a:pPr>
                        <a:buNone/>
                      </a:pPr>
                      <a:r>
                        <a:rPr lang="ko-KR" altLang="en-US" sz="1050" dirty="0"/>
                        <a:t>실험 설계는 비용</a:t>
                      </a:r>
                      <a:r>
                        <a:rPr lang="en-US" altLang="ko-KR" sz="1050" dirty="0"/>
                        <a:t>·</a:t>
                      </a:r>
                      <a:r>
                        <a:rPr lang="ko-KR" altLang="en-US" sz="1050" dirty="0"/>
                        <a:t>시간 요구</a:t>
                      </a:r>
                    </a:p>
                  </a:txBody>
                  <a:tcPr marL="54392" marR="54392" marT="27196" marB="27196" anchor="ctr"/>
                </a:tc>
                <a:tc>
                  <a:txBody>
                    <a:bodyPr/>
                    <a:lstStyle/>
                    <a:p>
                      <a:pPr>
                        <a:buNone/>
                      </a:pPr>
                      <a:r>
                        <a:rPr lang="ko-KR" altLang="en-US" sz="1050" dirty="0"/>
                        <a:t>모델이 가상 실험 환경에서 조건</a:t>
                      </a:r>
                      <a:r>
                        <a:rPr lang="en-US" altLang="ko-KR" sz="1050" dirty="0"/>
                        <a:t>·</a:t>
                      </a:r>
                      <a:r>
                        <a:rPr lang="ko-KR" altLang="en-US" sz="1050" dirty="0"/>
                        <a:t>효과 크기 예측 가능</a:t>
                      </a:r>
                    </a:p>
                  </a:txBody>
                  <a:tcPr marL="54392" marR="54392" marT="27196" marB="27196" anchor="ctr"/>
                </a:tc>
                <a:tc>
                  <a:txBody>
                    <a:bodyPr/>
                    <a:lstStyle/>
                    <a:p>
                      <a:pPr>
                        <a:buNone/>
                      </a:pPr>
                      <a:r>
                        <a:rPr lang="ko-KR" altLang="en-US" sz="1050" b="1" dirty="0" err="1"/>
                        <a:t>인실리코</a:t>
                      </a:r>
                      <a:r>
                        <a:rPr lang="ko-KR" altLang="en-US" sz="1050" b="1" dirty="0"/>
                        <a:t> 실험 프로토타이핑</a:t>
                      </a:r>
                      <a:r>
                        <a:rPr lang="ko-KR" altLang="en-US" sz="1050" dirty="0"/>
                        <a:t> → 연구 효율성 극대화</a:t>
                      </a:r>
                    </a:p>
                  </a:txBody>
                  <a:tcPr marL="54392" marR="54392" marT="27196" marB="27196" anchor="ctr"/>
                </a:tc>
                <a:extLst>
                  <a:ext uri="{0D108BD9-81ED-4DB2-BD59-A6C34878D82A}">
                    <a16:rowId xmlns:a16="http://schemas.microsoft.com/office/drawing/2014/main" val="2443091158"/>
                  </a:ext>
                </a:extLst>
              </a:tr>
              <a:tr h="543917">
                <a:tc>
                  <a:txBody>
                    <a:bodyPr/>
                    <a:lstStyle/>
                    <a:p>
                      <a:pPr>
                        <a:buNone/>
                      </a:pPr>
                      <a:r>
                        <a:rPr lang="ko-KR" altLang="en-US" sz="1050" dirty="0"/>
                        <a:t>연구자의 역할</a:t>
                      </a:r>
                      <a:r>
                        <a:rPr lang="en-US" altLang="ko-KR" sz="1050" dirty="0"/>
                        <a:t>: </a:t>
                      </a:r>
                      <a:r>
                        <a:rPr lang="ko-KR" altLang="en-US" sz="1050" dirty="0"/>
                        <a:t>이론 창조자</a:t>
                      </a:r>
                    </a:p>
                  </a:txBody>
                  <a:tcPr marL="54392" marR="54392" marT="27196" marB="27196" anchor="ctr"/>
                </a:tc>
                <a:tc>
                  <a:txBody>
                    <a:bodyPr/>
                    <a:lstStyle/>
                    <a:p>
                      <a:pPr>
                        <a:buNone/>
                      </a:pPr>
                      <a:r>
                        <a:rPr lang="ko-KR" altLang="en-US" sz="1050" dirty="0"/>
                        <a:t>연구자의 역할</a:t>
                      </a:r>
                      <a:r>
                        <a:rPr lang="en-US" altLang="ko-KR" sz="1050" dirty="0"/>
                        <a:t>: </a:t>
                      </a:r>
                      <a:r>
                        <a:rPr lang="ko-KR" altLang="en-US" sz="1050" dirty="0"/>
                        <a:t>모델 해석자</a:t>
                      </a:r>
                      <a:r>
                        <a:rPr lang="en-US" altLang="ko-KR" sz="1050" dirty="0"/>
                        <a:t>·</a:t>
                      </a:r>
                      <a:r>
                        <a:rPr lang="ko-KR" altLang="en-US" sz="1050" dirty="0"/>
                        <a:t>큐레이터</a:t>
                      </a:r>
                    </a:p>
                  </a:txBody>
                  <a:tcPr marL="54392" marR="54392" marT="27196" marB="27196" anchor="ctr"/>
                </a:tc>
                <a:tc>
                  <a:txBody>
                    <a:bodyPr/>
                    <a:lstStyle/>
                    <a:p>
                      <a:pPr>
                        <a:buNone/>
                      </a:pPr>
                      <a:r>
                        <a:rPr lang="ko-KR" altLang="en-US" sz="1050" dirty="0"/>
                        <a:t>과학자의 정체성 변화</a:t>
                      </a:r>
                      <a:r>
                        <a:rPr lang="en-US" altLang="ko-KR" sz="1050" dirty="0"/>
                        <a:t>: </a:t>
                      </a:r>
                      <a:r>
                        <a:rPr lang="ko-KR" altLang="en-US" sz="1050" b="1" dirty="0" err="1"/>
                        <a:t>데이터→모델→이론</a:t>
                      </a:r>
                      <a:r>
                        <a:rPr lang="ko-KR" altLang="en-US" sz="1050" dirty="0"/>
                        <a:t> 패러다임</a:t>
                      </a:r>
                    </a:p>
                  </a:txBody>
                  <a:tcPr marL="54392" marR="54392" marT="27196" marB="27196" anchor="ctr"/>
                </a:tc>
                <a:extLst>
                  <a:ext uri="{0D108BD9-81ED-4DB2-BD59-A6C34878D82A}">
                    <a16:rowId xmlns:a16="http://schemas.microsoft.com/office/drawing/2014/main" val="2814801684"/>
                  </a:ext>
                </a:extLst>
              </a:tr>
            </a:tbl>
          </a:graphicData>
        </a:graphic>
      </p:graphicFrame>
    </p:spTree>
    <p:extLst>
      <p:ext uri="{BB962C8B-B14F-4D97-AF65-F5344CB8AC3E}">
        <p14:creationId xmlns:p14="http://schemas.microsoft.com/office/powerpoint/2010/main" val="2436371376"/>
      </p:ext>
    </p:extLst>
  </p:cSld>
  <p:clrMapOvr>
    <a:masterClrMapping/>
  </p:clrMapOvr>
</p:sld>
</file>

<file path=ppt/theme/theme1.xml><?xml version="1.0" encoding="utf-8"?>
<a:theme xmlns:a="http://schemas.openxmlformats.org/drawingml/2006/main" name="Office 테마">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6684</TotalTime>
  <Words>1661</Words>
  <Application>Microsoft Macintosh PowerPoint</Application>
  <PresentationFormat>On-screen Show (4:3)</PresentationFormat>
  <Paragraphs>106</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Google Sans</vt:lpstr>
      <vt:lpstr>Aptos</vt:lpstr>
      <vt:lpstr>Arial</vt:lpstr>
      <vt:lpstr>Calibri</vt:lpstr>
      <vt:lpstr>Calibri Light</vt:lpstr>
      <vt:lpstr>Wingdings</vt:lpstr>
      <vt:lpstr>Office 테마</vt:lpstr>
      <vt:lpstr>심리과학 연구방법  Orientation: Next Big Thing</vt:lpstr>
      <vt:lpstr>PowerPoint Presentation</vt:lpstr>
      <vt:lpstr>파운데이션 AI 모델의 시대</vt:lpstr>
      <vt:lpstr>파운데이션 AI 모델의 시대</vt:lpstr>
      <vt:lpstr>파운데이션 AI 모델의 시대</vt:lpstr>
      <vt:lpstr>Scientific discovery in the age of artificial intelligence, nature, 2023 [paper] [link]</vt:lpstr>
      <vt:lpstr>Foundation Model Drives AI Innovation : AlphaFold [website]</vt:lpstr>
      <vt:lpstr>A foundation model predicting human behaviours and cognition</vt:lpstr>
      <vt:lpstr>A foundation model predicting human behaviours and cognition</vt:lpstr>
      <vt:lpstr>Agentic AI for Science: AI Co-Scientist</vt:lpstr>
      <vt:lpstr>Agentic AI for Science: AI Co-Scientist</vt:lpstr>
      <vt:lpstr>PowerPoint Presentation</vt:lpstr>
      <vt:lpstr>Primer: 어떤 목표로 트레이닝 할 것인가?</vt:lpstr>
      <vt:lpstr>PowerPoint Presentation</vt:lpstr>
      <vt:lpstr>새시대의 인재상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c:title>
  <dc:creator>Juke Cha</dc:creator>
  <cp:lastModifiedBy>차지욱</cp:lastModifiedBy>
  <cp:revision>119</cp:revision>
  <cp:lastPrinted>2021-09-07T03:40:45Z</cp:lastPrinted>
  <dcterms:created xsi:type="dcterms:W3CDTF">2020-08-26T00:59:08Z</dcterms:created>
  <dcterms:modified xsi:type="dcterms:W3CDTF">2025-09-01T09:51:04Z</dcterms:modified>
</cp:coreProperties>
</file>