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 Type="http://schemas.openxmlformats.org/officeDocument/2006/relationships/printerSettings" Target="printerSettings/printerSettings1.bin"/><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Lesson 1 — Subjects and Actions</a:t>
            </a:r>
          </a:p>
          <a:p>
            <a:r>
              <a:t>주어와 동사</a:t>
            </a:r>
          </a:p>
        </p:txBody>
      </p:sp>
      <p:sp>
        <p:nvSpPr>
          <p:cNvPr id="3" name="Subtitle 2"/>
          <p:cNvSpPr>
            <a:spLocks noGrp="1"/>
          </p:cNvSpPr>
          <p:nvPr>
            <p:ph type="subTitle" idx="1"/>
          </p:nvPr>
        </p:nvSpPr>
        <p:spPr/>
        <p:txBody>
          <a:bodyPr/>
          <a:lstStyle/>
          <a:p>
            <a:r>
              <a:t>Duke Scientific Writing Resource 전체 내용 기반 | 제작일: 2025-08-14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논리적 주어 전환</a:t>
            </a:r>
          </a:p>
        </p:txBody>
      </p:sp>
      <p:sp>
        <p:nvSpPr>
          <p:cNvPr id="3" name="Content Placeholder 2"/>
          <p:cNvSpPr>
            <a:spLocks noGrp="1"/>
          </p:cNvSpPr>
          <p:nvPr>
            <p:ph idx="1"/>
          </p:nvPr>
        </p:nvSpPr>
        <p:spPr/>
        <p:txBody>
          <a:bodyPr/>
          <a:lstStyle/>
          <a:p/>
          <a:p>
            <a:pPr/>
            <a:r>
              <a:t>Technology → DNA sequencing → More efficient sequencing → Cheaper data → Huge amount of data → Dealing with data</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원칙 3: 주어와 동사를 가깝게</a:t>
            </a:r>
          </a:p>
        </p:txBody>
      </p:sp>
      <p:sp>
        <p:nvSpPr>
          <p:cNvPr id="3" name="Content Placeholder 2"/>
          <p:cNvSpPr>
            <a:spLocks noGrp="1"/>
          </p:cNvSpPr>
          <p:nvPr>
            <p:ph idx="1"/>
          </p:nvPr>
        </p:nvSpPr>
        <p:spPr/>
        <p:txBody>
          <a:bodyPr/>
          <a:lstStyle/>
          <a:p/>
          <a:p>
            <a:pPr/>
            <a:r>
              <a:t>주어와 동사가 멀리 떨어지면 이해가 어려워짐</a:t>
            </a:r>
          </a:p>
          <a:p>
            <a:pPr/>
            <a:r>
              <a:t>긴 주어나 목록이 원인일 경우 재구성 필요</a:t>
            </a:r>
          </a:p>
          <a:p>
            <a:pPr/>
            <a:r>
              <a:t>주어와 동사를 가까이 두어 문장을 명확하게</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주어-동사 거리 축소</a:t>
            </a:r>
          </a:p>
        </p:txBody>
      </p:sp>
      <p:sp>
        <p:nvSpPr>
          <p:cNvPr id="3" name="Content Placeholder 2"/>
          <p:cNvSpPr>
            <a:spLocks noGrp="1"/>
          </p:cNvSpPr>
          <p:nvPr>
            <p:ph idx="1"/>
          </p:nvPr>
        </p:nvSpPr>
        <p:spPr/>
        <p:txBody>
          <a:bodyPr/>
          <a:lstStyle/>
          <a:p/>
          <a:p>
            <a:pPr/>
            <a:r>
              <a:t>Farmers that understand the difference between the soil requirements of plants when they are seedlings and their requirements when they are mature are in high demand.</a:t>
            </a:r>
          </a:p>
          <a:p>
            <a:pPr/>
            <a:r>
              <a:t>Farmers are in high demand if they can understand the difference between the soil requirements of plants when they are seedlings and when they are mature.</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긴 목록</a:t>
            </a:r>
          </a:p>
        </p:txBody>
      </p:sp>
      <p:sp>
        <p:nvSpPr>
          <p:cNvPr id="3" name="Content Placeholder 2"/>
          <p:cNvSpPr>
            <a:spLocks noGrp="1"/>
          </p:cNvSpPr>
          <p:nvPr>
            <p:ph idx="1"/>
          </p:nvPr>
        </p:nvSpPr>
        <p:spPr/>
        <p:txBody>
          <a:bodyPr/>
          <a:lstStyle/>
          <a:p/>
          <a:p>
            <a:pPr/>
            <a:r>
              <a:t>Peanuts, shrimp, almonds, milk or anything else with lactose, and wheat or anything with gluten all represent things that people are commonly allergic to.</a:t>
            </a:r>
          </a:p>
          <a:p>
            <a:pPr/>
            <a:r>
              <a:t>People are commonly allergic to things like peanuts, shrimp, almonds, milk, wheat …</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1</a:t>
            </a:r>
          </a:p>
        </p:txBody>
      </p:sp>
      <p:sp>
        <p:nvSpPr>
          <p:cNvPr id="3" name="Content Placeholder 2"/>
          <p:cNvSpPr>
            <a:spLocks noGrp="1"/>
          </p:cNvSpPr>
          <p:nvPr>
            <p:ph idx="1"/>
          </p:nvPr>
        </p:nvSpPr>
        <p:spPr/>
        <p:txBody>
          <a:bodyPr/>
          <a:lstStyle/>
          <a:p/>
          <a:p>
            <a:pPr/>
            <a:r>
              <a:t>The ABC database has been subject to different improvements, modifications, and extensions in structure and content over the years.</a:t>
            </a:r>
          </a:p>
          <a:p>
            <a:pPr/>
            <a:r>
              <a:t>The ABC database has been improved, modified, and extended in both structure and content over the years.</a:t>
            </a:r>
          </a:p>
          <a:p>
            <a:pPr/>
            <a:r>
              <a:t>The curators have improved the structure and content of the ABC database.</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2</a:t>
            </a:r>
          </a:p>
        </p:txBody>
      </p:sp>
      <p:sp>
        <p:nvSpPr>
          <p:cNvPr id="3" name="Content Placeholder 2"/>
          <p:cNvSpPr>
            <a:spLocks noGrp="1"/>
          </p:cNvSpPr>
          <p:nvPr>
            <p:ph idx="1"/>
          </p:nvPr>
        </p:nvSpPr>
        <p:spPr/>
        <p:txBody>
          <a:bodyPr/>
          <a:lstStyle/>
          <a:p/>
          <a:p>
            <a:pPr/>
            <a:r>
              <a:t>Mapping of open chromatin regions, post-translational histone modifications and DNA methylation across a whole genome is now feasible, and new non-coding RNAs can be sensitively identified via RNA sequencing.</a:t>
            </a:r>
          </a:p>
          <a:p>
            <a:pPr/>
            <a:r>
              <a:t>It is now feasible to map open chromatin regions, post-translational histone modifications and DNA methylation across a whole genome, and to sensitively identify new non-coding RNAs via RNA sequencing.</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3</a:t>
            </a:r>
          </a:p>
        </p:txBody>
      </p:sp>
      <p:sp>
        <p:nvSpPr>
          <p:cNvPr id="3" name="Content Placeholder 2"/>
          <p:cNvSpPr>
            <a:spLocks noGrp="1"/>
          </p:cNvSpPr>
          <p:nvPr>
            <p:ph idx="1"/>
          </p:nvPr>
        </p:nvSpPr>
        <p:spPr/>
        <p:txBody>
          <a:bodyPr/>
          <a:lstStyle/>
          <a:p/>
          <a:p>
            <a:pPr/>
            <a:r>
              <a:t>Significant positive correlations were evident between the substitution rate and a nucleosome score from resting human T-cells.</a:t>
            </a:r>
          </a:p>
          <a:p>
            <a:pPr/>
            <a:r>
              <a:t>In resting human T-cells, the substitution rate correlated with a nucleosome score.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4</a:t>
            </a:r>
          </a:p>
        </p:txBody>
      </p:sp>
      <p:sp>
        <p:nvSpPr>
          <p:cNvPr id="3" name="Content Placeholder 2"/>
          <p:cNvSpPr>
            <a:spLocks noGrp="1"/>
          </p:cNvSpPr>
          <p:nvPr>
            <p:ph idx="1"/>
          </p:nvPr>
        </p:nvSpPr>
        <p:spPr/>
        <p:txBody>
          <a:bodyPr/>
          <a:lstStyle/>
          <a:p/>
          <a:p>
            <a:pPr/>
            <a:r>
              <a:t>The possibility that some termini have a base composition different from that of DNA simply because they are the nearest neighbors of termini specifically recognized by the enzymes can be checked by comparing the experimental results with those expected from the nearest neighbor data.</a:t>
            </a:r>
          </a:p>
          <a:p>
            <a:pPr/>
            <a:r>
              <a:t>If we compare the experimental results with those expected from the nearest neighbor data, we can check the possibility that some termini have a base composition different from that of DNA simply because they are the nearest neighbors of termini specifically recognized by the enzymes.</a:t>
            </a:r>
          </a:p>
          <a:p>
            <a:pPr/>
            <a:r>
              <a:t>If we compare our expectations with experimental results, we identify any termini that differ in base composition simply because they are the nearest neighbors of those specifically recognized by the enzymes.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소개</a:t>
            </a:r>
          </a:p>
        </p:txBody>
      </p:sp>
      <p:sp>
        <p:nvSpPr>
          <p:cNvPr id="3" name="Content Placeholder 2"/>
          <p:cNvSpPr>
            <a:spLocks noGrp="1"/>
          </p:cNvSpPr>
          <p:nvPr>
            <p:ph idx="1"/>
          </p:nvPr>
        </p:nvSpPr>
        <p:spPr/>
        <p:txBody>
          <a:bodyPr/>
          <a:lstStyle/>
          <a:p/>
          <a:p>
            <a:pPr/>
            <a:r>
              <a:t>문장은 보통 1) 주어(문장이 누구에 관한 것인지), 2) 동작(무엇을 했는지)의 두 가지 정보를 전달</a:t>
            </a:r>
          </a:p>
          <a:p>
            <a:pPr/>
            <a:r>
              <a:t>독자는 주어 자리에서 '주체'를, 동사에서 '행동'을 찾음</a:t>
            </a:r>
          </a:p>
          <a:p>
            <a:pPr/>
            <a:r>
              <a:t>세 가지 원칙: 1) 동작을 동사에 담기, 2) 주체를 주어에 두기, 3) 주어와 동사를 가깝게 두기</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원칙 1: 동작을 동사에 담기</a:t>
            </a:r>
          </a:p>
        </p:txBody>
      </p:sp>
      <p:sp>
        <p:nvSpPr>
          <p:cNvPr id="3" name="Content Placeholder 2"/>
          <p:cNvSpPr>
            <a:spLocks noGrp="1"/>
          </p:cNvSpPr>
          <p:nvPr>
            <p:ph idx="1"/>
          </p:nvPr>
        </p:nvSpPr>
        <p:spPr/>
        <p:txBody>
          <a:bodyPr/>
          <a:lstStyle/>
          <a:p/>
          <a:p>
            <a:pPr/>
            <a:r>
              <a:t>동사는 행동을 전달하는 핵심 요소</a:t>
            </a:r>
          </a:p>
          <a:p>
            <a:pPr/>
            <a:r>
              <a:t>명사형(nominalization)은 동사를 명사로 바꾸어 행동을 숨김</a:t>
            </a:r>
          </a:p>
          <a:p>
            <a:pPr/>
            <a:r>
              <a:t>의도한 동작을 명사형이 아닌 동사에 담아 독자의 인지 부담을 줄임</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Nominalization 예시</a:t>
            </a:r>
          </a:p>
        </p:txBody>
      </p:sp>
      <p:sp>
        <p:nvSpPr>
          <p:cNvPr id="3" name="Content Placeholder 2"/>
          <p:cNvSpPr>
            <a:spLocks noGrp="1"/>
          </p:cNvSpPr>
          <p:nvPr>
            <p:ph idx="1"/>
          </p:nvPr>
        </p:nvSpPr>
        <p:spPr/>
        <p:txBody>
          <a:bodyPr/>
          <a:lstStyle/>
          <a:p/>
          <a:p>
            <a:pPr/>
            <a:r>
              <a:t>to regulate → regulation</a:t>
            </a:r>
          </a:p>
          <a:p>
            <a:pPr/>
            <a:r>
              <a:t>to analyze → analysis</a:t>
            </a:r>
          </a:p>
          <a:p>
            <a:pPr/>
            <a:r>
              <a:t>to occur → occurrence</a:t>
            </a:r>
          </a:p>
          <a:p>
            <a:pPr/>
            <a:r>
              <a:t>to understand → understanding</a:t>
            </a:r>
          </a:p>
          <a:p>
            <a:pPr/>
            <a:r>
              <a:t>to investigate → investigation</a:t>
            </a:r>
          </a:p>
          <a:p>
            <a:pPr/>
            <a:r>
              <a:t>to delineate → delineation</a:t>
            </a:r>
          </a:p>
          <a:p>
            <a:pPr/>
            <a:r>
              <a:t>to perform → performance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Nominalization vs Verb</a:t>
            </a:r>
          </a:p>
        </p:txBody>
      </p:sp>
      <p:sp>
        <p:nvSpPr>
          <p:cNvPr id="3" name="Content Placeholder 2"/>
          <p:cNvSpPr>
            <a:spLocks noGrp="1"/>
          </p:cNvSpPr>
          <p:nvPr>
            <p:ph idx="1"/>
          </p:nvPr>
        </p:nvSpPr>
        <p:spPr/>
        <p:txBody>
          <a:bodyPr/>
          <a:lstStyle/>
          <a:p/>
          <a:p>
            <a:pPr/>
            <a:r>
              <a:t>We performed an analysis on the data.  (nominalization)</a:t>
            </a:r>
          </a:p>
          <a:p>
            <a:pPr/>
            <a:r>
              <a:t>We analyzed the data.  (verb)</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원칙 2: 주체를 주어에 두기</a:t>
            </a:r>
          </a:p>
        </p:txBody>
      </p:sp>
      <p:sp>
        <p:nvSpPr>
          <p:cNvPr id="3" name="Content Placeholder 2"/>
          <p:cNvSpPr>
            <a:spLocks noGrp="1"/>
          </p:cNvSpPr>
          <p:nvPr>
            <p:ph idx="1"/>
          </p:nvPr>
        </p:nvSpPr>
        <p:spPr/>
        <p:txBody>
          <a:bodyPr/>
          <a:lstStyle/>
          <a:p/>
          <a:p>
            <a:pPr/>
            <a:r>
              <a:t>주체(행위자)는 문장의 주어 자리에 둬야 함</a:t>
            </a:r>
          </a:p>
          <a:p>
            <a:pPr/>
            <a:r>
              <a:t>같은 주제를 다룰 땐 주어를 일관되게 유지</a:t>
            </a:r>
          </a:p>
          <a:p>
            <a:pPr/>
            <a:r>
              <a:t>문단 내 주어의 흐름이 논리적으로 연결되도록 구성</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주체 위치 비교</a:t>
            </a:r>
          </a:p>
        </p:txBody>
      </p:sp>
      <p:sp>
        <p:nvSpPr>
          <p:cNvPr id="3" name="Content Placeholder 2"/>
          <p:cNvSpPr>
            <a:spLocks noGrp="1"/>
          </p:cNvSpPr>
          <p:nvPr>
            <p:ph idx="1"/>
          </p:nvPr>
        </p:nvSpPr>
        <p:spPr/>
        <p:txBody>
          <a:bodyPr/>
          <a:lstStyle/>
          <a:p/>
          <a:p>
            <a:pPr/>
            <a:r>
              <a:t>The movement in the liquid medium of the bacteria was accomplished by microflagella.</a:t>
            </a:r>
          </a:p>
          <a:p>
            <a:pPr/>
            <a:r>
              <a:t>The bacteria move themselves in the liquid medium with microflagella.</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주어 흐름 유지 (좋은 예)</a:t>
            </a:r>
          </a:p>
        </p:txBody>
      </p:sp>
      <p:sp>
        <p:nvSpPr>
          <p:cNvPr id="3" name="Content Placeholder 2"/>
          <p:cNvSpPr>
            <a:spLocks noGrp="1"/>
          </p:cNvSpPr>
          <p:nvPr>
            <p:ph idx="1"/>
          </p:nvPr>
        </p:nvSpPr>
        <p:spPr/>
        <p:txBody>
          <a:bodyPr/>
          <a:lstStyle/>
          <a:p/>
          <a:p>
            <a:pPr/>
            <a:r>
              <a:t>genomes from related primates → primate genomes → genome-wide exploration → genome sequences</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Example: 주어 흐름 유지 (나쁜 예)</a:t>
            </a:r>
          </a:p>
        </p:txBody>
      </p:sp>
      <p:sp>
        <p:nvSpPr>
          <p:cNvPr id="3" name="Content Placeholder 2"/>
          <p:cNvSpPr>
            <a:spLocks noGrp="1"/>
          </p:cNvSpPr>
          <p:nvPr>
            <p:ph idx="1"/>
          </p:nvPr>
        </p:nvSpPr>
        <p:spPr/>
        <p:txBody>
          <a:bodyPr/>
          <a:lstStyle/>
          <a:p/>
          <a:p>
            <a:pPr/>
            <a:r>
              <a:t>genomes from related primates → identification of features → scientists → the community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