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Lesson 2 — Cohesion, Coherence, and Emphasis</a:t>
            </a:r>
          </a:p>
          <a:p>
            <a:r>
              <a:t>응집·일관성·강조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Duke Scientific Writing Resource 전체 내용 기반 | 제작일: 2025-08-14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Original: Detecting positive Darwinian selection at the DNA sequence level has been a subject of considerable interest.</a:t>
            </a:r>
          </a:p>
          <a:p>
            <a:r>
              <a:rPr dirty="0"/>
              <a:t>Revision: One subject of considerable interest has been detecting positive Darwinian selection at the DNA sequence level.</a:t>
            </a:r>
          </a:p>
          <a:p>
            <a:r>
              <a:rPr dirty="0"/>
              <a:t>Revision: One subject of considerable interest at the DNA sequence level has been detecting positive Darwinian selection.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Original: Improvements are expected in the predictive power of all the scores being computed on multispecies alignments.</a:t>
            </a:r>
          </a:p>
          <a:p>
            <a:r>
              <a:rPr dirty="0"/>
              <a:t>Revision: Our method will improve the predictive power of all multispecies alignment scores.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59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dirty="0"/>
              <a:t>Original: A survey is given of differential expression analyses using the linear modeling features of the package.</a:t>
            </a:r>
          </a:p>
          <a:p>
            <a:r>
              <a:rPr dirty="0"/>
              <a:t>Revision: We use the linear modeling features of the package to survey differential expression analyses.</a:t>
            </a:r>
          </a:p>
          <a:p>
            <a:r>
              <a:rPr dirty="0"/>
              <a:t>Revision: We survey differential expression analyses that use the linear modeling features of the package.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Original: Using </a:t>
            </a:r>
            <a:r>
              <a:rPr dirty="0" err="1"/>
              <a:t>sarkosyl</a:t>
            </a:r>
            <a:r>
              <a:rPr dirty="0"/>
              <a:t> to induce nuclear run-on, the transcriptionally inactive b-globin gene in mature erythrocytes was demonstrated to harbor high levels of Pol II at 5′ proximal regulatory regions.</a:t>
            </a:r>
          </a:p>
          <a:p>
            <a:r>
              <a:rPr dirty="0"/>
              <a:t>Revision: Using </a:t>
            </a:r>
            <a:r>
              <a:rPr dirty="0" err="1"/>
              <a:t>sarkosyl</a:t>
            </a:r>
            <a:r>
              <a:rPr dirty="0"/>
              <a:t> to induce nuclear run-on, Smith et al. showed that the transcriptionally inactive b-globin gene in mature erythrocytes harbors high levels of Pol II at 5′ proximal regulatory regions.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Original: We identified genes that are differentially expressed between species. A phylogenetic tree based on the number of differentially expressed genes between species recapitulates their known phylogeny.</a:t>
            </a:r>
          </a:p>
          <a:p>
            <a:r>
              <a:rPr dirty="0"/>
              <a:t>Revision: We identified genes that are differentially expressed between species. The number of differentially expressed genes can be used to build a phylogenetic tree that recapitulates the known phylogeny.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문장 구조를 통해 독자에게 중요한 정보를 전달할 수 있음</a:t>
            </a:r>
          </a:p>
          <a:p>
            <a:r>
              <a:t>Cohesion: 문장 간의 '접착력'</a:t>
            </a:r>
          </a:p>
          <a:p>
            <a:r>
              <a:t>Coherence: 글을 논리적으로 나누는 것 (주로 문단 단위)</a:t>
            </a:r>
          </a:p>
          <a:p>
            <a:r>
              <a:t>본 강의 목표: 글의 응집성과 일관성을 높이는 방법 학습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원칙 1: 새 정보는 문장 끝에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r>
              <a:rPr sz="2800" b="1" dirty="0"/>
              <a:t>Old </a:t>
            </a:r>
            <a:r>
              <a:rPr sz="2800" b="1" dirty="0" err="1"/>
              <a:t>정보</a:t>
            </a:r>
            <a:r>
              <a:rPr sz="2800" b="1" dirty="0"/>
              <a:t>(</a:t>
            </a:r>
            <a:r>
              <a:rPr sz="2800" b="1" dirty="0" err="1"/>
              <a:t>익숙한</a:t>
            </a:r>
            <a:r>
              <a:rPr sz="2800" b="1" dirty="0"/>
              <a:t> </a:t>
            </a:r>
            <a:r>
              <a:rPr sz="2800" b="1" dirty="0" err="1"/>
              <a:t>것</a:t>
            </a:r>
            <a:r>
              <a:rPr sz="2800" b="1" dirty="0"/>
              <a:t>) → New </a:t>
            </a:r>
            <a:r>
              <a:rPr sz="2800" b="1" dirty="0" err="1"/>
              <a:t>정보</a:t>
            </a:r>
            <a:r>
              <a:rPr sz="2800" b="1" dirty="0"/>
              <a:t>(</a:t>
            </a:r>
            <a:r>
              <a:rPr sz="2800" b="1" dirty="0" err="1"/>
              <a:t>새로운</a:t>
            </a:r>
            <a:r>
              <a:rPr sz="2800" b="1" dirty="0"/>
              <a:t> </a:t>
            </a:r>
            <a:r>
              <a:rPr sz="2800" b="1" dirty="0" err="1"/>
              <a:t>것</a:t>
            </a:r>
            <a:r>
              <a:rPr sz="2800" b="1" dirty="0"/>
              <a:t>) </a:t>
            </a:r>
            <a:r>
              <a:rPr sz="2800" dirty="0" err="1"/>
              <a:t>순서</a:t>
            </a:r>
            <a:endParaRPr sz="2800" dirty="0"/>
          </a:p>
          <a:p>
            <a:r>
              <a:rPr sz="2800" dirty="0" err="1"/>
              <a:t>문장</a:t>
            </a:r>
            <a:r>
              <a:rPr sz="2800" dirty="0"/>
              <a:t> </a:t>
            </a:r>
            <a:r>
              <a:rPr sz="2800" dirty="0" err="1"/>
              <a:t>시작에</a:t>
            </a:r>
            <a:r>
              <a:rPr sz="2800" dirty="0"/>
              <a:t> </a:t>
            </a:r>
            <a:r>
              <a:rPr sz="2800" dirty="0" err="1"/>
              <a:t>새로운</a:t>
            </a:r>
            <a:r>
              <a:rPr sz="2800" dirty="0"/>
              <a:t> </a:t>
            </a:r>
            <a:r>
              <a:rPr sz="2800" dirty="0" err="1"/>
              <a:t>정보가</a:t>
            </a:r>
            <a:r>
              <a:rPr sz="2800" dirty="0"/>
              <a:t> </a:t>
            </a:r>
            <a:r>
              <a:rPr sz="2800" dirty="0" err="1"/>
              <a:t>오면</a:t>
            </a:r>
            <a:r>
              <a:rPr sz="2800" dirty="0"/>
              <a:t> </a:t>
            </a:r>
            <a:r>
              <a:rPr sz="2800" dirty="0" err="1"/>
              <a:t>독자가</a:t>
            </a:r>
            <a:r>
              <a:rPr sz="2800" dirty="0"/>
              <a:t> </a:t>
            </a:r>
            <a:r>
              <a:rPr sz="2800" dirty="0" err="1"/>
              <a:t>맥락</a:t>
            </a:r>
            <a:r>
              <a:rPr sz="2800" dirty="0"/>
              <a:t> </a:t>
            </a:r>
            <a:r>
              <a:rPr sz="2800" dirty="0" err="1"/>
              <a:t>없이</a:t>
            </a:r>
            <a:r>
              <a:rPr sz="2800" dirty="0"/>
              <a:t> </a:t>
            </a:r>
            <a:r>
              <a:rPr sz="2800" dirty="0" err="1"/>
              <a:t>읽게</a:t>
            </a:r>
            <a:r>
              <a:rPr sz="2800" dirty="0"/>
              <a:t> </a:t>
            </a:r>
            <a:r>
              <a:rPr sz="2800" dirty="0" err="1"/>
              <a:t>됨</a:t>
            </a:r>
            <a:endParaRPr sz="2800" dirty="0"/>
          </a:p>
          <a:p>
            <a:r>
              <a:rPr sz="2800" dirty="0" err="1"/>
              <a:t>문장</a:t>
            </a:r>
            <a:r>
              <a:rPr sz="2800" dirty="0"/>
              <a:t> </a:t>
            </a:r>
            <a:r>
              <a:rPr sz="2800" dirty="0" err="1"/>
              <a:t>끝은</a:t>
            </a:r>
            <a:r>
              <a:rPr sz="2800" dirty="0"/>
              <a:t> </a:t>
            </a:r>
            <a:r>
              <a:rPr sz="2800" b="1" dirty="0" err="1">
                <a:solidFill>
                  <a:srgbClr val="FF0000"/>
                </a:solidFill>
              </a:rPr>
              <a:t>강조</a:t>
            </a:r>
            <a:r>
              <a:rPr sz="2800" dirty="0"/>
              <a:t> </a:t>
            </a:r>
            <a:r>
              <a:rPr sz="2800" dirty="0" err="1"/>
              <a:t>자리이므로</a:t>
            </a:r>
            <a:r>
              <a:rPr sz="2800" dirty="0"/>
              <a:t> </a:t>
            </a:r>
            <a:r>
              <a:rPr sz="2800" dirty="0" err="1"/>
              <a:t>중요한</a:t>
            </a:r>
            <a:r>
              <a:rPr sz="2800" dirty="0"/>
              <a:t> </a:t>
            </a:r>
            <a:r>
              <a:rPr sz="2800" dirty="0" err="1"/>
              <a:t>정보는</a:t>
            </a:r>
            <a:r>
              <a:rPr sz="2800" dirty="0"/>
              <a:t> </a:t>
            </a:r>
            <a:r>
              <a:rPr sz="2800" dirty="0" err="1"/>
              <a:t>끝에</a:t>
            </a:r>
            <a:r>
              <a:rPr sz="2800" dirty="0"/>
              <a:t> </a:t>
            </a:r>
            <a:r>
              <a:rPr sz="2800" dirty="0" err="1"/>
              <a:t>배치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Farming paragraph (Before)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Farmers try to provide optimal growing conditions for crops by using soil additives to adjust soil pH.</a:t>
            </a:r>
          </a:p>
          <a:p>
            <a:r>
              <a:t>Garden lime, or agricultural limestone, is made from pulverized chalk, and can be used to raise the pH of the soil.</a:t>
            </a:r>
          </a:p>
          <a:p>
            <a:r>
              <a:t>Clay soil, which is naturally acidic, often requires addition of agricultural lime.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Farming paragraph (After)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Farmers try to provide optimal growing conditions for crops by using soil additives to adjust soil pH.</a:t>
            </a:r>
          </a:p>
          <a:p>
            <a:r>
              <a:t>One way to raise the pH of the soil is an additive made from pulverized chalk called garden lime or agricultural limestone.</a:t>
            </a:r>
          </a:p>
          <a:p>
            <a:r>
              <a:t>Agricultural limestone is often added to naturally acidic soils, such as clay soil.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000" dirty="0" err="1"/>
              <a:t>원칙</a:t>
            </a:r>
            <a:r>
              <a:rPr sz="4000" dirty="0"/>
              <a:t> 2: </a:t>
            </a:r>
            <a:r>
              <a:rPr sz="4000" dirty="0" err="1"/>
              <a:t>수동태를</a:t>
            </a:r>
            <a:r>
              <a:rPr sz="4000" dirty="0"/>
              <a:t> </a:t>
            </a:r>
            <a:r>
              <a:rPr sz="4000" dirty="0" err="1"/>
              <a:t>전략적으로</a:t>
            </a:r>
            <a:r>
              <a:rPr sz="4000" dirty="0"/>
              <a:t> </a:t>
            </a:r>
            <a:r>
              <a:rPr sz="4000" dirty="0" err="1"/>
              <a:t>사용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수동태는</a:t>
            </a:r>
            <a:r>
              <a:rPr dirty="0"/>
              <a:t> </a:t>
            </a:r>
            <a:r>
              <a:rPr dirty="0" err="1"/>
              <a:t>주어-동사의</a:t>
            </a:r>
            <a:r>
              <a:rPr dirty="0"/>
              <a:t> </a:t>
            </a:r>
            <a:r>
              <a:rPr dirty="0" err="1"/>
              <a:t>순서를</a:t>
            </a:r>
            <a:r>
              <a:rPr dirty="0"/>
              <a:t> </a:t>
            </a:r>
            <a:r>
              <a:rPr dirty="0" err="1"/>
              <a:t>바꾸거나</a:t>
            </a:r>
            <a:r>
              <a:rPr dirty="0"/>
              <a:t> </a:t>
            </a:r>
            <a:r>
              <a:rPr dirty="0" err="1"/>
              <a:t>행위자를</a:t>
            </a:r>
            <a:r>
              <a:rPr dirty="0"/>
              <a:t> </a:t>
            </a:r>
            <a:r>
              <a:rPr dirty="0" err="1"/>
              <a:t>생략할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있음</a:t>
            </a:r>
            <a:endParaRPr dirty="0"/>
          </a:p>
          <a:p>
            <a:r>
              <a:rPr dirty="0" err="1"/>
              <a:t>수동태는</a:t>
            </a:r>
            <a:r>
              <a:rPr dirty="0"/>
              <a:t> </a:t>
            </a:r>
            <a:r>
              <a:rPr dirty="0" err="1"/>
              <a:t>과도하게</a:t>
            </a:r>
            <a:r>
              <a:rPr dirty="0"/>
              <a:t> </a:t>
            </a:r>
            <a:r>
              <a:rPr dirty="0" err="1"/>
              <a:t>사용하면</a:t>
            </a:r>
            <a:r>
              <a:rPr dirty="0"/>
              <a:t> </a:t>
            </a:r>
            <a:r>
              <a:rPr dirty="0" err="1"/>
              <a:t>모호성</a:t>
            </a:r>
            <a:r>
              <a:rPr dirty="0"/>
              <a:t>, </a:t>
            </a:r>
            <a:r>
              <a:rPr dirty="0" err="1"/>
              <a:t>수식어</a:t>
            </a:r>
            <a:r>
              <a:rPr dirty="0"/>
              <a:t> </a:t>
            </a:r>
            <a:r>
              <a:rPr dirty="0" err="1"/>
              <a:t>오류</a:t>
            </a:r>
            <a:r>
              <a:rPr dirty="0"/>
              <a:t>, </a:t>
            </a:r>
            <a:r>
              <a:rPr dirty="0" err="1"/>
              <a:t>장황함을</a:t>
            </a:r>
            <a:r>
              <a:rPr dirty="0"/>
              <a:t> </a:t>
            </a:r>
            <a:r>
              <a:rPr dirty="0" err="1"/>
              <a:t>유발</a:t>
            </a:r>
            <a:endParaRPr dirty="0"/>
          </a:p>
          <a:p>
            <a:r>
              <a:rPr dirty="0" err="1"/>
              <a:t>필요</a:t>
            </a:r>
            <a:r>
              <a:rPr dirty="0"/>
              <a:t> </a:t>
            </a:r>
            <a:r>
              <a:rPr dirty="0" err="1"/>
              <a:t>시</a:t>
            </a:r>
            <a:r>
              <a:rPr dirty="0"/>
              <a:t> </a:t>
            </a:r>
            <a:r>
              <a:rPr b="1" dirty="0" err="1">
                <a:solidFill>
                  <a:srgbClr val="FF0000"/>
                </a:solidFill>
              </a:rPr>
              <a:t>Old→New</a:t>
            </a:r>
            <a:r>
              <a:rPr b="1" dirty="0">
                <a:solidFill>
                  <a:srgbClr val="FF0000"/>
                </a:solidFill>
              </a:rPr>
              <a:t> </a:t>
            </a:r>
            <a:r>
              <a:rPr b="1" dirty="0" err="1">
                <a:solidFill>
                  <a:srgbClr val="FF0000"/>
                </a:solidFill>
              </a:rPr>
              <a:t>흐름</a:t>
            </a:r>
            <a:r>
              <a:rPr dirty="0" err="1"/>
              <a:t>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수동태</a:t>
            </a:r>
            <a:r>
              <a:rPr dirty="0"/>
              <a:t> </a:t>
            </a:r>
            <a:r>
              <a:rPr dirty="0" err="1"/>
              <a:t>사용</a:t>
            </a:r>
            <a:endParaRPr dirty="0"/>
          </a:p>
          <a:p>
            <a:r>
              <a:rPr dirty="0" err="1"/>
              <a:t>행위자가</a:t>
            </a:r>
            <a:r>
              <a:rPr dirty="0"/>
              <a:t> </a:t>
            </a:r>
            <a:r>
              <a:rPr dirty="0" err="1"/>
              <a:t>모호할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명시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Passive vs 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Active: The dog chased the ball.</a:t>
            </a:r>
          </a:p>
          <a:p>
            <a:r>
              <a:t>Passive: The ball was chased by the dog.</a:t>
            </a:r>
          </a:p>
          <a:p>
            <a:r>
              <a:t>Passive: The ball was chased.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000" dirty="0" err="1"/>
              <a:t>원칙</a:t>
            </a:r>
            <a:r>
              <a:rPr sz="4000" dirty="0"/>
              <a:t> 3: </a:t>
            </a:r>
            <a:r>
              <a:rPr sz="4000" dirty="0" err="1"/>
              <a:t>문단의</a:t>
            </a:r>
            <a:r>
              <a:rPr sz="4000" dirty="0"/>
              <a:t> </a:t>
            </a:r>
            <a:r>
              <a:rPr sz="4000" dirty="0" err="1"/>
              <a:t>첫·마지막</a:t>
            </a:r>
            <a:r>
              <a:rPr sz="4000" dirty="0"/>
              <a:t> </a:t>
            </a:r>
            <a:r>
              <a:rPr sz="4000" dirty="0" err="1"/>
              <a:t>문장</a:t>
            </a:r>
            <a:r>
              <a:rPr sz="4000" dirty="0"/>
              <a:t> </a:t>
            </a:r>
            <a:r>
              <a:rPr sz="4000" dirty="0" err="1"/>
              <a:t>일치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문단은 단일 주제를 중심으로 구성</a:t>
            </a:r>
          </a:p>
          <a:p>
            <a:r>
              <a:t>첫 문장과 마지막 문장이 동일한 주제를 다뤄야 함</a:t>
            </a:r>
          </a:p>
          <a:p>
            <a:r>
              <a:t>응집(Cohesion)만으로는 일관성(Coherence)이 보장되지 않음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Bad 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My favorite animal is the domestic cat.</a:t>
            </a:r>
          </a:p>
          <a:p>
            <a:r>
              <a:rPr dirty="0"/>
              <a:t>Cats were domesticated almost 10,000 years ago in ancient Mesopotamia.</a:t>
            </a:r>
          </a:p>
          <a:p>
            <a:r>
              <a:rPr dirty="0"/>
              <a:t>Mesopotamia is a name that literally means 'the land between two rivers,' taken from Greek.</a:t>
            </a:r>
          </a:p>
          <a:p>
            <a:r>
              <a:rPr dirty="0"/>
              <a:t>The Greek language is one of the oldest written languages, and its alphabet forms the basis of many other writing systems, including Latin.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685</Words>
  <Application>Microsoft Macintosh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Lesson 2 — Cohesion, Coherence, and Emphasis 응집·일관성·강조</vt:lpstr>
      <vt:lpstr>소개</vt:lpstr>
      <vt:lpstr>원칙 1: 새 정보는 문장 끝에</vt:lpstr>
      <vt:lpstr>Example: Farming paragraph (Before)</vt:lpstr>
      <vt:lpstr>Example: Farming paragraph (After)</vt:lpstr>
      <vt:lpstr>원칙 2: 수동태를 전략적으로 사용</vt:lpstr>
      <vt:lpstr>Example: Passive vs Active</vt:lpstr>
      <vt:lpstr>원칙 3: 문단의 첫·마지막 문장 일치</vt:lpstr>
      <vt:lpstr>Example: Bad Coherence</vt:lpstr>
      <vt:lpstr>Example 1</vt:lpstr>
      <vt:lpstr>Example 2</vt:lpstr>
      <vt:lpstr>Example 3</vt:lpstr>
      <vt:lpstr>Example 4</vt:lpstr>
      <vt:lpstr>Example 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차지욱</cp:lastModifiedBy>
  <cp:revision>2</cp:revision>
  <dcterms:created xsi:type="dcterms:W3CDTF">2013-01-27T09:14:16Z</dcterms:created>
  <dcterms:modified xsi:type="dcterms:W3CDTF">2025-08-19T06:20:46Z</dcterms:modified>
  <cp:category/>
</cp:coreProperties>
</file>