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60" r:id="rId7"/>
    <p:sldId id="265" r:id="rId8"/>
    <p:sldId id="261" r:id="rId9"/>
    <p:sldId id="262"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2"/>
    <p:restoredTop sz="94658"/>
  </p:normalViewPr>
  <p:slideViewPr>
    <p:cSldViewPr snapToGrid="0" snapToObjects="1">
      <p:cViewPr>
        <p:scale>
          <a:sx n="121" d="100"/>
          <a:sy n="121" d="100"/>
        </p:scale>
        <p:origin x="1304" y="1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nature.com/articles/s41586-025-09215-4#ref-CR8" TargetMode="External"/><Relationship Id="rId13" Type="http://schemas.openxmlformats.org/officeDocument/2006/relationships/hyperlink" Target="https://www.nature.com/articles/s41586-025-09215-4#Sec9" TargetMode="External"/><Relationship Id="rId18" Type="http://schemas.openxmlformats.org/officeDocument/2006/relationships/hyperlink" Target="https://www.nature.com/articles/s41586-025-09215-4#ref-CR14" TargetMode="External"/><Relationship Id="rId3" Type="http://schemas.openxmlformats.org/officeDocument/2006/relationships/hyperlink" Target="https://www.nature.com/articles/s41586-025-09215-4#ref-CR3" TargetMode="External"/><Relationship Id="rId7" Type="http://schemas.openxmlformats.org/officeDocument/2006/relationships/hyperlink" Target="https://www.nature.com/articles/s41586-025-09215-4#ref-CR7" TargetMode="External"/><Relationship Id="rId12" Type="http://schemas.openxmlformats.org/officeDocument/2006/relationships/hyperlink" Target="https://www.nature.com/articles/s41586-025-09215-4#ref-CR11" TargetMode="External"/><Relationship Id="rId17" Type="http://schemas.openxmlformats.org/officeDocument/2006/relationships/hyperlink" Target="https://www.nature.com/articles/s41586-025-09215-4#Fig1" TargetMode="External"/><Relationship Id="rId2" Type="http://schemas.openxmlformats.org/officeDocument/2006/relationships/hyperlink" Target="https://www.nature.com/articles/s41586-025-09215-4" TargetMode="External"/><Relationship Id="rId16" Type="http://schemas.openxmlformats.org/officeDocument/2006/relationships/hyperlink" Target="https://www.nature.com/articles/s41586-025-09215-4#ref-CR13" TargetMode="External"/><Relationship Id="rId1" Type="http://schemas.openxmlformats.org/officeDocument/2006/relationships/slideLayout" Target="../slideLayouts/slideLayout2.xml"/><Relationship Id="rId6" Type="http://schemas.openxmlformats.org/officeDocument/2006/relationships/hyperlink" Target="https://www.nature.com/articles/s41586-025-09215-4#ref-CR6" TargetMode="External"/><Relationship Id="rId11" Type="http://schemas.openxmlformats.org/officeDocument/2006/relationships/hyperlink" Target="https://www.nature.com/articles/s41586-025-09215-4#ref-CR10" TargetMode="External"/><Relationship Id="rId5" Type="http://schemas.openxmlformats.org/officeDocument/2006/relationships/hyperlink" Target="https://www.nature.com/articles/s41586-025-09215-4#ref-CR5" TargetMode="External"/><Relationship Id="rId15" Type="http://schemas.openxmlformats.org/officeDocument/2006/relationships/hyperlink" Target="https://www.nature.com/articles/s41586-025-09215-4#ref-CR12" TargetMode="External"/><Relationship Id="rId10" Type="http://schemas.openxmlformats.org/officeDocument/2006/relationships/hyperlink" Target="https://www.nature.com/articles/s41586-025-09215-4#ref-CR9" TargetMode="External"/><Relationship Id="rId19" Type="http://schemas.openxmlformats.org/officeDocument/2006/relationships/hyperlink" Target="https://www.nature.com/articles/s41586-025-09215-4#ref-CR15" TargetMode="External"/><Relationship Id="rId4" Type="http://schemas.openxmlformats.org/officeDocument/2006/relationships/hyperlink" Target="https://www.nature.com/articles/s41586-025-09215-4#ref-CR4" TargetMode="External"/><Relationship Id="rId9" Type="http://schemas.openxmlformats.org/officeDocument/2006/relationships/hyperlink" Target="https://www.nature.com/articles/s41586-025-09215-4#ref-CR2" TargetMode="External"/><Relationship Id="rId14" Type="http://schemas.openxmlformats.org/officeDocument/2006/relationships/hyperlink" Target="https://www.nature.com/articles/s41586-025-09215-4#Fig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ell.com/neuron/fulltext/S0896-6273(10)01084-6#fig2" TargetMode="External"/><Relationship Id="rId2" Type="http://schemas.openxmlformats.org/officeDocument/2006/relationships/hyperlink" Target="https://www.cell.com/neuron/fulltext/S0896-6273(10)01084-6" TargetMode="External"/><Relationship Id="rId1" Type="http://schemas.openxmlformats.org/officeDocument/2006/relationships/slideLayout" Target="../slideLayouts/slideLayout2.xml"/><Relationship Id="rId4" Type="http://schemas.openxmlformats.org/officeDocument/2006/relationships/hyperlink" Target="https://www.cell.com/neuron/fulltext/S0896-6273(10)01084-6#sec-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Scientific Writing: How to Write IMRaD Sections</a:t>
            </a:r>
          </a:p>
        </p:txBody>
      </p:sp>
      <p:sp>
        <p:nvSpPr>
          <p:cNvPr id="3" name="Subtitle 2"/>
          <p:cNvSpPr>
            <a:spLocks noGrp="1"/>
          </p:cNvSpPr>
          <p:nvPr>
            <p:ph type="subTitle" idx="1"/>
          </p:nvPr>
        </p:nvSpPr>
        <p:spPr>
          <a:xfrm>
            <a:off x="1371600" y="3886199"/>
            <a:ext cx="6400800" cy="2340033"/>
          </a:xfrm>
        </p:spPr>
        <p:txBody>
          <a:bodyPr>
            <a:normAutofit fontScale="92500" lnSpcReduction="20000"/>
          </a:bodyPr>
          <a:lstStyle/>
          <a:p>
            <a:r>
              <a:rPr dirty="0"/>
              <a:t>Introduction • Methods • Results • Discussion • Abstract</a:t>
            </a:r>
            <a:endParaRPr lang="en-US" dirty="0"/>
          </a:p>
          <a:p>
            <a:r>
              <a:rPr lang="en-US" dirty="0">
                <a:solidFill>
                  <a:srgbClr val="FF0000"/>
                </a:solidFill>
                <a:highlight>
                  <a:srgbClr val="FFFF00"/>
                </a:highlight>
              </a:rPr>
              <a:t>1. Figure Legends</a:t>
            </a:r>
          </a:p>
          <a:p>
            <a:r>
              <a:rPr lang="en-US" dirty="0">
                <a:solidFill>
                  <a:srgbClr val="FF0000"/>
                </a:solidFill>
                <a:highlight>
                  <a:srgbClr val="FFFF00"/>
                </a:highlight>
              </a:rPr>
              <a:t>2. APA Style</a:t>
            </a:r>
          </a:p>
          <a:p>
            <a:r>
              <a:rPr lang="en-US" dirty="0">
                <a:solidFill>
                  <a:srgbClr val="FF0000"/>
                </a:solidFill>
                <a:highlight>
                  <a:srgbClr val="FFFF00"/>
                </a:highlight>
              </a:rPr>
              <a:t>3. </a:t>
            </a:r>
            <a:r>
              <a:rPr lang="en-US" dirty="0" err="1">
                <a:solidFill>
                  <a:srgbClr val="FF0000"/>
                </a:solidFill>
                <a:highlight>
                  <a:srgbClr val="FFFF00"/>
                </a:highlight>
              </a:rPr>
              <a:t>리뷰</a:t>
            </a:r>
            <a:r>
              <a:rPr lang="en-US" dirty="0">
                <a:solidFill>
                  <a:srgbClr val="FF0000"/>
                </a:solidFill>
                <a:highlight>
                  <a:srgbClr val="FFFF00"/>
                </a:highlight>
              </a:rPr>
              <a:t> &amp; rebuttal</a:t>
            </a:r>
            <a:endParaRPr dirty="0">
              <a:solidFill>
                <a:srgbClr val="FF0000"/>
              </a:solidFill>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IMRaD Section Checklist</a:t>
            </a:r>
          </a:p>
        </p:txBody>
      </p:sp>
      <p:sp>
        <p:nvSpPr>
          <p:cNvPr id="3" name="Content Placeholder 2"/>
          <p:cNvSpPr>
            <a:spLocks noGrp="1"/>
          </p:cNvSpPr>
          <p:nvPr>
            <p:ph idx="1"/>
          </p:nvPr>
        </p:nvSpPr>
        <p:spPr/>
        <p:txBody>
          <a:bodyPr>
            <a:normAutofit/>
          </a:bodyPr>
          <a:lstStyle/>
          <a:p>
            <a:endParaRPr sz="6000" dirty="0"/>
          </a:p>
          <a:p>
            <a:pPr>
              <a:defRPr sz="1200"/>
            </a:pPr>
            <a:r>
              <a:rPr sz="2800" dirty="0"/>
              <a:t>Introduction: Clear gap, research aim/hypothesis</a:t>
            </a:r>
          </a:p>
          <a:p>
            <a:pPr>
              <a:defRPr sz="1200"/>
            </a:pPr>
            <a:r>
              <a:rPr sz="2800" dirty="0"/>
              <a:t>Methods: Complete, replicable description</a:t>
            </a:r>
          </a:p>
          <a:p>
            <a:pPr>
              <a:defRPr sz="1200"/>
            </a:pPr>
            <a:r>
              <a:rPr sz="2800" dirty="0"/>
              <a:t>Results: Objective, well-organized presentation</a:t>
            </a:r>
          </a:p>
          <a:p>
            <a:pPr>
              <a:defRPr sz="1200"/>
            </a:pPr>
            <a:r>
              <a:rPr sz="2800" dirty="0"/>
              <a:t>Discussion: Meaning, limitations, implications</a:t>
            </a:r>
          </a:p>
          <a:p>
            <a:pPr>
              <a:defRPr sz="1200"/>
            </a:pPr>
            <a:r>
              <a:rPr sz="2800" dirty="0"/>
              <a:t>Abstract: Self-contained, concise, informative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Practice Activity</a:t>
            </a:r>
          </a:p>
        </p:txBody>
      </p:sp>
      <p:sp>
        <p:nvSpPr>
          <p:cNvPr id="3" name="Content Placeholder 2"/>
          <p:cNvSpPr>
            <a:spLocks noGrp="1"/>
          </p:cNvSpPr>
          <p:nvPr>
            <p:ph idx="1"/>
          </p:nvPr>
        </p:nvSpPr>
        <p:spPr/>
        <p:txBody>
          <a:bodyPr>
            <a:normAutofit/>
          </a:bodyPr>
          <a:lstStyle/>
          <a:p>
            <a:endParaRPr sz="5400" dirty="0"/>
          </a:p>
          <a:p>
            <a:pPr>
              <a:defRPr sz="1200"/>
            </a:pPr>
            <a:r>
              <a:rPr sz="2400" dirty="0"/>
              <a:t>Review a sample research paper</a:t>
            </a:r>
          </a:p>
          <a:p>
            <a:pPr>
              <a:defRPr sz="1200"/>
            </a:pPr>
            <a:r>
              <a:rPr sz="2400" dirty="0"/>
              <a:t>Identify each </a:t>
            </a:r>
            <a:r>
              <a:rPr sz="2400" dirty="0" err="1"/>
              <a:t>IMRaD</a:t>
            </a:r>
            <a:r>
              <a:rPr sz="2400" dirty="0"/>
              <a:t> section and evaluate against the checklist</a:t>
            </a:r>
          </a:p>
          <a:p>
            <a:pPr>
              <a:defRPr sz="1200"/>
            </a:pPr>
            <a:r>
              <a:rPr sz="2400" dirty="0"/>
              <a:t>Rewrite one section to improve clarity and structure</a:t>
            </a:r>
          </a:p>
          <a:p>
            <a:pPr>
              <a:defRPr sz="1200"/>
            </a:pPr>
            <a:r>
              <a:rPr sz="2400" dirty="0"/>
              <a:t>Discuss with peers: strengths and areas for improvement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IMRaD Structure</a:t>
            </a:r>
          </a:p>
        </p:txBody>
      </p:sp>
      <p:sp>
        <p:nvSpPr>
          <p:cNvPr id="3" name="Content Placeholder 2"/>
          <p:cNvSpPr>
            <a:spLocks noGrp="1"/>
          </p:cNvSpPr>
          <p:nvPr>
            <p:ph idx="1"/>
          </p:nvPr>
        </p:nvSpPr>
        <p:spPr/>
        <p:txBody>
          <a:bodyPr>
            <a:normAutofit/>
          </a:bodyPr>
          <a:lstStyle/>
          <a:p>
            <a:endParaRPr sz="4800" dirty="0"/>
          </a:p>
          <a:p>
            <a:pPr>
              <a:defRPr sz="1200"/>
            </a:pPr>
            <a:r>
              <a:rPr sz="2000" dirty="0" err="1"/>
              <a:t>IMRaD</a:t>
            </a:r>
            <a:r>
              <a:rPr sz="2000" dirty="0"/>
              <a:t> = Introduction, Methods, Results, and Discussion (+ Abstract)</a:t>
            </a:r>
          </a:p>
          <a:p>
            <a:pPr>
              <a:defRPr sz="1200"/>
            </a:pPr>
            <a:r>
              <a:rPr sz="2000" dirty="0"/>
              <a:t>Logical flow of scientific papers to communicate research effectively</a:t>
            </a:r>
          </a:p>
          <a:p>
            <a:pPr>
              <a:defRPr sz="1200"/>
            </a:pPr>
            <a:r>
              <a:rPr sz="2000" dirty="0"/>
              <a:t>Often visualized as a 'wine-glass' or 'hourglass' model</a:t>
            </a:r>
          </a:p>
          <a:p>
            <a:pPr>
              <a:defRPr sz="1200"/>
            </a:pPr>
            <a:r>
              <a:rPr sz="2000" dirty="0"/>
              <a:t>Intro: Broad → narrow, Methods/Results: narrow focus, Discussion: narrow → broad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Purpose &amp; Tips</a:t>
            </a:r>
          </a:p>
        </p:txBody>
      </p:sp>
      <p:sp>
        <p:nvSpPr>
          <p:cNvPr id="3" name="Content Placeholder 2"/>
          <p:cNvSpPr>
            <a:spLocks noGrp="1"/>
          </p:cNvSpPr>
          <p:nvPr>
            <p:ph idx="1"/>
          </p:nvPr>
        </p:nvSpPr>
        <p:spPr/>
        <p:txBody>
          <a:bodyPr>
            <a:normAutofit/>
          </a:bodyPr>
          <a:lstStyle/>
          <a:p>
            <a:endParaRPr sz="4800" dirty="0"/>
          </a:p>
          <a:p>
            <a:pPr>
              <a:defRPr sz="1200"/>
            </a:pPr>
            <a:r>
              <a:rPr sz="2000" dirty="0"/>
              <a:t>Purpose: Present background, identify research gap, state objectives/hypotheses</a:t>
            </a:r>
          </a:p>
          <a:p>
            <a:pPr>
              <a:defRPr sz="1200"/>
            </a:pPr>
            <a:r>
              <a:rPr sz="2000" dirty="0"/>
              <a:t>Structure: Context → Gap → Purpose (CCC framework)</a:t>
            </a:r>
          </a:p>
          <a:p>
            <a:pPr>
              <a:defRPr sz="1200"/>
            </a:pPr>
            <a:r>
              <a:rPr sz="2000" dirty="0"/>
              <a:t>Start broad, then focus on specific problem</a:t>
            </a:r>
          </a:p>
          <a:p>
            <a:pPr>
              <a:defRPr sz="1200"/>
            </a:pPr>
            <a:r>
              <a:rPr sz="2000" dirty="0"/>
              <a:t>Avoid excessive literature review—focus on motivating the study</a:t>
            </a:r>
          </a:p>
          <a:p>
            <a:pPr>
              <a:defRPr sz="1200"/>
            </a:pPr>
            <a:r>
              <a:rPr sz="2000" dirty="0"/>
              <a:t>End with a clear statement of study aim or hypothesis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3559-5FD1-72C6-5AD7-445C9BF3635C}"/>
              </a:ext>
            </a:extLst>
          </p:cNvPr>
          <p:cNvSpPr>
            <a:spLocks noGrp="1"/>
          </p:cNvSpPr>
          <p:nvPr>
            <p:ph type="title"/>
          </p:nvPr>
        </p:nvSpPr>
        <p:spPr>
          <a:xfrm>
            <a:off x="457200" y="9943"/>
            <a:ext cx="8229600" cy="435225"/>
          </a:xfrm>
        </p:spPr>
        <p:txBody>
          <a:bodyPr>
            <a:normAutofit fontScale="90000"/>
          </a:bodyPr>
          <a:lstStyle/>
          <a:p>
            <a:r>
              <a:rPr lang="en-US" sz="2800" dirty="0" err="1"/>
              <a:t>예시</a:t>
            </a:r>
            <a:r>
              <a:rPr lang="en-US" sz="2800" dirty="0"/>
              <a:t> </a:t>
            </a:r>
            <a:r>
              <a:rPr lang="en-US" altLang="ko-KR" sz="2800" dirty="0"/>
              <a:t>(</a:t>
            </a:r>
            <a:r>
              <a:rPr lang="en-US" altLang="ko-KR" sz="2800" dirty="0">
                <a:hlinkClick r:id="rId2"/>
              </a:rPr>
              <a:t>Binz et al, 2025</a:t>
            </a:r>
            <a:r>
              <a:rPr lang="en-US" altLang="ko-KR" sz="2800" dirty="0"/>
              <a:t>)</a:t>
            </a:r>
            <a:endParaRPr lang="en-US" sz="2800" dirty="0"/>
          </a:p>
        </p:txBody>
      </p:sp>
      <p:sp>
        <p:nvSpPr>
          <p:cNvPr id="3" name="Content Placeholder 2">
            <a:extLst>
              <a:ext uri="{FF2B5EF4-FFF2-40B4-BE49-F238E27FC236}">
                <a16:creationId xmlns:a16="http://schemas.microsoft.com/office/drawing/2014/main" id="{7153E57E-B34A-7FBB-022E-225B8B568F14}"/>
              </a:ext>
            </a:extLst>
          </p:cNvPr>
          <p:cNvSpPr>
            <a:spLocks noGrp="1"/>
          </p:cNvSpPr>
          <p:nvPr>
            <p:ph idx="1"/>
          </p:nvPr>
        </p:nvSpPr>
        <p:spPr>
          <a:xfrm>
            <a:off x="132347" y="445168"/>
            <a:ext cx="7124663" cy="5702969"/>
          </a:xfrm>
        </p:spPr>
        <p:txBody>
          <a:bodyPr>
            <a:noAutofit/>
          </a:bodyPr>
          <a:lstStyle/>
          <a:p>
            <a:r>
              <a:rPr lang="en-US" sz="1050" dirty="0">
                <a:highlight>
                  <a:srgbClr val="FFFF00"/>
                </a:highlight>
              </a:rPr>
              <a:t>The human mind is remarkably general</a:t>
            </a:r>
            <a:r>
              <a:rPr lang="en-US" sz="1050" baseline="30000" dirty="0">
                <a:highlight>
                  <a:srgbClr val="FFFF00"/>
                </a:highlight>
                <a:hlinkClick r:id="rId3" tooltip="Lake, B. M., Ullman, T. D., Tenenbaum, J. B. &amp; Gershman, S. J. Building machines that learn and think like people. Behav. Brain Sci. 40, e253 (2017)."/>
              </a:rPr>
              <a:t>3</a:t>
            </a:r>
            <a:r>
              <a:rPr lang="en-US" sz="1050" dirty="0">
                <a:highlight>
                  <a:srgbClr val="FFFF00"/>
                </a:highlight>
              </a:rPr>
              <a:t>. Not only do we routinely make mundane decisions, such as choosing a breakfast cereal or selecting an outfit, but we also tackle complex challenges, such as figuring out how to cure cancer or explore outer space. We learn skills from only a few demonstrations</a:t>
            </a:r>
            <a:r>
              <a:rPr lang="en-US" sz="1050" baseline="30000" dirty="0">
                <a:highlight>
                  <a:srgbClr val="FFFF00"/>
                </a:highlight>
                <a:hlinkClick r:id="rId4" tooltip="Lake, B. M., Salakhutdinov, R. &amp; Tenenbaum, J. B. Human-level concept learning through probabilistic program induction. Science 350, 1332–1338 (2015)."/>
              </a:rPr>
              <a:t>4</a:t>
            </a:r>
            <a:r>
              <a:rPr lang="en-US" sz="1050" dirty="0">
                <a:highlight>
                  <a:srgbClr val="FFFF00"/>
                </a:highlight>
              </a:rPr>
              <a:t>, reason causally</a:t>
            </a:r>
            <a:r>
              <a:rPr lang="en-US" sz="1050" baseline="30000" dirty="0">
                <a:highlight>
                  <a:srgbClr val="FFFF00"/>
                </a:highlight>
                <a:hlinkClick r:id="rId5" tooltip="Goddu, M. K. &amp; Gopnik, A. The development of human causal learning and reasoning. Nat. Rev. Psychol. &#10;                https://doi.org/10.1038/s44159-024-00300-5&#10;                &#10;               (2024)."/>
              </a:rPr>
              <a:t>5</a:t>
            </a:r>
            <a:r>
              <a:rPr lang="en-US" sz="1050" dirty="0">
                <a:highlight>
                  <a:srgbClr val="FFFF00"/>
                </a:highlight>
              </a:rPr>
              <a:t> and fuel our actions through curiosity</a:t>
            </a:r>
            <a:r>
              <a:rPr lang="en-US" sz="1050" baseline="30000" dirty="0">
                <a:highlight>
                  <a:srgbClr val="FFFF00"/>
                </a:highlight>
                <a:hlinkClick r:id="rId6" tooltip="Chu, J. &amp; Schulz, L. E. Play, curiosity, and cognition. Annu. Rev. Dev. Psychol. 2, 317–343 (2020)."/>
              </a:rPr>
              <a:t>6</a:t>
            </a:r>
            <a:r>
              <a:rPr lang="en-US" sz="1050" dirty="0">
                <a:highlight>
                  <a:srgbClr val="FFFF00"/>
                </a:highlight>
              </a:rPr>
              <a:t>. Whether we are climbing mountains, playing video games, or creating captivating art, our versatility defines what it means to be human.</a:t>
            </a:r>
          </a:p>
          <a:p>
            <a:r>
              <a:rPr lang="en-US" sz="1050" dirty="0">
                <a:highlight>
                  <a:srgbClr val="00FF00"/>
                </a:highlight>
              </a:rPr>
              <a:t>By contrast, most contemporary computational models, whether in machine learning or the cognitive sciences, are domain specific. They are designed to excel at one particular problem and only that problem. Consider, for instance, AlphaGo, which is a computer system created by Google DeepMind to master the game of Go</a:t>
            </a:r>
            <a:r>
              <a:rPr lang="en-US" sz="1050" baseline="30000" dirty="0">
                <a:highlight>
                  <a:srgbClr val="00FF00"/>
                </a:highlight>
                <a:hlinkClick r:id="rId7" tooltip="Silver, D. et al. Mastering the game of Go without human knowledge. Nature 550, 354–359 (2017)."/>
              </a:rPr>
              <a:t>7</a:t>
            </a:r>
            <a:r>
              <a:rPr lang="en-US" sz="1050" dirty="0">
                <a:highlight>
                  <a:srgbClr val="00FF00"/>
                </a:highlight>
              </a:rPr>
              <a:t>. The system can play this particular game at an impressive level, but it cannot do much beyond that. A similar pattern can be observed in the cognitive sciences. For instance, prospect theory, which is one of the most influential accounts of human cognition, offers valuable insights into how people make choices</a:t>
            </a:r>
            <a:r>
              <a:rPr lang="en-US" sz="1050" baseline="30000" dirty="0">
                <a:highlight>
                  <a:srgbClr val="00FF00"/>
                </a:highlight>
                <a:hlinkClick r:id="rId8" tooltip="Kahneman, D. &amp; Tversky, A. in Handbook of the Fundamentals of Financial Decision Making (eds MacLean, L. C. &amp; Ziemba, W. T.) 99–127 (World Scientific, 2013)."/>
              </a:rPr>
              <a:t>8</a:t>
            </a:r>
            <a:r>
              <a:rPr lang="en-US" sz="1050" dirty="0">
                <a:highlight>
                  <a:srgbClr val="00FF00"/>
                </a:highlight>
              </a:rPr>
              <a:t>, but it tells us nothing about how we learn, plan or explore.</a:t>
            </a:r>
          </a:p>
          <a:p>
            <a:r>
              <a:rPr lang="en-US" sz="1050" dirty="0">
                <a:highlight>
                  <a:srgbClr val="00FFFF"/>
                </a:highlight>
              </a:rPr>
              <a:t>If we want to understand the human mind in its entirety, we must move from domain-specific theories to an integrated one. The importance of such a unified approach has already been recognized by the pioneers of our field. For example, in 1990, it was stated that “unified theories of cognition are the only way to bring [our] wonderful, increasing fund of knowledge under intellectual control”</a:t>
            </a:r>
            <a:r>
              <a:rPr lang="en-US" sz="1050" baseline="30000" dirty="0">
                <a:highlight>
                  <a:srgbClr val="00FFFF"/>
                </a:highlight>
                <a:hlinkClick r:id="rId9" tooltip="Newell, A. Unified Theories of Cognition (Harvard Univ. Press, 1990)."/>
              </a:rPr>
              <a:t>2</a:t>
            </a:r>
            <a:r>
              <a:rPr lang="en-US" sz="1050" dirty="0">
                <a:highlight>
                  <a:srgbClr val="00FFFF"/>
                </a:highlight>
              </a:rPr>
              <a:t>. How can we make meaningful progress towards such theories?</a:t>
            </a:r>
          </a:p>
          <a:p>
            <a:r>
              <a:rPr lang="en-US" sz="1050" dirty="0">
                <a:highlight>
                  <a:srgbClr val="FF00FF"/>
                </a:highlight>
              </a:rPr>
              <a:t>An important step towards a unified theory of cognition is to build a computational model that can predict and simulate human </a:t>
            </a:r>
            <a:r>
              <a:rPr lang="en-US" sz="1050" dirty="0" err="1">
                <a:highlight>
                  <a:srgbClr val="FF00FF"/>
                </a:highlight>
              </a:rPr>
              <a:t>behaviour</a:t>
            </a:r>
            <a:r>
              <a:rPr lang="en-US" sz="1050" dirty="0">
                <a:highlight>
                  <a:srgbClr val="FF00FF"/>
                </a:highlight>
              </a:rPr>
              <a:t> in any domain</a:t>
            </a:r>
            <a:r>
              <a:rPr lang="en-US" sz="1050" baseline="30000" dirty="0">
                <a:highlight>
                  <a:srgbClr val="FF00FF"/>
                </a:highlight>
                <a:hlinkClick r:id="rId9" tooltip="Newell, A. Unified Theories of Cognition (Harvard Univ. Press, 1990)."/>
              </a:rPr>
              <a:t>2</a:t>
            </a:r>
            <a:r>
              <a:rPr lang="en-US" sz="1050" baseline="30000" dirty="0">
                <a:highlight>
                  <a:srgbClr val="FF00FF"/>
                </a:highlight>
              </a:rPr>
              <a:t>,</a:t>
            </a:r>
            <a:r>
              <a:rPr lang="en-US" sz="1050" baseline="30000" dirty="0">
                <a:highlight>
                  <a:srgbClr val="FF00FF"/>
                </a:highlight>
                <a:hlinkClick r:id="rId10" tooltip="Riveland, R. &amp; Pouget, A. Natural language instructions induce compositional generalization in networks of neurons. Nat. Neurosci. 27, 988–999 (2024)."/>
              </a:rPr>
              <a:t>9</a:t>
            </a:r>
            <a:r>
              <a:rPr lang="en-US" sz="1050" dirty="0">
                <a:highlight>
                  <a:srgbClr val="FF00FF"/>
                </a:highlight>
              </a:rPr>
              <a:t>. In this paper, we take up this challenge and introduce Centaur—a foundation model of human cognition</a:t>
            </a:r>
            <a:r>
              <a:rPr lang="en-US" sz="1050" baseline="30000" dirty="0">
                <a:highlight>
                  <a:srgbClr val="FF00FF"/>
                </a:highlight>
                <a:hlinkClick r:id="rId11" tooltip="Bommasani, R. et al. On the opportunities and risks of foundation models. Preprint at &#10;                https://arxiv.org/abs/2108.07258&#10;                &#10;               (2021)."/>
              </a:rPr>
              <a:t>10</a:t>
            </a:r>
            <a:r>
              <a:rPr lang="en-US" sz="1050" dirty="0">
                <a:highlight>
                  <a:srgbClr val="FF00FF"/>
                </a:highlight>
              </a:rPr>
              <a:t>. Centaur was designed in a data-driven manner by fine-tuning a state-of-the-art large language model</a:t>
            </a:r>
            <a:r>
              <a:rPr lang="en-US" sz="1050" baseline="30000" dirty="0">
                <a:highlight>
                  <a:srgbClr val="FF00FF"/>
                </a:highlight>
                <a:hlinkClick r:id="rId12" tooltip="Grattafiori, A. et al. The Llama 3 herd of models. Preprint at &#10;                https://arxiv.org/abs/2407.21783&#10;                &#10;               (2024)."/>
              </a:rPr>
              <a:t>11</a:t>
            </a:r>
            <a:r>
              <a:rPr lang="en-US" sz="1050" dirty="0">
                <a:highlight>
                  <a:srgbClr val="FF00FF"/>
                </a:highlight>
              </a:rPr>
              <a:t> on a large corpus of human </a:t>
            </a:r>
            <a:r>
              <a:rPr lang="en-US" sz="1050" dirty="0" err="1">
                <a:highlight>
                  <a:srgbClr val="FF00FF"/>
                </a:highlight>
              </a:rPr>
              <a:t>behaviour</a:t>
            </a:r>
            <a:r>
              <a:rPr lang="en-US" sz="1050" dirty="0">
                <a:highlight>
                  <a:srgbClr val="FF00FF"/>
                </a:highlight>
              </a:rPr>
              <a:t>. For this purpose, we curated a large-scale dataset called Psych-101, which covers trial-by-trial data from 160 psychological experiments (see </a:t>
            </a:r>
            <a:r>
              <a:rPr lang="en-US" sz="1050" dirty="0">
                <a:highlight>
                  <a:srgbClr val="FF00FF"/>
                </a:highlight>
                <a:hlinkClick r:id="rId13"/>
              </a:rPr>
              <a:t>Methods</a:t>
            </a:r>
            <a:r>
              <a:rPr lang="en-US" sz="1050" dirty="0">
                <a:highlight>
                  <a:srgbClr val="FF00FF"/>
                </a:highlight>
              </a:rPr>
              <a:t>, ‘Data collection’ and Extended Data Fig. </a:t>
            </a:r>
            <a:r>
              <a:rPr lang="en-US" sz="1050" dirty="0">
                <a:highlight>
                  <a:srgbClr val="FF00FF"/>
                </a:highlight>
                <a:hlinkClick r:id="rId14"/>
              </a:rPr>
              <a:t>1</a:t>
            </a:r>
            <a:r>
              <a:rPr lang="en-US" sz="1050" dirty="0">
                <a:highlight>
                  <a:srgbClr val="FF00FF"/>
                </a:highlight>
              </a:rPr>
              <a:t>). We transcribed each of these experiments into natural language, which provides a common format for expressing vastly different experimental paradigms</a:t>
            </a:r>
            <a:r>
              <a:rPr lang="en-US" sz="1050" baseline="30000" dirty="0">
                <a:highlight>
                  <a:srgbClr val="FF00FF"/>
                </a:highlight>
                <a:hlinkClick r:id="rId15" tooltip="Binz, M. &amp; Schulz, E. Using cognitive psychology to understand GPT-3. Proc. Natl Acad. Sci. USA 120, e2218523120 (2023)."/>
              </a:rPr>
              <a:t>12</a:t>
            </a:r>
            <a:r>
              <a:rPr lang="en-US" sz="1050" baseline="30000" dirty="0">
                <a:highlight>
                  <a:srgbClr val="FF00FF"/>
                </a:highlight>
              </a:rPr>
              <a:t>,</a:t>
            </a:r>
            <a:r>
              <a:rPr lang="en-US" sz="1050" baseline="30000" dirty="0">
                <a:highlight>
                  <a:srgbClr val="FF00FF"/>
                </a:highlight>
                <a:hlinkClick r:id="rId16" tooltip="Binz, M. &amp; Schulz, E. Turning large language models into cognitive models. In Proc. 12th International Conference on Learning Representations (ICLR, 2024)."/>
              </a:rPr>
              <a:t>13</a:t>
            </a:r>
            <a:r>
              <a:rPr lang="en-US" sz="1050" dirty="0">
                <a:highlight>
                  <a:srgbClr val="FF00FF"/>
                </a:highlight>
              </a:rPr>
              <a:t>. The resulting dataset has an unprecedented scale, containing more than 10,000,000 human choices and including many canonical studies from domains such as multi-armed bandits, decision-making, memory, supervised learning, Markov decision processes and more (see Fig. </a:t>
            </a:r>
            <a:r>
              <a:rPr lang="en-US" sz="1050" dirty="0">
                <a:highlight>
                  <a:srgbClr val="FF00FF"/>
                </a:highlight>
                <a:hlinkClick r:id="rId17"/>
              </a:rPr>
              <a:t>1a</a:t>
            </a:r>
            <a:r>
              <a:rPr lang="en-US" sz="1050" dirty="0">
                <a:highlight>
                  <a:srgbClr val="FF00FF"/>
                </a:highlight>
              </a:rPr>
              <a:t> for an overview and examples).</a:t>
            </a:r>
          </a:p>
          <a:p>
            <a:r>
              <a:rPr lang="en-US" sz="1050" dirty="0">
                <a:highlight>
                  <a:srgbClr val="C0C0C0"/>
                </a:highlight>
              </a:rPr>
              <a:t>We subjected Centaur to a series of rigorous tests and demonstrate that it captures human </a:t>
            </a:r>
            <a:r>
              <a:rPr lang="en-US" sz="1050" dirty="0" err="1">
                <a:highlight>
                  <a:srgbClr val="C0C0C0"/>
                </a:highlight>
              </a:rPr>
              <a:t>behaviour</a:t>
            </a:r>
            <a:r>
              <a:rPr lang="en-US" sz="1050" dirty="0">
                <a:highlight>
                  <a:srgbClr val="C0C0C0"/>
                </a:highlight>
              </a:rPr>
              <a:t> at several levels of generalization. First, we show that Centaur predicts </a:t>
            </a:r>
            <a:r>
              <a:rPr lang="en-US" sz="1050" dirty="0" err="1">
                <a:highlight>
                  <a:srgbClr val="C0C0C0"/>
                </a:highlight>
              </a:rPr>
              <a:t>behaviour</a:t>
            </a:r>
            <a:r>
              <a:rPr lang="en-US" sz="1050" dirty="0">
                <a:highlight>
                  <a:srgbClr val="C0C0C0"/>
                </a:highlight>
              </a:rPr>
              <a:t> of held-out participants (those who are not part of the training data) better than existing cognitive models in almost every single experiment. We then demonstrate that its ability to capture human </a:t>
            </a:r>
            <a:r>
              <a:rPr lang="en-US" sz="1050" dirty="0" err="1">
                <a:highlight>
                  <a:srgbClr val="C0C0C0"/>
                </a:highlight>
              </a:rPr>
              <a:t>behaviour</a:t>
            </a:r>
            <a:r>
              <a:rPr lang="en-US" sz="1050" dirty="0">
                <a:highlight>
                  <a:srgbClr val="C0C0C0"/>
                </a:highlight>
              </a:rPr>
              <a:t> also generalizes to held-out experiments. In this context, we find that Centaur accurately predicts human </a:t>
            </a:r>
            <a:r>
              <a:rPr lang="en-US" sz="1050" dirty="0" err="1">
                <a:highlight>
                  <a:srgbClr val="C0C0C0"/>
                </a:highlight>
              </a:rPr>
              <a:t>behaviour</a:t>
            </a:r>
            <a:r>
              <a:rPr lang="en-US" sz="1050" dirty="0">
                <a:highlight>
                  <a:srgbClr val="C0C0C0"/>
                </a:highlight>
              </a:rPr>
              <a:t> under modified cover stories, problem structures and even in entirely new domains. Finally, we show that Centaur’s internal representations become more human aligned, even though it was never explicitly trained to capture human neural activity.</a:t>
            </a:r>
          </a:p>
          <a:p>
            <a:r>
              <a:rPr lang="en-US" sz="1050" dirty="0">
                <a:highlight>
                  <a:srgbClr val="FFFF00"/>
                </a:highlight>
              </a:rPr>
              <a:t>Taken together, our results demonstrate that it is possible to discover computational models that capture human </a:t>
            </a:r>
            <a:r>
              <a:rPr lang="en-US" sz="1050" dirty="0" err="1">
                <a:highlight>
                  <a:srgbClr val="FFFF00"/>
                </a:highlight>
              </a:rPr>
              <a:t>behaviour</a:t>
            </a:r>
            <a:r>
              <a:rPr lang="en-US" sz="1050" dirty="0">
                <a:highlight>
                  <a:srgbClr val="FFFF00"/>
                </a:highlight>
              </a:rPr>
              <a:t> across a wide range of domains. We think that such a predictive model offers many direct opportunities to obtain a better understanding of the human mind</a:t>
            </a:r>
            <a:r>
              <a:rPr lang="en-US" sz="1050" baseline="30000" dirty="0">
                <a:highlight>
                  <a:srgbClr val="FFFF00"/>
                </a:highlight>
                <a:hlinkClick r:id="rId18" tooltip="Hofman, J. M. et al. Integrating explanation and prediction in computational social science. Nature 595, 181–188 (2021)."/>
              </a:rPr>
              <a:t>14</a:t>
            </a:r>
            <a:r>
              <a:rPr lang="en-US" sz="1050" baseline="30000" dirty="0">
                <a:highlight>
                  <a:srgbClr val="FFFF00"/>
                </a:highlight>
              </a:rPr>
              <a:t>,</a:t>
            </a:r>
            <a:r>
              <a:rPr lang="en-US" sz="1050" baseline="30000" dirty="0">
                <a:highlight>
                  <a:srgbClr val="FFFF00"/>
                </a:highlight>
                <a:hlinkClick r:id="rId19" tooltip="Rocca, R. &amp; Yarkoni, T. Putting psychology to the test: rethinking model evaluation through benchmarking and prediction. Adv. Methods Pract. Psychol. Sci. &#10;                https://doi.org/10.1177/25152459211026864&#10;                &#10;               (2021)."/>
              </a:rPr>
              <a:t>15</a:t>
            </a:r>
            <a:r>
              <a:rPr lang="en-US" sz="1050" dirty="0">
                <a:highlight>
                  <a:srgbClr val="FFFF00"/>
                </a:highlight>
              </a:rPr>
              <a:t> and we present a case study that demonstrates this potential.</a:t>
            </a:r>
          </a:p>
          <a:p>
            <a:endParaRPr lang="en-US" sz="1050" dirty="0"/>
          </a:p>
          <a:p>
            <a:endParaRPr lang="en-US" sz="1050" dirty="0"/>
          </a:p>
        </p:txBody>
      </p:sp>
      <p:graphicFrame>
        <p:nvGraphicFramePr>
          <p:cNvPr id="4" name="Table 3">
            <a:extLst>
              <a:ext uri="{FF2B5EF4-FFF2-40B4-BE49-F238E27FC236}">
                <a16:creationId xmlns:a16="http://schemas.microsoft.com/office/drawing/2014/main" id="{90DDF3E6-5B17-D6D0-9AC4-4D1D5CCAE756}"/>
              </a:ext>
            </a:extLst>
          </p:cNvPr>
          <p:cNvGraphicFramePr>
            <a:graphicFrameLocks noGrp="1"/>
          </p:cNvGraphicFramePr>
          <p:nvPr>
            <p:extLst>
              <p:ext uri="{D42A27DB-BD31-4B8C-83A1-F6EECF244321}">
                <p14:modId xmlns:p14="http://schemas.microsoft.com/office/powerpoint/2010/main" val="2292007092"/>
              </p:ext>
            </p:extLst>
          </p:nvPr>
        </p:nvGraphicFramePr>
        <p:xfrm>
          <a:off x="7257011" y="445168"/>
          <a:ext cx="1754640" cy="5514474"/>
        </p:xfrm>
        <a:graphic>
          <a:graphicData uri="http://schemas.openxmlformats.org/drawingml/2006/table">
            <a:tbl>
              <a:tblPr firstRow="1" bandRow="1">
                <a:tableStyleId>{5C22544A-7EE6-4342-B048-85BDC9FD1C3A}</a:tableStyleId>
              </a:tblPr>
              <a:tblGrid>
                <a:gridCol w="1754640">
                  <a:extLst>
                    <a:ext uri="{9D8B030D-6E8A-4147-A177-3AD203B41FA5}">
                      <a16:colId xmlns:a16="http://schemas.microsoft.com/office/drawing/2014/main" val="3780120378"/>
                    </a:ext>
                  </a:extLst>
                </a:gridCol>
              </a:tblGrid>
              <a:tr h="608798">
                <a:tc>
                  <a:txBody>
                    <a:bodyPr/>
                    <a:lstStyle/>
                    <a:p>
                      <a:r>
                        <a:rPr lang="en-US" dirty="0"/>
                        <a:t>Broad context</a:t>
                      </a:r>
                    </a:p>
                  </a:txBody>
                  <a:tcPr/>
                </a:tc>
                <a:extLst>
                  <a:ext uri="{0D108BD9-81ED-4DB2-BD59-A6C34878D82A}">
                    <a16:rowId xmlns:a16="http://schemas.microsoft.com/office/drawing/2014/main" val="2518051606"/>
                  </a:ext>
                </a:extLst>
              </a:tr>
              <a:tr h="608798">
                <a:tc>
                  <a:txBody>
                    <a:bodyPr/>
                    <a:lstStyle/>
                    <a:p>
                      <a:r>
                        <a:rPr lang="en-US" sz="1600" b="0" dirty="0"/>
                        <a:t>Contrast with current models</a:t>
                      </a:r>
                    </a:p>
                    <a:p>
                      <a:endParaRPr lang="en-US" sz="1600" b="0" dirty="0"/>
                    </a:p>
                    <a:p>
                      <a:endParaRPr lang="en-US" sz="1600" b="0" dirty="0"/>
                    </a:p>
                    <a:p>
                      <a:endParaRPr lang="en-US" sz="1600" b="0" dirty="0"/>
                    </a:p>
                  </a:txBody>
                  <a:tcPr/>
                </a:tc>
                <a:extLst>
                  <a:ext uri="{0D108BD9-81ED-4DB2-BD59-A6C34878D82A}">
                    <a16:rowId xmlns:a16="http://schemas.microsoft.com/office/drawing/2014/main" val="878337379"/>
                  </a:ext>
                </a:extLst>
              </a:tr>
              <a:tr h="6087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dirty="0"/>
                        <a:t>Research gap &amp; call for integration</a:t>
                      </a:r>
                    </a:p>
                  </a:txBody>
                  <a:tcPr/>
                </a:tc>
                <a:extLst>
                  <a:ext uri="{0D108BD9-81ED-4DB2-BD59-A6C34878D82A}">
                    <a16:rowId xmlns:a16="http://schemas.microsoft.com/office/drawing/2014/main" val="469836741"/>
                  </a:ext>
                </a:extLst>
              </a:tr>
              <a:tr h="608798">
                <a:tc>
                  <a:txBody>
                    <a:bodyPr/>
                    <a:lstStyle/>
                    <a:p>
                      <a:r>
                        <a:rPr lang="en-US" dirty="0"/>
                        <a:t>Aim: Centaur </a:t>
                      </a:r>
                      <a:r>
                        <a:rPr lang="en-US" dirty="0" err="1"/>
                        <a:t>모델</a:t>
                      </a:r>
                      <a:r>
                        <a:rPr lang="en-US" dirty="0"/>
                        <a:t> </a:t>
                      </a:r>
                      <a:r>
                        <a:rPr lang="en-US" dirty="0" err="1"/>
                        <a:t>소개</a:t>
                      </a:r>
                      <a:endParaRPr lang="en-US" dirty="0"/>
                    </a:p>
                    <a:p>
                      <a:endParaRPr lang="en-US" dirty="0"/>
                    </a:p>
                    <a:p>
                      <a:endParaRPr lang="en-US" dirty="0"/>
                    </a:p>
                    <a:p>
                      <a:endParaRPr lang="en-US" dirty="0"/>
                    </a:p>
                  </a:txBody>
                  <a:tcPr/>
                </a:tc>
                <a:extLst>
                  <a:ext uri="{0D108BD9-81ED-4DB2-BD59-A6C34878D82A}">
                    <a16:rowId xmlns:a16="http://schemas.microsoft.com/office/drawing/2014/main" val="982116943"/>
                  </a:ext>
                </a:extLst>
              </a:tr>
              <a:tr h="608798">
                <a:tc>
                  <a:txBody>
                    <a:bodyPr/>
                    <a:lstStyle/>
                    <a:p>
                      <a:r>
                        <a:rPr lang="en-US" dirty="0"/>
                        <a:t>Approach &amp; Results</a:t>
                      </a:r>
                    </a:p>
                    <a:p>
                      <a:endParaRPr lang="en-US" dirty="0"/>
                    </a:p>
                  </a:txBody>
                  <a:tcPr/>
                </a:tc>
                <a:extLst>
                  <a:ext uri="{0D108BD9-81ED-4DB2-BD59-A6C34878D82A}">
                    <a16:rowId xmlns:a16="http://schemas.microsoft.com/office/drawing/2014/main" val="115194349"/>
                  </a:ext>
                </a:extLst>
              </a:tr>
              <a:tr h="608798">
                <a:tc>
                  <a:txBody>
                    <a:bodyPr/>
                    <a:lstStyle/>
                    <a:p>
                      <a:r>
                        <a:rPr lang="en-US" dirty="0" err="1"/>
                        <a:t>의미</a:t>
                      </a:r>
                      <a:endParaRPr lang="en-US" dirty="0"/>
                    </a:p>
                  </a:txBody>
                  <a:tcPr/>
                </a:tc>
                <a:extLst>
                  <a:ext uri="{0D108BD9-81ED-4DB2-BD59-A6C34878D82A}">
                    <a16:rowId xmlns:a16="http://schemas.microsoft.com/office/drawing/2014/main" val="1978020055"/>
                  </a:ext>
                </a:extLst>
              </a:tr>
            </a:tbl>
          </a:graphicData>
        </a:graphic>
      </p:graphicFrame>
    </p:spTree>
    <p:extLst>
      <p:ext uri="{BB962C8B-B14F-4D97-AF65-F5344CB8AC3E}">
        <p14:creationId xmlns:p14="http://schemas.microsoft.com/office/powerpoint/2010/main" val="243488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Methods: Purpose &amp; Tips</a:t>
            </a:r>
          </a:p>
        </p:txBody>
      </p:sp>
      <p:sp>
        <p:nvSpPr>
          <p:cNvPr id="3" name="Content Placeholder 2"/>
          <p:cNvSpPr>
            <a:spLocks noGrp="1"/>
          </p:cNvSpPr>
          <p:nvPr>
            <p:ph idx="1"/>
          </p:nvPr>
        </p:nvSpPr>
        <p:spPr/>
        <p:txBody>
          <a:bodyPr>
            <a:normAutofit/>
          </a:bodyPr>
          <a:lstStyle/>
          <a:p>
            <a:endParaRPr sz="4800" dirty="0"/>
          </a:p>
          <a:p>
            <a:pPr>
              <a:defRPr sz="1200"/>
            </a:pPr>
            <a:r>
              <a:rPr sz="2000" dirty="0"/>
              <a:t>Purpose: Enable replication of study</a:t>
            </a:r>
          </a:p>
          <a:p>
            <a:pPr>
              <a:defRPr sz="1200"/>
            </a:pPr>
            <a:r>
              <a:rPr sz="2000" dirty="0"/>
              <a:t>Include: study design, participants/subjects, materials, procedure, analysis methods</a:t>
            </a:r>
          </a:p>
          <a:p>
            <a:pPr>
              <a:defRPr sz="1200"/>
            </a:pPr>
            <a:r>
              <a:rPr sz="2000" dirty="0"/>
              <a:t>Write in past tense, clear and concise</a:t>
            </a:r>
          </a:p>
          <a:p>
            <a:pPr>
              <a:defRPr sz="1200"/>
            </a:pPr>
            <a:r>
              <a:rPr sz="2000" dirty="0"/>
              <a:t>Avoid unnecessary detail; focus on what’s needed for reproducibility</a:t>
            </a:r>
          </a:p>
          <a:p>
            <a:pPr>
              <a:defRPr sz="1200"/>
            </a:pPr>
            <a:r>
              <a:rPr sz="2000" dirty="0"/>
              <a:t>Use subheadings for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Purpose &amp; Tips</a:t>
            </a:r>
          </a:p>
        </p:txBody>
      </p:sp>
      <p:sp>
        <p:nvSpPr>
          <p:cNvPr id="3" name="Content Placeholder 2"/>
          <p:cNvSpPr>
            <a:spLocks noGrp="1"/>
          </p:cNvSpPr>
          <p:nvPr>
            <p:ph idx="1"/>
          </p:nvPr>
        </p:nvSpPr>
        <p:spPr/>
        <p:txBody>
          <a:bodyPr>
            <a:normAutofit/>
          </a:bodyPr>
          <a:lstStyle/>
          <a:p>
            <a:pPr>
              <a:defRPr sz="1200"/>
            </a:pPr>
            <a:r>
              <a:rPr sz="2400" dirty="0"/>
              <a:t>Purpose: Present findings objectively, without interpretation</a:t>
            </a:r>
            <a:r>
              <a:rPr lang="en-US" sz="2400" dirty="0"/>
              <a:t> </a:t>
            </a:r>
            <a:r>
              <a:rPr lang="en-US" altLang="ko-KR" sz="2400" dirty="0"/>
              <a:t>(</a:t>
            </a:r>
            <a:r>
              <a:rPr lang="ko-KR" altLang="en-US" sz="2400" dirty="0"/>
              <a:t>저널에 따라 허용 혹은 권장 되기도 함</a:t>
            </a:r>
            <a:r>
              <a:rPr lang="en-US" altLang="ko-KR" sz="2400" dirty="0"/>
              <a:t>. </a:t>
            </a:r>
            <a:r>
              <a:rPr lang="ko-KR" altLang="en-US" sz="2400" dirty="0" err="1"/>
              <a:t>내러티브를</a:t>
            </a:r>
            <a:r>
              <a:rPr lang="ko-KR" altLang="en-US" sz="2400" dirty="0"/>
              <a:t> 보여줄 수 있음</a:t>
            </a:r>
            <a:r>
              <a:rPr lang="en-US" altLang="ko-KR" sz="2400" dirty="0"/>
              <a:t>)</a:t>
            </a:r>
            <a:endParaRPr sz="2400" dirty="0"/>
          </a:p>
          <a:p>
            <a:pPr>
              <a:defRPr sz="1200"/>
            </a:pPr>
            <a:r>
              <a:rPr sz="2400" dirty="0"/>
              <a:t>Use figures and tables effectively—should stand alone</a:t>
            </a:r>
          </a:p>
          <a:p>
            <a:pPr>
              <a:defRPr sz="1200"/>
            </a:pPr>
            <a:r>
              <a:rPr sz="2400" dirty="0"/>
              <a:t>Report key statistics (effect sizes, confidence intervals)</a:t>
            </a:r>
          </a:p>
          <a:p>
            <a:pPr>
              <a:defRPr sz="1200"/>
            </a:pPr>
            <a:r>
              <a:rPr sz="2400" dirty="0"/>
              <a:t>Organize results logically to support the study’s aims</a:t>
            </a:r>
          </a:p>
          <a:p>
            <a:pPr>
              <a:defRPr sz="1200"/>
            </a:pPr>
            <a:r>
              <a:rPr sz="2400" dirty="0"/>
              <a:t>Reserve interpretation for the Discussion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06BB-7160-37B9-219E-48F09A0FB487}"/>
              </a:ext>
            </a:extLst>
          </p:cNvPr>
          <p:cNvSpPr>
            <a:spLocks noGrp="1"/>
          </p:cNvSpPr>
          <p:nvPr>
            <p:ph type="title"/>
          </p:nvPr>
        </p:nvSpPr>
        <p:spPr/>
        <p:txBody>
          <a:bodyPr/>
          <a:lstStyle/>
          <a:p>
            <a:r>
              <a:rPr lang="en-US" dirty="0" err="1"/>
              <a:t>예시</a:t>
            </a:r>
            <a:endParaRPr lang="en-US" dirty="0"/>
          </a:p>
        </p:txBody>
      </p:sp>
      <p:sp>
        <p:nvSpPr>
          <p:cNvPr id="3" name="Content Placeholder 2">
            <a:extLst>
              <a:ext uri="{FF2B5EF4-FFF2-40B4-BE49-F238E27FC236}">
                <a16:creationId xmlns:a16="http://schemas.microsoft.com/office/drawing/2014/main" id="{4013D79E-A1BC-A7B1-2C79-56A845AAE00C}"/>
              </a:ext>
            </a:extLst>
          </p:cNvPr>
          <p:cNvSpPr>
            <a:spLocks noGrp="1"/>
          </p:cNvSpPr>
          <p:nvPr>
            <p:ph idx="1"/>
          </p:nvPr>
        </p:nvSpPr>
        <p:spPr>
          <a:xfrm>
            <a:off x="0" y="1105786"/>
            <a:ext cx="7014410" cy="5571739"/>
          </a:xfrm>
        </p:spPr>
        <p:txBody>
          <a:bodyPr>
            <a:normAutofit fontScale="25000" lnSpcReduction="20000"/>
          </a:bodyPr>
          <a:lstStyle/>
          <a:p>
            <a:r>
              <a:rPr lang="en-US" dirty="0">
                <a:hlinkClick r:id="rId2"/>
              </a:rPr>
              <a:t>From Indovina et al, neuron 2011</a:t>
            </a:r>
            <a:br>
              <a:rPr lang="en-US" dirty="0"/>
            </a:br>
            <a:endParaRPr lang="en-US" dirty="0"/>
          </a:p>
          <a:p>
            <a:r>
              <a:rPr lang="en-US" sz="5200" b="1" dirty="0"/>
              <a:t>Amygdala Responsivity to Phasic Fear Cues</a:t>
            </a:r>
          </a:p>
          <a:p>
            <a:r>
              <a:rPr lang="en-US" sz="5200" dirty="0">
                <a:highlight>
                  <a:srgbClr val="FFFF00"/>
                </a:highlight>
              </a:rPr>
              <a:t>The first hypothesis we tested was that individuals with elevated trait anxiety would show hyperresponsivity of amygdaloid mechanisms involved in the acquisition and expression of phasic (cued) fear</a:t>
            </a:r>
            <a:r>
              <a:rPr lang="en-US" sz="5200" dirty="0"/>
              <a:t>. </a:t>
            </a:r>
            <a:r>
              <a:rPr lang="en-US" sz="5200" dirty="0">
                <a:highlight>
                  <a:srgbClr val="00FF00"/>
                </a:highlight>
              </a:rPr>
              <a:t>In order to address this, we examined participants' amygdala response to the CS in the predictable room (</a:t>
            </a:r>
            <a:r>
              <a:rPr lang="en-US" sz="5200" dirty="0" err="1">
                <a:highlight>
                  <a:srgbClr val="00FF00"/>
                </a:highlight>
              </a:rPr>
              <a:t>CSpred</a:t>
            </a:r>
            <a:r>
              <a:rPr lang="en-US" sz="5200" dirty="0">
                <a:highlight>
                  <a:srgbClr val="00FF00"/>
                </a:highlight>
              </a:rPr>
              <a:t>) relative to that in the safe room (</a:t>
            </a:r>
            <a:r>
              <a:rPr lang="en-US" sz="5200" dirty="0" err="1">
                <a:highlight>
                  <a:srgbClr val="00FF00"/>
                </a:highlight>
              </a:rPr>
              <a:t>CSsafe</a:t>
            </a:r>
            <a:r>
              <a:rPr lang="en-US" sz="5200" dirty="0">
                <a:highlight>
                  <a:srgbClr val="00FF00"/>
                </a:highlight>
              </a:rPr>
              <a:t>) as a function of trait anxiety. The BOLD signal associated with the </a:t>
            </a:r>
            <a:r>
              <a:rPr lang="en-US" sz="5200" dirty="0" err="1">
                <a:highlight>
                  <a:srgbClr val="00FF00"/>
                </a:highlight>
              </a:rPr>
              <a:t>CSpred-CSsafe</a:t>
            </a:r>
            <a:r>
              <a:rPr lang="en-US" sz="5200" dirty="0">
                <a:highlight>
                  <a:srgbClr val="00FF00"/>
                </a:highlight>
              </a:rPr>
              <a:t> contrast was extracted and averaged across all voxels within bilateral amygdala regions of interest (ROIs, as shown in </a:t>
            </a:r>
            <a:r>
              <a:rPr lang="en-US" sz="5200" dirty="0">
                <a:highlight>
                  <a:srgbClr val="00FF00"/>
                </a:highlight>
                <a:hlinkClick r:id="rId3"/>
              </a:rPr>
              <a:t>Figure 2</a:t>
            </a:r>
            <a:r>
              <a:rPr lang="en-US" sz="5200" dirty="0">
                <a:highlight>
                  <a:srgbClr val="00FF00"/>
                </a:highlight>
              </a:rPr>
              <a:t>A) on a subject by subject basis (see </a:t>
            </a:r>
            <a:r>
              <a:rPr lang="en-US" sz="5200" dirty="0">
                <a:highlight>
                  <a:srgbClr val="00FF00"/>
                </a:highlight>
                <a:hlinkClick r:id="rId4"/>
              </a:rPr>
              <a:t>Experimental Procedures</a:t>
            </a:r>
            <a:r>
              <a:rPr lang="en-US" sz="5200" dirty="0">
                <a:highlight>
                  <a:srgbClr val="00FF00"/>
                </a:highlight>
              </a:rPr>
              <a:t>). This composite measure of amygdala activity was then correlated against participant trait anxiety, avoiding the issues arising from peak voxel statistics associated with small volume corrected search based techniques (</a:t>
            </a:r>
            <a:r>
              <a:rPr lang="en-US" sz="5200" dirty="0">
                <a:highlight>
                  <a:srgbClr val="00FF00"/>
                </a:highlight>
                <a:hlinkClick r:id="rId2"/>
              </a:rPr>
              <a:t>Vul et al., 2009</a:t>
            </a:r>
            <a:r>
              <a:rPr lang="en-US" sz="5200" dirty="0">
                <a:highlight>
                  <a:srgbClr val="00FF00"/>
                </a:highlight>
              </a:rPr>
              <a:t>). </a:t>
            </a:r>
            <a:r>
              <a:rPr lang="en-US" sz="5200" dirty="0">
                <a:highlight>
                  <a:srgbClr val="00FFFF"/>
                </a:highlight>
              </a:rPr>
              <a:t>In line with our predictions, trait anxiety was positively correlated with the magnitude of the amygdala response to presentation of the predictive CS versus the safe CS, r(21) = 0.52, p &lt; 0.01 (</a:t>
            </a:r>
            <a:r>
              <a:rPr lang="en-US" sz="5200" dirty="0">
                <a:highlight>
                  <a:srgbClr val="00FFFF"/>
                </a:highlight>
                <a:hlinkClick r:id="rId3"/>
              </a:rPr>
              <a:t>Figure 2</a:t>
            </a:r>
            <a:r>
              <a:rPr lang="en-US" sz="5200" dirty="0">
                <a:highlight>
                  <a:srgbClr val="00FFFF"/>
                </a:highlight>
              </a:rPr>
              <a:t>B); the association remaining significant after the effects of state anxiety were controlled for, r(20) = 0.43, p &lt; 0.05. This index of cued fear associated amygdala activity was in turn significantly correlated with the strength of initial cued fear acquisition, as measured by the skin conductance response (SCR) to the predictive CS versus the safe CS during the early acquisition/training session, r(21) = 0.59, p &lt; 0.005 (</a:t>
            </a:r>
            <a:r>
              <a:rPr lang="en-US" sz="5200" dirty="0">
                <a:highlight>
                  <a:srgbClr val="00FFFF"/>
                </a:highlight>
                <a:hlinkClick r:id="rId3"/>
              </a:rPr>
              <a:t>Figure 2</a:t>
            </a:r>
            <a:r>
              <a:rPr lang="en-US" sz="5200" dirty="0">
                <a:highlight>
                  <a:srgbClr val="00FFFF"/>
                </a:highlight>
              </a:rPr>
              <a:t>C). Trait anxiety was also positively associated with this SCR measure of initial cued fear acquisition, r(21) = 0.36, p &lt; 0.05 (</a:t>
            </a:r>
            <a:r>
              <a:rPr lang="en-US" sz="5200" dirty="0">
                <a:highlight>
                  <a:srgbClr val="00FFFF"/>
                </a:highlight>
                <a:hlinkClick r:id="rId3"/>
              </a:rPr>
              <a:t>Figure 2</a:t>
            </a:r>
            <a:r>
              <a:rPr lang="en-US" sz="5200" dirty="0">
                <a:highlight>
                  <a:srgbClr val="00FFFF"/>
                </a:highlight>
              </a:rPr>
              <a:t>D). Results from a mediation analysis were consistent with the relationship between trait anxiety and initial cued fear acquisition (SCR to </a:t>
            </a:r>
            <a:r>
              <a:rPr lang="en-US" sz="5200" dirty="0" err="1">
                <a:highlight>
                  <a:srgbClr val="00FFFF"/>
                </a:highlight>
              </a:rPr>
              <a:t>CSpred</a:t>
            </a:r>
            <a:r>
              <a:rPr lang="en-US" sz="5200" dirty="0">
                <a:highlight>
                  <a:srgbClr val="00FFFF"/>
                </a:highlight>
              </a:rPr>
              <a:t> versus </a:t>
            </a:r>
            <a:r>
              <a:rPr lang="en-US" sz="5200" dirty="0" err="1">
                <a:highlight>
                  <a:srgbClr val="00FFFF"/>
                </a:highlight>
              </a:rPr>
              <a:t>CSsafe</a:t>
            </a:r>
            <a:r>
              <a:rPr lang="en-US" sz="5200" dirty="0">
                <a:highlight>
                  <a:srgbClr val="00FFFF"/>
                </a:highlight>
              </a:rPr>
              <a:t>) being mediated by differences in amygdala responsivity to phasic fear cues (</a:t>
            </a:r>
            <a:r>
              <a:rPr lang="en-US" sz="5200" dirty="0" err="1">
                <a:highlight>
                  <a:srgbClr val="00FFFF"/>
                </a:highlight>
              </a:rPr>
              <a:t>CSpred</a:t>
            </a:r>
            <a:r>
              <a:rPr lang="en-US" sz="5200" dirty="0">
                <a:highlight>
                  <a:srgbClr val="00FFFF"/>
                </a:highlight>
              </a:rPr>
              <a:t> versus </a:t>
            </a:r>
            <a:r>
              <a:rPr lang="en-US" sz="5200" dirty="0" err="1">
                <a:highlight>
                  <a:srgbClr val="00FFFF"/>
                </a:highlight>
              </a:rPr>
              <a:t>CSsafe</a:t>
            </a:r>
            <a:r>
              <a:rPr lang="en-US" sz="5200" dirty="0">
                <a:highlight>
                  <a:srgbClr val="00FFFF"/>
                </a:highlight>
              </a:rPr>
              <a:t>), </a:t>
            </a:r>
            <a:r>
              <a:rPr lang="en-US" sz="5200" dirty="0" err="1">
                <a:highlight>
                  <a:srgbClr val="00FFFF"/>
                </a:highlight>
              </a:rPr>
              <a:t>Soebel</a:t>
            </a:r>
            <a:r>
              <a:rPr lang="en-US" sz="5200" dirty="0">
                <a:highlight>
                  <a:srgbClr val="00FFFF"/>
                </a:highlight>
              </a:rPr>
              <a:t> test statistic = 1.90, p &lt; 0.05. With the variance attributable to individual differences in amygdala responsivity to phasic fear cues controlled for, the relationship between trait anxiety and strength of initial cued fear acquisition no longer reached significance, r(20) = 0.09, p &gt; 0.3 (</a:t>
            </a:r>
            <a:r>
              <a:rPr lang="en-US" sz="5200" dirty="0">
                <a:highlight>
                  <a:srgbClr val="00FFFF"/>
                </a:highlight>
                <a:hlinkClick r:id="rId3"/>
              </a:rPr>
              <a:t>Figure 2</a:t>
            </a:r>
            <a:r>
              <a:rPr lang="en-US" sz="5200" dirty="0">
                <a:highlight>
                  <a:srgbClr val="00FFFF"/>
                </a:highlight>
              </a:rPr>
              <a:t>E). There was no significant relationship between trait anxiety and the amygdala response to the nonpredictive CS relative to the safe CS, p &gt; 0.1.</a:t>
            </a:r>
            <a:r>
              <a:rPr lang="en-US" sz="5200" dirty="0"/>
              <a:t> </a:t>
            </a:r>
            <a:r>
              <a:rPr lang="en-US" sz="5200" dirty="0">
                <a:highlight>
                  <a:srgbClr val="C0C0C0"/>
                </a:highlight>
              </a:rPr>
              <a:t>These findings support the contention that individual differences in amygdala responsivity to phasic fear cues provide one dimension of neurocognitive function through which trait vulnerability to anxiety may confer risk for development of pathological fear responses—in particular, the acquisition of cue-specific fears characteristic of conditions such as specific phobia.</a:t>
            </a:r>
          </a:p>
        </p:txBody>
      </p:sp>
      <p:graphicFrame>
        <p:nvGraphicFramePr>
          <p:cNvPr id="4" name="Table 3">
            <a:extLst>
              <a:ext uri="{FF2B5EF4-FFF2-40B4-BE49-F238E27FC236}">
                <a16:creationId xmlns:a16="http://schemas.microsoft.com/office/drawing/2014/main" id="{ACDB6988-D7F6-18B4-64D0-9550740BAE8D}"/>
              </a:ext>
            </a:extLst>
          </p:cNvPr>
          <p:cNvGraphicFramePr>
            <a:graphicFrameLocks noGrp="1"/>
          </p:cNvGraphicFramePr>
          <p:nvPr>
            <p:extLst>
              <p:ext uri="{D42A27DB-BD31-4B8C-83A1-F6EECF244321}">
                <p14:modId xmlns:p14="http://schemas.microsoft.com/office/powerpoint/2010/main" val="3534181203"/>
              </p:ext>
            </p:extLst>
          </p:nvPr>
        </p:nvGraphicFramePr>
        <p:xfrm>
          <a:off x="7014410" y="1176078"/>
          <a:ext cx="1949115" cy="4887840"/>
        </p:xfrm>
        <a:graphic>
          <a:graphicData uri="http://schemas.openxmlformats.org/drawingml/2006/table">
            <a:tbl>
              <a:tblPr firstRow="1" bandRow="1">
                <a:tableStyleId>{5C22544A-7EE6-4342-B048-85BDC9FD1C3A}</a:tableStyleId>
              </a:tblPr>
              <a:tblGrid>
                <a:gridCol w="1949115">
                  <a:extLst>
                    <a:ext uri="{9D8B030D-6E8A-4147-A177-3AD203B41FA5}">
                      <a16:colId xmlns:a16="http://schemas.microsoft.com/office/drawing/2014/main" val="3387014330"/>
                    </a:ext>
                  </a:extLst>
                </a:gridCol>
              </a:tblGrid>
              <a:tr h="440425">
                <a:tc>
                  <a:txBody>
                    <a:bodyPr/>
                    <a:lstStyle/>
                    <a:p>
                      <a:r>
                        <a:rPr lang="en-US" dirty="0" err="1"/>
                        <a:t>구조</a:t>
                      </a:r>
                      <a:endParaRPr lang="en-US" dirty="0"/>
                    </a:p>
                  </a:txBody>
                  <a:tcPr/>
                </a:tc>
                <a:extLst>
                  <a:ext uri="{0D108BD9-81ED-4DB2-BD59-A6C34878D82A}">
                    <a16:rowId xmlns:a16="http://schemas.microsoft.com/office/drawing/2014/main" val="4179496857"/>
                  </a:ext>
                </a:extLst>
              </a:tr>
              <a:tr h="440425">
                <a:tc>
                  <a:txBody>
                    <a:bodyPr/>
                    <a:lstStyle/>
                    <a:p>
                      <a:r>
                        <a:rPr lang="en-US" dirty="0" err="1"/>
                        <a:t>연구질문</a:t>
                      </a:r>
                      <a:endParaRPr lang="en-US" dirty="0"/>
                    </a:p>
                  </a:txBody>
                  <a:tcPr/>
                </a:tc>
                <a:extLst>
                  <a:ext uri="{0D108BD9-81ED-4DB2-BD59-A6C34878D82A}">
                    <a16:rowId xmlns:a16="http://schemas.microsoft.com/office/drawing/2014/main" val="2084771652"/>
                  </a:ext>
                </a:extLst>
              </a:tr>
              <a:tr h="938570">
                <a:tc>
                  <a:txBody>
                    <a:bodyPr/>
                    <a:lstStyle/>
                    <a:p>
                      <a:r>
                        <a:rPr lang="en-US" dirty="0" err="1"/>
                        <a:t>방법</a:t>
                      </a:r>
                      <a:r>
                        <a:rPr lang="en-US" dirty="0"/>
                        <a:t> </a:t>
                      </a:r>
                      <a:r>
                        <a:rPr lang="en-US" altLang="ko-KR" dirty="0"/>
                        <a:t>(</a:t>
                      </a:r>
                      <a:r>
                        <a:rPr lang="ko-KR" altLang="en-US" dirty="0"/>
                        <a:t>뭐했는지</a:t>
                      </a:r>
                      <a:r>
                        <a:rPr lang="en-US" altLang="ko-KR" dirty="0"/>
                        <a:t>?)</a:t>
                      </a:r>
                    </a:p>
                    <a:p>
                      <a:r>
                        <a:rPr lang="en-US" altLang="ko-KR" dirty="0"/>
                        <a:t>  </a:t>
                      </a:r>
                      <a:r>
                        <a:rPr lang="ko-KR" altLang="en-US" dirty="0"/>
                        <a:t>개요</a:t>
                      </a:r>
                      <a:r>
                        <a:rPr lang="en-US" altLang="ko-KR" dirty="0"/>
                        <a:t>-</a:t>
                      </a:r>
                      <a:r>
                        <a:rPr lang="ko-KR" altLang="en-US" dirty="0"/>
                        <a:t>디테일 </a:t>
                      </a:r>
                      <a:r>
                        <a:rPr lang="en-US" altLang="ko-KR" dirty="0"/>
                        <a:t>(</a:t>
                      </a:r>
                      <a:r>
                        <a:rPr lang="ko-KR" altLang="en-US" dirty="0"/>
                        <a:t>깔때기 모델</a:t>
                      </a:r>
                      <a:r>
                        <a:rPr lang="en-US" altLang="ko-KR" dirty="0"/>
                        <a:t>)</a:t>
                      </a:r>
                      <a:endParaRPr lang="en-US" dirty="0"/>
                    </a:p>
                  </a:txBody>
                  <a:tcPr/>
                </a:tc>
                <a:extLst>
                  <a:ext uri="{0D108BD9-81ED-4DB2-BD59-A6C34878D82A}">
                    <a16:rowId xmlns:a16="http://schemas.microsoft.com/office/drawing/2014/main" val="68511927"/>
                  </a:ext>
                </a:extLst>
              </a:tr>
              <a:tr h="2627995">
                <a:tc>
                  <a:txBody>
                    <a:bodyPr/>
                    <a:lstStyle/>
                    <a:p>
                      <a:r>
                        <a:rPr lang="en-US" dirty="0" err="1"/>
                        <a:t>결과</a:t>
                      </a:r>
                      <a:r>
                        <a:rPr lang="en-US" altLang="ko-KR" dirty="0"/>
                        <a:t>.</a:t>
                      </a:r>
                    </a:p>
                    <a:p>
                      <a:endParaRPr lang="en-US" dirty="0"/>
                    </a:p>
                    <a:p>
                      <a:r>
                        <a:rPr lang="en-US" dirty="0"/>
                        <a:t>   </a:t>
                      </a:r>
                      <a:r>
                        <a:rPr lang="en-US" dirty="0" err="1"/>
                        <a:t>마지막은</a:t>
                      </a:r>
                      <a:r>
                        <a:rPr lang="en-US" dirty="0"/>
                        <a:t> control findings (specificity!)</a:t>
                      </a:r>
                    </a:p>
                    <a:p>
                      <a:endParaRPr lang="en-US" dirty="0"/>
                    </a:p>
                    <a:p>
                      <a:endParaRPr lang="en-US" dirty="0"/>
                    </a:p>
                    <a:p>
                      <a:endParaRPr lang="en-US" dirty="0"/>
                    </a:p>
                    <a:p>
                      <a:endParaRPr lang="en-US" dirty="0"/>
                    </a:p>
                  </a:txBody>
                  <a:tcPr/>
                </a:tc>
                <a:extLst>
                  <a:ext uri="{0D108BD9-81ED-4DB2-BD59-A6C34878D82A}">
                    <a16:rowId xmlns:a16="http://schemas.microsoft.com/office/drawing/2014/main" val="2032064038"/>
                  </a:ext>
                </a:extLst>
              </a:tr>
              <a:tr h="440425">
                <a:tc>
                  <a:txBody>
                    <a:bodyPr/>
                    <a:lstStyle/>
                    <a:p>
                      <a:r>
                        <a:rPr lang="en-US" dirty="0" err="1"/>
                        <a:t>결과</a:t>
                      </a:r>
                      <a:r>
                        <a:rPr lang="en-US" dirty="0"/>
                        <a:t> </a:t>
                      </a:r>
                      <a:r>
                        <a:rPr lang="en-US" dirty="0" err="1"/>
                        <a:t>의미</a:t>
                      </a:r>
                      <a:r>
                        <a:rPr lang="en-US" altLang="ko-KR" dirty="0"/>
                        <a:t>.</a:t>
                      </a:r>
                      <a:endParaRPr lang="en-US" dirty="0"/>
                    </a:p>
                  </a:txBody>
                  <a:tcPr/>
                </a:tc>
                <a:extLst>
                  <a:ext uri="{0D108BD9-81ED-4DB2-BD59-A6C34878D82A}">
                    <a16:rowId xmlns:a16="http://schemas.microsoft.com/office/drawing/2014/main" val="1310712267"/>
                  </a:ext>
                </a:extLst>
              </a:tr>
            </a:tbl>
          </a:graphicData>
        </a:graphic>
      </p:graphicFrame>
    </p:spTree>
    <p:extLst>
      <p:ext uri="{BB962C8B-B14F-4D97-AF65-F5344CB8AC3E}">
        <p14:creationId xmlns:p14="http://schemas.microsoft.com/office/powerpoint/2010/main" val="396236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 Purpose &amp; Tips</a:t>
            </a:r>
          </a:p>
        </p:txBody>
      </p:sp>
      <p:sp>
        <p:nvSpPr>
          <p:cNvPr id="3" name="Content Placeholder 2"/>
          <p:cNvSpPr>
            <a:spLocks noGrp="1"/>
          </p:cNvSpPr>
          <p:nvPr>
            <p:ph idx="1"/>
          </p:nvPr>
        </p:nvSpPr>
        <p:spPr/>
        <p:txBody>
          <a:bodyPr>
            <a:normAutofit/>
          </a:bodyPr>
          <a:lstStyle/>
          <a:p>
            <a:endParaRPr sz="4800" dirty="0"/>
          </a:p>
          <a:p>
            <a:pPr>
              <a:defRPr sz="1200"/>
            </a:pPr>
            <a:r>
              <a:rPr sz="2000" dirty="0"/>
              <a:t>Purpose: Interpret results, explain significance, address limitations, suggest future research</a:t>
            </a:r>
          </a:p>
          <a:p>
            <a:pPr>
              <a:defRPr sz="1200"/>
            </a:pPr>
            <a:r>
              <a:rPr sz="2000" dirty="0"/>
              <a:t>First paragraph: Summarize main findings (without repeating all data)</a:t>
            </a:r>
          </a:p>
          <a:p>
            <a:pPr>
              <a:defRPr sz="1200"/>
            </a:pPr>
            <a:r>
              <a:rPr sz="2000" dirty="0"/>
              <a:t>Compare with previous studies; explain similarities/differences</a:t>
            </a:r>
          </a:p>
          <a:p>
            <a:pPr>
              <a:defRPr sz="1200"/>
            </a:pPr>
            <a:r>
              <a:rPr sz="2000" dirty="0"/>
              <a:t>Discuss limitations and their implications</a:t>
            </a:r>
          </a:p>
          <a:p>
            <a:pPr>
              <a:defRPr sz="1200"/>
            </a:pPr>
            <a:r>
              <a:rPr sz="2000" dirty="0"/>
              <a:t>End with significance and future directions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 Purpose &amp; Tips</a:t>
            </a:r>
          </a:p>
        </p:txBody>
      </p:sp>
      <p:sp>
        <p:nvSpPr>
          <p:cNvPr id="3" name="Content Placeholder 2"/>
          <p:cNvSpPr>
            <a:spLocks noGrp="1"/>
          </p:cNvSpPr>
          <p:nvPr>
            <p:ph idx="1"/>
          </p:nvPr>
        </p:nvSpPr>
        <p:spPr/>
        <p:txBody>
          <a:bodyPr>
            <a:normAutofit/>
          </a:bodyPr>
          <a:lstStyle/>
          <a:p>
            <a:endParaRPr sz="4800" dirty="0"/>
          </a:p>
          <a:p>
            <a:pPr>
              <a:defRPr sz="1200"/>
            </a:pPr>
            <a:r>
              <a:rPr sz="2000" dirty="0"/>
              <a:t>Purpose: Summarize the entire study for quick understanding</a:t>
            </a:r>
          </a:p>
          <a:p>
            <a:pPr>
              <a:defRPr sz="1200"/>
            </a:pPr>
            <a:r>
              <a:rPr sz="2000" dirty="0"/>
              <a:t>Structure: </a:t>
            </a:r>
            <a:r>
              <a:rPr sz="2000" dirty="0" err="1"/>
              <a:t>AIMRaD</a:t>
            </a:r>
            <a:r>
              <a:rPr sz="2000" dirty="0"/>
              <a:t> = Aim, Introduction, Methods, Results, and Discussion</a:t>
            </a:r>
          </a:p>
          <a:p>
            <a:pPr>
              <a:defRPr sz="1200"/>
            </a:pPr>
            <a:r>
              <a:rPr sz="2000" dirty="0"/>
              <a:t>Be concise but include essential details (study design, sample size, main results)</a:t>
            </a:r>
          </a:p>
          <a:p>
            <a:pPr>
              <a:defRPr sz="1200"/>
            </a:pPr>
            <a:r>
              <a:rPr sz="2000" dirty="0"/>
              <a:t>Avoid jargon; make it understandable for a broader audience</a:t>
            </a:r>
          </a:p>
          <a:p>
            <a:pPr>
              <a:defRPr sz="1200"/>
            </a:pPr>
            <a:r>
              <a:rPr sz="2000" dirty="0"/>
              <a:t>Include keywords relevant to the study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343</TotalTime>
  <Words>1646</Words>
  <Application>Microsoft Macintosh PowerPoint</Application>
  <PresentationFormat>On-screen Show (4:3)</PresentationFormat>
  <Paragraphs>87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Scientific Writing: How to Write IMRaD Sections</vt:lpstr>
      <vt:lpstr>Overview: IMRaD Structure</vt:lpstr>
      <vt:lpstr>Introduction: Purpose &amp; Tips</vt:lpstr>
      <vt:lpstr>예시 (Binz et al, 2025)</vt:lpstr>
      <vt:lpstr>Methods: Purpose &amp; Tips</vt:lpstr>
      <vt:lpstr>Results: Purpose &amp; Tips</vt:lpstr>
      <vt:lpstr>예시</vt:lpstr>
      <vt:lpstr>Discussion: Purpose &amp; Tips</vt:lpstr>
      <vt:lpstr>Abstract: Purpose &amp; Tips</vt:lpstr>
      <vt:lpstr>IMRaD Section Checklist</vt:lpstr>
      <vt:lpstr>Practice Activity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차지욱</cp:lastModifiedBy>
  <cp:revision>5</cp:revision>
  <dcterms:created xsi:type="dcterms:W3CDTF">2013-01-27T09:14:16Z</dcterms:created>
  <dcterms:modified xsi:type="dcterms:W3CDTF">2025-08-19T12:21:18Z</dcterms:modified>
  <cp:category/>
</cp:coreProperties>
</file>