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341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 pos="341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e82deec7b6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ge82deec7b6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e82deec7b6_0_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e82deec7b6_0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e82deec7b6_5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e82deec7b6_5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 CNN:  Kernel Size diferentes.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e82deec7b6_0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e82deec7b6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Data Augmentation: con 4 se obtuvieron los mejores sultados. No aumento el accuracy como lo esperado.Otros intentos (12,10)  - 1 15s</a:t>
            </a:r>
            <a:endParaRPr sz="105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Pop - Disco - Usually Fast Tempo</a:t>
            </a:r>
            <a:endParaRPr sz="105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Genre too much variety. Could be a interest research idea.</a:t>
            </a:r>
            <a:endParaRPr sz="105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e82deec7b6_0_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e82deec7b6_0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eaa735a56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eaa735a56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55;p14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6" name="Google Shape;56;p14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59" name="Google Shape;59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86650" y="4221433"/>
            <a:ext cx="2857500" cy="6882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15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64" name="Google Shape;64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86650" y="4221433"/>
            <a:ext cx="2857500" cy="6882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euromatch Academy" type="tx">
  <p:cSld name="TITLE_AND_BOD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/>
          <p:nvPr/>
        </p:nvSpPr>
        <p:spPr>
          <a:xfrm>
            <a:off x="0" y="4832150"/>
            <a:ext cx="9144000" cy="3117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9" name="Google Shape;69;p16"/>
          <p:cNvSpPr txBox="1"/>
          <p:nvPr/>
        </p:nvSpPr>
        <p:spPr>
          <a:xfrm>
            <a:off x="90525" y="4844025"/>
            <a:ext cx="4092300" cy="3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s" sz="1200"/>
              <a:t>Sensorimotor transformations in superior colliculus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6"/>
          <p:cNvSpPr txBox="1"/>
          <p:nvPr>
            <p:ph idx="12" type="sldNum"/>
          </p:nvPr>
        </p:nvSpPr>
        <p:spPr>
          <a:xfrm>
            <a:off x="8472450" y="4821325"/>
            <a:ext cx="5487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71" name="Google Shape;71;p16"/>
          <p:cNvSpPr txBox="1"/>
          <p:nvPr/>
        </p:nvSpPr>
        <p:spPr>
          <a:xfrm>
            <a:off x="5043525" y="4844025"/>
            <a:ext cx="35391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s" sz="1200"/>
              <a:t>The Wiggly Caterpillars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" name="Google Shape;72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56188" y="4832150"/>
            <a:ext cx="313980" cy="31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7" name="Google Shape;77;p17"/>
          <p:cNvSpPr/>
          <p:nvPr/>
        </p:nvSpPr>
        <p:spPr>
          <a:xfrm>
            <a:off x="0" y="4832150"/>
            <a:ext cx="9144000" cy="3117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7"/>
          <p:cNvSpPr txBox="1"/>
          <p:nvPr/>
        </p:nvSpPr>
        <p:spPr>
          <a:xfrm>
            <a:off x="90525" y="4844025"/>
            <a:ext cx="4092300" cy="3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Speaker name ⦁ Topic of day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8472450" y="4821325"/>
            <a:ext cx="5487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80" name="Google Shape;80;p17"/>
          <p:cNvSpPr txBox="1"/>
          <p:nvPr/>
        </p:nvSpPr>
        <p:spPr>
          <a:xfrm>
            <a:off x="5043525" y="4844025"/>
            <a:ext cx="35391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Week 2 ⦁ Day 1 ⦁ Tutorial 3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1" name="Google Shape;81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56188" y="4832150"/>
            <a:ext cx="313980" cy="31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4" name="Google Shape;84;p18"/>
          <p:cNvSpPr/>
          <p:nvPr/>
        </p:nvSpPr>
        <p:spPr>
          <a:xfrm>
            <a:off x="0" y="4832150"/>
            <a:ext cx="9144000" cy="3117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8"/>
          <p:cNvSpPr txBox="1"/>
          <p:nvPr/>
        </p:nvSpPr>
        <p:spPr>
          <a:xfrm>
            <a:off x="90525" y="4844025"/>
            <a:ext cx="4092300" cy="3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Speaker name ⦁ Topic of day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8"/>
          <p:cNvSpPr txBox="1"/>
          <p:nvPr>
            <p:ph idx="12" type="sldNum"/>
          </p:nvPr>
        </p:nvSpPr>
        <p:spPr>
          <a:xfrm>
            <a:off x="8472450" y="4821325"/>
            <a:ext cx="5487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87" name="Google Shape;87;p18"/>
          <p:cNvSpPr txBox="1"/>
          <p:nvPr/>
        </p:nvSpPr>
        <p:spPr>
          <a:xfrm>
            <a:off x="5043525" y="4844025"/>
            <a:ext cx="35391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Week 2 ⦁ Day 1 ⦁ Tutorial 3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8" name="Google Shape;88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56188" y="4832150"/>
            <a:ext cx="313980" cy="31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2" name="Google Shape;92;p19"/>
          <p:cNvSpPr/>
          <p:nvPr/>
        </p:nvSpPr>
        <p:spPr>
          <a:xfrm>
            <a:off x="0" y="4832150"/>
            <a:ext cx="9144000" cy="3117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9"/>
          <p:cNvSpPr txBox="1"/>
          <p:nvPr/>
        </p:nvSpPr>
        <p:spPr>
          <a:xfrm>
            <a:off x="90525" y="4844025"/>
            <a:ext cx="4092300" cy="3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Speaker name ⦁ Topic of day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8472450" y="4821325"/>
            <a:ext cx="5487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95" name="Google Shape;95;p19"/>
          <p:cNvSpPr txBox="1"/>
          <p:nvPr/>
        </p:nvSpPr>
        <p:spPr>
          <a:xfrm>
            <a:off x="5043525" y="4844025"/>
            <a:ext cx="35391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Week 2 ⦁ Day 1 ⦁ Tutorial 3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" name="Google Shape;96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56188" y="4832150"/>
            <a:ext cx="313980" cy="31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D9D9D9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9" name="Google Shape;9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00" name="Google Shape;100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86650" y="4221433"/>
            <a:ext cx="2857500" cy="6882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3" name="Google Shape;103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4" name="Google Shape;104;p2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05" name="Google Shape;105;p21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6" name="Google Shape;106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7" name="Google Shape;107;p21"/>
          <p:cNvSpPr/>
          <p:nvPr/>
        </p:nvSpPr>
        <p:spPr>
          <a:xfrm>
            <a:off x="0" y="4832150"/>
            <a:ext cx="9144000" cy="3117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1"/>
          <p:cNvSpPr txBox="1"/>
          <p:nvPr/>
        </p:nvSpPr>
        <p:spPr>
          <a:xfrm>
            <a:off x="90525" y="4844025"/>
            <a:ext cx="4092300" cy="3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we built this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1"/>
          <p:cNvSpPr txBox="1"/>
          <p:nvPr>
            <p:ph idx="12" type="sldNum"/>
          </p:nvPr>
        </p:nvSpPr>
        <p:spPr>
          <a:xfrm>
            <a:off x="8472450" y="4821325"/>
            <a:ext cx="5487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10" name="Google Shape;110;p21"/>
          <p:cNvSpPr txBox="1"/>
          <p:nvPr/>
        </p:nvSpPr>
        <p:spPr>
          <a:xfrm>
            <a:off x="5043525" y="4844025"/>
            <a:ext cx="35391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Professional Development Session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" name="Google Shape;111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56188" y="4832150"/>
            <a:ext cx="313980" cy="31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114" name="Google Shape;114;p22"/>
          <p:cNvSpPr/>
          <p:nvPr/>
        </p:nvSpPr>
        <p:spPr>
          <a:xfrm>
            <a:off x="0" y="4832150"/>
            <a:ext cx="9144000" cy="3117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2"/>
          <p:cNvSpPr txBox="1"/>
          <p:nvPr/>
        </p:nvSpPr>
        <p:spPr>
          <a:xfrm>
            <a:off x="90525" y="4844025"/>
            <a:ext cx="4092300" cy="3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Speaker name ⦁ Topic of day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2"/>
          <p:cNvSpPr txBox="1"/>
          <p:nvPr>
            <p:ph idx="12" type="sldNum"/>
          </p:nvPr>
        </p:nvSpPr>
        <p:spPr>
          <a:xfrm>
            <a:off x="8472450" y="4821325"/>
            <a:ext cx="5487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17" name="Google Shape;117;p22"/>
          <p:cNvSpPr txBox="1"/>
          <p:nvPr/>
        </p:nvSpPr>
        <p:spPr>
          <a:xfrm>
            <a:off x="5043525" y="4844025"/>
            <a:ext cx="35391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Week 2 ⦁ Day 1 ⦁ Tutorial 3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8" name="Google Shape;118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56188" y="4832150"/>
            <a:ext cx="313980" cy="31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2" name="Google Shape;122;p23"/>
          <p:cNvSpPr/>
          <p:nvPr/>
        </p:nvSpPr>
        <p:spPr>
          <a:xfrm>
            <a:off x="0" y="4832150"/>
            <a:ext cx="9144000" cy="3117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3"/>
          <p:cNvSpPr txBox="1"/>
          <p:nvPr/>
        </p:nvSpPr>
        <p:spPr>
          <a:xfrm>
            <a:off x="90525" y="4844025"/>
            <a:ext cx="4092300" cy="3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Speaker name ⦁ Topic of day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3"/>
          <p:cNvSpPr txBox="1"/>
          <p:nvPr>
            <p:ph idx="12" type="sldNum"/>
          </p:nvPr>
        </p:nvSpPr>
        <p:spPr>
          <a:xfrm>
            <a:off x="8472450" y="4821325"/>
            <a:ext cx="5487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25" name="Google Shape;125;p23"/>
          <p:cNvSpPr txBox="1"/>
          <p:nvPr/>
        </p:nvSpPr>
        <p:spPr>
          <a:xfrm>
            <a:off x="5043525" y="4844025"/>
            <a:ext cx="35391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Week 2 ⦁ Day 1 ⦁ Tutorial 3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6" name="Google Shape;126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56188" y="4832150"/>
            <a:ext cx="313980" cy="31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/>
          <p:nvPr/>
        </p:nvSpPr>
        <p:spPr>
          <a:xfrm>
            <a:off x="0" y="4832150"/>
            <a:ext cx="9144000" cy="3117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4"/>
          <p:cNvSpPr txBox="1"/>
          <p:nvPr/>
        </p:nvSpPr>
        <p:spPr>
          <a:xfrm>
            <a:off x="90525" y="4844025"/>
            <a:ext cx="4092300" cy="3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Speaker name ⦁ Topic of day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4"/>
          <p:cNvSpPr txBox="1"/>
          <p:nvPr>
            <p:ph idx="12" type="sldNum"/>
          </p:nvPr>
        </p:nvSpPr>
        <p:spPr>
          <a:xfrm>
            <a:off x="8472450" y="4821325"/>
            <a:ext cx="5487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31" name="Google Shape;131;p24"/>
          <p:cNvSpPr txBox="1"/>
          <p:nvPr/>
        </p:nvSpPr>
        <p:spPr>
          <a:xfrm>
            <a:off x="5043525" y="4844025"/>
            <a:ext cx="35391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Week 2 ⦁ Day 1 ⦁ Tutorial 3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" name="Google Shape;132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56188" y="4832150"/>
            <a:ext cx="313980" cy="31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8.jpg"/><Relationship Id="rId5" Type="http://schemas.openxmlformats.org/officeDocument/2006/relationships/image" Target="../media/image6.png"/><Relationship Id="rId6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12.png"/><Relationship Id="rId5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" sz="3600"/>
              <a:t>Music C</a:t>
            </a:r>
            <a:r>
              <a:rPr lang="es" sz="3600"/>
              <a:t>lassification with Spectrograms</a:t>
            </a:r>
            <a:r>
              <a:rPr lang="es" sz="3500"/>
              <a:t> </a:t>
            </a:r>
            <a:r>
              <a:rPr lang="es"/>
              <a:t>  </a:t>
            </a:r>
            <a:endParaRPr/>
          </a:p>
        </p:txBody>
      </p:sp>
      <p:sp>
        <p:nvSpPr>
          <p:cNvPr id="138" name="Google Shape;138;p25"/>
          <p:cNvSpPr txBox="1"/>
          <p:nvPr>
            <p:ph idx="1" type="subTitle"/>
          </p:nvPr>
        </p:nvSpPr>
        <p:spPr>
          <a:xfrm>
            <a:off x="510450" y="3113225"/>
            <a:ext cx="8123100" cy="8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40"/>
              <a:buNone/>
            </a:pPr>
            <a:r>
              <a:rPr lang="es" sz="1540"/>
              <a:t>Prepared b</a:t>
            </a:r>
            <a:r>
              <a:rPr lang="es" sz="1540"/>
              <a:t>y: </a:t>
            </a:r>
            <a:r>
              <a:rPr lang="es" sz="1540"/>
              <a:t>José Chacón (Pontifical Catholic University of Peru)</a:t>
            </a:r>
            <a:endParaRPr sz="154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40"/>
              <a:buNone/>
            </a:pPr>
            <a:r>
              <a:rPr lang="es" sz="1540"/>
              <a:t>		     </a:t>
            </a:r>
            <a:r>
              <a:rPr lang="es" sz="1540"/>
              <a:t>Jean P. Correa (National University of Colombia)</a:t>
            </a:r>
            <a:endParaRPr sz="154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40"/>
              <a:buNone/>
            </a:pPr>
            <a:r>
              <a:rPr lang="es" sz="1540"/>
              <a:t>                      Ana Mayora (University of Zaragoza)</a:t>
            </a:r>
            <a:endParaRPr sz="1540"/>
          </a:p>
          <a:p>
            <a:pPr indent="0" lvl="0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40"/>
              <a:buNone/>
            </a:pPr>
            <a:r>
              <a:rPr lang="es" sz="1540"/>
              <a:t>     Gabriela Vega (Peruvian University of Applied Sciences)</a:t>
            </a:r>
            <a:endParaRPr sz="154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40"/>
              <a:buNone/>
            </a:pPr>
            <a:r>
              <a:t/>
            </a:r>
            <a:endParaRPr sz="1640"/>
          </a:p>
        </p:txBody>
      </p:sp>
      <p:sp>
        <p:nvSpPr>
          <p:cNvPr id="139" name="Google Shape;139;p25"/>
          <p:cNvSpPr txBox="1"/>
          <p:nvPr/>
        </p:nvSpPr>
        <p:spPr>
          <a:xfrm>
            <a:off x="573125" y="355625"/>
            <a:ext cx="507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140" name="Google Shape;14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81125" y="261100"/>
            <a:ext cx="1772625" cy="177262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5"/>
          <p:cNvSpPr txBox="1"/>
          <p:nvPr/>
        </p:nvSpPr>
        <p:spPr>
          <a:xfrm>
            <a:off x="3914250" y="4240100"/>
            <a:ext cx="4939500" cy="7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40"/>
              <a:buFont typeface="Arial"/>
              <a:buNone/>
            </a:pPr>
            <a:r>
              <a:rPr lang="es" sz="1640">
                <a:solidFill>
                  <a:schemeClr val="lt1"/>
                </a:solidFill>
              </a:rPr>
              <a:t>Optimal Tortoises Pod / Augmented Tortoises</a:t>
            </a:r>
            <a:br>
              <a:rPr lang="es" sz="1640">
                <a:solidFill>
                  <a:schemeClr val="lt1"/>
                </a:solidFill>
              </a:rPr>
            </a:br>
            <a:endParaRPr sz="164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40"/>
              <a:buFont typeface="Arial"/>
              <a:buNone/>
            </a:pPr>
            <a:r>
              <a:rPr lang="es" sz="1640">
                <a:solidFill>
                  <a:schemeClr val="lt1"/>
                </a:solidFill>
              </a:rPr>
              <a:t>TA: Javier Ordoñez / Project TA: Rutvi Prajapati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311700" y="31720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INTRODUCTION</a:t>
            </a:r>
            <a:endParaRPr b="1"/>
          </a:p>
        </p:txBody>
      </p:sp>
      <p:sp>
        <p:nvSpPr>
          <p:cNvPr id="147" name="Google Shape;147;p26"/>
          <p:cNvSpPr txBox="1"/>
          <p:nvPr>
            <p:ph idx="1" type="body"/>
          </p:nvPr>
        </p:nvSpPr>
        <p:spPr>
          <a:xfrm>
            <a:off x="431350" y="1219750"/>
            <a:ext cx="2708100" cy="303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</a:rPr>
              <a:t>Background</a:t>
            </a:r>
            <a:endParaRPr b="1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Music Information Retrieval (MIR) is an interdisciplinary field of research which has applications such as genre classification, mood detection and chord recognition. For music classification, a Mel spectrogram is usually chosen as a visual representation of an audio file.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48" name="Google Shape;148;p26"/>
          <p:cNvSpPr txBox="1"/>
          <p:nvPr/>
        </p:nvSpPr>
        <p:spPr>
          <a:xfrm>
            <a:off x="0" y="4789500"/>
            <a:ext cx="9144000" cy="354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/>
              <a:t>Music Classification with Spectrograms                                                                                                                         Augmented Tortoises</a:t>
            </a:r>
            <a:endParaRPr b="1" sz="1100"/>
          </a:p>
        </p:txBody>
      </p:sp>
      <p:pic>
        <p:nvPicPr>
          <p:cNvPr id="149" name="Google Shape;14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5775" y="4812525"/>
            <a:ext cx="488857" cy="35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6"/>
          <p:cNvSpPr txBox="1"/>
          <p:nvPr>
            <p:ph idx="2" type="body"/>
          </p:nvPr>
        </p:nvSpPr>
        <p:spPr>
          <a:xfrm>
            <a:off x="3504700" y="1189750"/>
            <a:ext cx="5327400" cy="3092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</a:rPr>
              <a:t>Proposed Idea</a:t>
            </a:r>
            <a:endParaRPr b="1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In this work, </a:t>
            </a:r>
            <a:r>
              <a:rPr lang="es">
                <a:solidFill>
                  <a:schemeClr val="dk1"/>
                </a:solidFill>
                <a:highlight>
                  <a:srgbClr val="FFF2CC"/>
                </a:highlight>
              </a:rPr>
              <a:t>our goal is to study how well a CNN (Convolutional Neural Network) performs a music genre classification</a:t>
            </a:r>
            <a:r>
              <a:rPr lang="es">
                <a:solidFill>
                  <a:schemeClr val="dk1"/>
                </a:solidFill>
              </a:rPr>
              <a:t> through audio signals represented by Mel spectrograms. 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For the purpose of this research we have chosen the GTZAN dataset (2001). 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>
                <a:solidFill>
                  <a:schemeClr val="dk1"/>
                </a:solidFill>
              </a:rPr>
              <a:t>We hypothesized that the application of regularization techniques (as Early Stopping or Data Augmentation) in a CNN can improve the performance of the music genre classification over a basic CNN architecture consisting of six convolutional layers.</a:t>
            </a:r>
            <a:endParaRPr b="1">
              <a:solidFill>
                <a:schemeClr val="dk1"/>
              </a:solidFill>
            </a:endParaRPr>
          </a:p>
        </p:txBody>
      </p:sp>
      <p:cxnSp>
        <p:nvCxnSpPr>
          <p:cNvPr id="151" name="Google Shape;151;p26"/>
          <p:cNvCxnSpPr/>
          <p:nvPr/>
        </p:nvCxnSpPr>
        <p:spPr>
          <a:xfrm>
            <a:off x="3326975" y="1434350"/>
            <a:ext cx="0" cy="2810700"/>
          </a:xfrm>
          <a:prstGeom prst="straightConnector1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>
            <p:ph idx="1" type="body"/>
          </p:nvPr>
        </p:nvSpPr>
        <p:spPr>
          <a:xfrm>
            <a:off x="4784625" y="394475"/>
            <a:ext cx="3822600" cy="16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7248"/>
              <a:t>GTZAN Dataset</a:t>
            </a:r>
            <a:endParaRPr b="1" sz="7248"/>
          </a:p>
          <a:p>
            <a:pPr indent="-339725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s" sz="7000">
                <a:solidFill>
                  <a:schemeClr val="dk1"/>
                </a:solidFill>
              </a:rPr>
              <a:t>1000 Song Samples (.wav / Mel spectrograms)</a:t>
            </a:r>
            <a:endParaRPr sz="7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39725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s" sz="7000">
                <a:solidFill>
                  <a:schemeClr val="dk1"/>
                </a:solidFill>
              </a:rPr>
              <a:t>10 Genres</a:t>
            </a:r>
            <a:endParaRPr sz="7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50">
              <a:solidFill>
                <a:schemeClr val="dk1"/>
              </a:solidFill>
            </a:endParaRPr>
          </a:p>
        </p:txBody>
      </p:sp>
      <p:sp>
        <p:nvSpPr>
          <p:cNvPr id="157" name="Google Shape;157;p27"/>
          <p:cNvSpPr txBox="1"/>
          <p:nvPr/>
        </p:nvSpPr>
        <p:spPr>
          <a:xfrm>
            <a:off x="0" y="4789500"/>
            <a:ext cx="9144000" cy="354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/>
              <a:t>Music Classification with Spectrograms                                                                                                                         Augmented Tortoises</a:t>
            </a:r>
            <a:endParaRPr b="1" sz="1100"/>
          </a:p>
        </p:txBody>
      </p:sp>
      <p:pic>
        <p:nvPicPr>
          <p:cNvPr id="158" name="Google Shape;15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5775" y="4812525"/>
            <a:ext cx="488857" cy="35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7"/>
          <p:cNvSpPr txBox="1"/>
          <p:nvPr>
            <p:ph idx="2" type="body"/>
          </p:nvPr>
        </p:nvSpPr>
        <p:spPr>
          <a:xfrm>
            <a:off x="629525" y="394475"/>
            <a:ext cx="3822600" cy="19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/>
              <a:t>Spectrograms &amp; Music Genre</a:t>
            </a:r>
            <a:endParaRPr b="1" sz="18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0967"/>
              <a:buFont typeface="Arial"/>
              <a:buNone/>
            </a:pPr>
            <a:r>
              <a:rPr lang="es" sz="1550">
                <a:solidFill>
                  <a:srgbClr val="181A1C"/>
                </a:solidFill>
              </a:rPr>
              <a:t>A Mel spectrogram is a specific type of spectrogram (representation of the frequencies of a signal along time) in which the frequencies are represented according to human perception using a log scale.</a:t>
            </a:r>
            <a:endParaRPr sz="1800"/>
          </a:p>
        </p:txBody>
      </p:sp>
      <p:pic>
        <p:nvPicPr>
          <p:cNvPr id="160" name="Google Shape;16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5725" y="2500925"/>
            <a:ext cx="2963199" cy="157495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7"/>
          <p:cNvSpPr txBox="1"/>
          <p:nvPr/>
        </p:nvSpPr>
        <p:spPr>
          <a:xfrm>
            <a:off x="540875" y="4126163"/>
            <a:ext cx="3912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"/>
              <a:t>https://www.analyticsvidhya.com/blog/2021/06/music-genres-classification-using-deep-learning-techniques/</a:t>
            </a:r>
            <a:endParaRPr sz="600"/>
          </a:p>
        </p:txBody>
      </p:sp>
      <p:pic>
        <p:nvPicPr>
          <p:cNvPr id="162" name="Google Shape;162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06600" y="2169550"/>
            <a:ext cx="2331475" cy="22335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3" name="Google Shape;163;p27"/>
          <p:cNvCxnSpPr/>
          <p:nvPr/>
        </p:nvCxnSpPr>
        <p:spPr>
          <a:xfrm flipH="1">
            <a:off x="4659728" y="743274"/>
            <a:ext cx="9900" cy="3541200"/>
          </a:xfrm>
          <a:prstGeom prst="straightConnector1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/>
          <p:nvPr/>
        </p:nvSpPr>
        <p:spPr>
          <a:xfrm>
            <a:off x="0" y="4789500"/>
            <a:ext cx="9144000" cy="523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/>
              <a:t>Music Classification with Spectrograms                                                                                                                         Augmented Tortoises</a:t>
            </a:r>
            <a:endParaRPr b="1" sz="1100"/>
          </a:p>
        </p:txBody>
      </p:sp>
      <p:pic>
        <p:nvPicPr>
          <p:cNvPr id="169" name="Google Shape;16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5775" y="4812525"/>
            <a:ext cx="488857" cy="35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8"/>
          <p:cNvSpPr txBox="1"/>
          <p:nvPr>
            <p:ph type="title"/>
          </p:nvPr>
        </p:nvSpPr>
        <p:spPr>
          <a:xfrm>
            <a:off x="311700" y="193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METHODOLOGY</a:t>
            </a:r>
            <a:endParaRPr b="1"/>
          </a:p>
        </p:txBody>
      </p:sp>
      <p:sp>
        <p:nvSpPr>
          <p:cNvPr id="171" name="Google Shape;171;p28"/>
          <p:cNvSpPr txBox="1"/>
          <p:nvPr>
            <p:ph idx="1" type="body"/>
          </p:nvPr>
        </p:nvSpPr>
        <p:spPr>
          <a:xfrm>
            <a:off x="929000" y="1883875"/>
            <a:ext cx="2061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/>
              <a:t>Vanilla CNN</a:t>
            </a:r>
            <a:endParaRPr b="1"/>
          </a:p>
        </p:txBody>
      </p:sp>
      <p:sp>
        <p:nvSpPr>
          <p:cNvPr id="172" name="Google Shape;172;p28"/>
          <p:cNvSpPr txBox="1"/>
          <p:nvPr>
            <p:ph idx="1" type="body"/>
          </p:nvPr>
        </p:nvSpPr>
        <p:spPr>
          <a:xfrm>
            <a:off x="4091800" y="1883875"/>
            <a:ext cx="2061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/>
              <a:t>2 CNN</a:t>
            </a:r>
            <a:endParaRPr b="1"/>
          </a:p>
        </p:txBody>
      </p:sp>
      <p:sp>
        <p:nvSpPr>
          <p:cNvPr id="173" name="Google Shape;173;p28"/>
          <p:cNvSpPr txBox="1"/>
          <p:nvPr>
            <p:ph idx="1" type="body"/>
          </p:nvPr>
        </p:nvSpPr>
        <p:spPr>
          <a:xfrm>
            <a:off x="6008025" y="1883875"/>
            <a:ext cx="2972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/>
              <a:t>2 CNN + Regularization techniques</a:t>
            </a:r>
            <a:endParaRPr b="1"/>
          </a:p>
        </p:txBody>
      </p:sp>
      <p:pic>
        <p:nvPicPr>
          <p:cNvPr id="174" name="Google Shape;17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69025" y="2260500"/>
            <a:ext cx="2061600" cy="210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3675" y="2345750"/>
            <a:ext cx="2632575" cy="185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53400" y="2345752"/>
            <a:ext cx="2542100" cy="1680201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8"/>
          <p:cNvSpPr txBox="1"/>
          <p:nvPr/>
        </p:nvSpPr>
        <p:spPr>
          <a:xfrm>
            <a:off x="1803375" y="882550"/>
            <a:ext cx="5061900" cy="6156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</a:rPr>
              <a:t>Baseline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 6 Convolutional Layers / Kernel Size: 3, 5 / Padding: 0, 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8" name="Google Shape;178;p28"/>
          <p:cNvSpPr txBox="1"/>
          <p:nvPr>
            <p:ph idx="1" type="body"/>
          </p:nvPr>
        </p:nvSpPr>
        <p:spPr>
          <a:xfrm>
            <a:off x="6153400" y="4025950"/>
            <a:ext cx="25422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Early Stopping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Data Augmentation</a:t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/>
          <p:nvPr>
            <p:ph type="title"/>
          </p:nvPr>
        </p:nvSpPr>
        <p:spPr>
          <a:xfrm>
            <a:off x="311700" y="211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RESULTS</a:t>
            </a:r>
            <a:endParaRPr b="1"/>
          </a:p>
        </p:txBody>
      </p:sp>
      <p:sp>
        <p:nvSpPr>
          <p:cNvPr id="184" name="Google Shape;184;p29"/>
          <p:cNvSpPr txBox="1"/>
          <p:nvPr>
            <p:ph idx="1" type="body"/>
          </p:nvPr>
        </p:nvSpPr>
        <p:spPr>
          <a:xfrm>
            <a:off x="181875" y="784575"/>
            <a:ext cx="4282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s" sz="1300">
                <a:solidFill>
                  <a:schemeClr val="dk1"/>
                </a:solidFill>
              </a:rPr>
              <a:t>Best Accuracy was obtained when regularization techniques were applied to the 2 CNNs design.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s" sz="1300">
                <a:solidFill>
                  <a:schemeClr val="dk1"/>
                </a:solidFill>
              </a:rPr>
              <a:t>Data Augmentation do not work as well as we expected.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s" sz="1300">
                <a:solidFill>
                  <a:schemeClr val="dk1"/>
                </a:solidFill>
              </a:rPr>
              <a:t>Some shared patterns between genres difficult the model to generalize well (pop - rock, pop - disco). 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85" name="Google Shape;185;p29"/>
          <p:cNvSpPr txBox="1"/>
          <p:nvPr/>
        </p:nvSpPr>
        <p:spPr>
          <a:xfrm>
            <a:off x="0" y="4789500"/>
            <a:ext cx="9144000" cy="354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/>
              <a:t>Music Classification with Spectrograms                                                                                                                         Augmented </a:t>
            </a:r>
            <a:r>
              <a:rPr b="1" lang="es" sz="1100"/>
              <a:t>T</a:t>
            </a:r>
            <a:r>
              <a:rPr b="1" lang="es" sz="1100"/>
              <a:t>ortoises</a:t>
            </a:r>
            <a:endParaRPr b="1" sz="1100"/>
          </a:p>
        </p:txBody>
      </p:sp>
      <p:pic>
        <p:nvPicPr>
          <p:cNvPr id="186" name="Google Shape;18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5775" y="4812525"/>
            <a:ext cx="488857" cy="3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003837"/>
            <a:ext cx="4352376" cy="313582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9"/>
          <p:cNvSpPr txBox="1"/>
          <p:nvPr>
            <p:ph type="title"/>
          </p:nvPr>
        </p:nvSpPr>
        <p:spPr>
          <a:xfrm>
            <a:off x="4784625" y="4200983"/>
            <a:ext cx="4111200" cy="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b="1" lang="es" sz="1168"/>
              <a:t>Confusion </a:t>
            </a:r>
            <a:r>
              <a:rPr b="1" lang="es" sz="1168"/>
              <a:t>Matrix</a:t>
            </a:r>
            <a:endParaRPr b="1" sz="1168"/>
          </a:p>
        </p:txBody>
      </p:sp>
      <p:sp>
        <p:nvSpPr>
          <p:cNvPr id="189" name="Google Shape;189;p29"/>
          <p:cNvSpPr txBox="1"/>
          <p:nvPr>
            <p:ph type="title"/>
          </p:nvPr>
        </p:nvSpPr>
        <p:spPr>
          <a:xfrm>
            <a:off x="311700" y="2394758"/>
            <a:ext cx="4111200" cy="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b="1" lang="es" sz="1168"/>
              <a:t>Best Accuracy Model Results</a:t>
            </a:r>
            <a:endParaRPr b="1" sz="1168"/>
          </a:p>
        </p:txBody>
      </p:sp>
      <p:pic>
        <p:nvPicPr>
          <p:cNvPr id="190" name="Google Shape;190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2759882"/>
            <a:ext cx="4352376" cy="2018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/>
          <p:nvPr>
            <p:ph type="title"/>
          </p:nvPr>
        </p:nvSpPr>
        <p:spPr>
          <a:xfrm>
            <a:off x="540875" y="326300"/>
            <a:ext cx="375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CONCLUSIONS</a:t>
            </a:r>
            <a:endParaRPr b="1"/>
          </a:p>
        </p:txBody>
      </p:sp>
      <p:sp>
        <p:nvSpPr>
          <p:cNvPr id="196" name="Google Shape;196;p30"/>
          <p:cNvSpPr txBox="1"/>
          <p:nvPr>
            <p:ph idx="1" type="body"/>
          </p:nvPr>
        </p:nvSpPr>
        <p:spPr>
          <a:xfrm>
            <a:off x="441875" y="899000"/>
            <a:ext cx="3977100" cy="32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s">
                <a:solidFill>
                  <a:srgbClr val="181A1C"/>
                </a:solidFill>
              </a:rPr>
              <a:t>The obtained validation results for either one or two CNNs models are around the 70% accuracy range.</a:t>
            </a:r>
            <a:endParaRPr>
              <a:solidFill>
                <a:srgbClr val="181A1C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t/>
            </a:r>
            <a:endParaRPr>
              <a:solidFill>
                <a:srgbClr val="181A1C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s">
                <a:solidFill>
                  <a:srgbClr val="181A1C"/>
                </a:solidFill>
              </a:rPr>
              <a:t>When applying early stopping or data augmentation to the two CNNs model we have got a better accuracy, obtaining </a:t>
            </a:r>
            <a:r>
              <a:rPr lang="es">
                <a:solidFill>
                  <a:srgbClr val="181A1C"/>
                </a:solidFill>
              </a:rPr>
              <a:t>80% validation accuracy </a:t>
            </a:r>
            <a:r>
              <a:rPr lang="es">
                <a:solidFill>
                  <a:srgbClr val="181A1C"/>
                </a:solidFill>
              </a:rPr>
              <a:t>with early stopping.</a:t>
            </a:r>
            <a:endParaRPr>
              <a:solidFill>
                <a:srgbClr val="181A1C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t/>
            </a:r>
            <a:endParaRPr>
              <a:solidFill>
                <a:srgbClr val="181A1C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s">
                <a:solidFill>
                  <a:srgbClr val="181A1C"/>
                </a:solidFill>
              </a:rPr>
              <a:t>Then, w</a:t>
            </a:r>
            <a:r>
              <a:rPr lang="es">
                <a:solidFill>
                  <a:srgbClr val="181A1C"/>
                </a:solidFill>
              </a:rPr>
              <a:t>e conclude that the use of regularization techniques alongside the union of two CNNs with different kernel size can help us achieve a fairly high accuracy in music genre classification tasks. </a:t>
            </a:r>
            <a:endParaRPr>
              <a:solidFill>
                <a:srgbClr val="181A1C"/>
              </a:solidFill>
            </a:endParaRPr>
          </a:p>
        </p:txBody>
      </p:sp>
      <p:sp>
        <p:nvSpPr>
          <p:cNvPr id="197" name="Google Shape;197;p30"/>
          <p:cNvSpPr txBox="1"/>
          <p:nvPr/>
        </p:nvSpPr>
        <p:spPr>
          <a:xfrm>
            <a:off x="0" y="4789500"/>
            <a:ext cx="9144000" cy="354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/>
              <a:t>Music Classification with Spectrograms                                                                                                                         Augmented Tortoises</a:t>
            </a:r>
            <a:endParaRPr b="1" sz="1100"/>
          </a:p>
        </p:txBody>
      </p:sp>
      <p:pic>
        <p:nvPicPr>
          <p:cNvPr id="198" name="Google Shape;19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5775" y="4812525"/>
            <a:ext cx="488857" cy="35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0"/>
          <p:cNvSpPr txBox="1"/>
          <p:nvPr>
            <p:ph idx="2" type="body"/>
          </p:nvPr>
        </p:nvSpPr>
        <p:spPr>
          <a:xfrm>
            <a:off x="5282450" y="375800"/>
            <a:ext cx="2823900" cy="4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2500">
                <a:solidFill>
                  <a:schemeClr val="dk1"/>
                </a:solidFill>
              </a:rPr>
              <a:t>FUTURE WORK</a:t>
            </a:r>
            <a:endParaRPr b="1" sz="2500">
              <a:solidFill>
                <a:schemeClr val="dk1"/>
              </a:solidFill>
            </a:endParaRPr>
          </a:p>
        </p:txBody>
      </p:sp>
      <p:sp>
        <p:nvSpPr>
          <p:cNvPr id="200" name="Google Shape;200;p30"/>
          <p:cNvSpPr txBox="1"/>
          <p:nvPr/>
        </p:nvSpPr>
        <p:spPr>
          <a:xfrm>
            <a:off x="5033675" y="998000"/>
            <a:ext cx="3610800" cy="24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1A1C"/>
              </a:buClr>
              <a:buSzPts val="1900"/>
              <a:buChar char="●"/>
            </a:pPr>
            <a:r>
              <a:rPr lang="es" sz="1900">
                <a:solidFill>
                  <a:srgbClr val="181A1C"/>
                </a:solidFill>
              </a:rPr>
              <a:t>Transformers. </a:t>
            </a:r>
            <a:endParaRPr sz="1900">
              <a:solidFill>
                <a:srgbClr val="181A1C"/>
              </a:solidFill>
            </a:endParaRPr>
          </a:p>
          <a:p>
            <a:pPr indent="-3492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1A1C"/>
              </a:buClr>
              <a:buSzPts val="1900"/>
              <a:buChar char="●"/>
            </a:pPr>
            <a:r>
              <a:rPr lang="es" sz="1900">
                <a:solidFill>
                  <a:srgbClr val="181A1C"/>
                </a:solidFill>
              </a:rPr>
              <a:t>Transfer Learning. </a:t>
            </a:r>
            <a:endParaRPr sz="1900">
              <a:solidFill>
                <a:srgbClr val="181A1C"/>
              </a:solidFill>
            </a:endParaRPr>
          </a:p>
          <a:p>
            <a:pPr indent="-3492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1A1C"/>
              </a:buClr>
              <a:buSzPts val="1900"/>
              <a:buChar char="●"/>
            </a:pPr>
            <a:r>
              <a:rPr lang="es" sz="1900">
                <a:solidFill>
                  <a:srgbClr val="181A1C"/>
                </a:solidFill>
              </a:rPr>
              <a:t>Other datasets.</a:t>
            </a:r>
            <a:endParaRPr sz="1900">
              <a:solidFill>
                <a:srgbClr val="181A1C"/>
              </a:solidFill>
            </a:endParaRPr>
          </a:p>
          <a:p>
            <a:pPr indent="-3492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1A1C"/>
              </a:buClr>
              <a:buSzPts val="1900"/>
              <a:buChar char="●"/>
            </a:pPr>
            <a:r>
              <a:rPr lang="es" sz="1900">
                <a:solidFill>
                  <a:srgbClr val="181A1C"/>
                </a:solidFill>
              </a:rPr>
              <a:t>Extend it to other MIR tasks</a:t>
            </a:r>
            <a:endParaRPr sz="1900">
              <a:solidFill>
                <a:srgbClr val="181A1C"/>
              </a:solidFill>
            </a:endParaRPr>
          </a:p>
          <a:p>
            <a:pPr indent="-3492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1A1C"/>
              </a:buClr>
              <a:buSzPts val="1900"/>
              <a:buChar char="○"/>
            </a:pPr>
            <a:r>
              <a:rPr lang="es" sz="1900">
                <a:solidFill>
                  <a:srgbClr val="181A1C"/>
                </a:solidFill>
              </a:rPr>
              <a:t>Recommendation.</a:t>
            </a:r>
            <a:endParaRPr sz="1900">
              <a:solidFill>
                <a:srgbClr val="181A1C"/>
              </a:solidFill>
            </a:endParaRPr>
          </a:p>
          <a:p>
            <a:pPr indent="-3492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1A1C"/>
              </a:buClr>
              <a:buSzPts val="1900"/>
              <a:buChar char="○"/>
            </a:pPr>
            <a:r>
              <a:rPr lang="es" sz="1900">
                <a:solidFill>
                  <a:srgbClr val="181A1C"/>
                </a:solidFill>
              </a:rPr>
              <a:t>Mood recognition.</a:t>
            </a:r>
            <a:endParaRPr sz="1900">
              <a:solidFill>
                <a:srgbClr val="181A1C"/>
              </a:solidFill>
            </a:endParaRPr>
          </a:p>
          <a:p>
            <a:pPr indent="-3492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1A1C"/>
              </a:buClr>
              <a:buSzPts val="1900"/>
              <a:buChar char="○"/>
            </a:pPr>
            <a:r>
              <a:rPr lang="es" sz="1900">
                <a:solidFill>
                  <a:srgbClr val="181A1C"/>
                </a:solidFill>
              </a:rPr>
              <a:t>Generation.</a:t>
            </a:r>
            <a:endParaRPr sz="1900">
              <a:solidFill>
                <a:srgbClr val="181A1C"/>
              </a:solidFill>
            </a:endParaRPr>
          </a:p>
        </p:txBody>
      </p:sp>
      <p:cxnSp>
        <p:nvCxnSpPr>
          <p:cNvPr id="201" name="Google Shape;201;p30"/>
          <p:cNvCxnSpPr/>
          <p:nvPr/>
        </p:nvCxnSpPr>
        <p:spPr>
          <a:xfrm flipH="1">
            <a:off x="4659728" y="743274"/>
            <a:ext cx="9900" cy="3541200"/>
          </a:xfrm>
          <a:prstGeom prst="straightConnector1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02" name="Google Shape;20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68375" y="3338725"/>
            <a:ext cx="1130025" cy="113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1"/>
          <p:cNvSpPr txBox="1"/>
          <p:nvPr>
            <p:ph type="title"/>
          </p:nvPr>
        </p:nvSpPr>
        <p:spPr>
          <a:xfrm>
            <a:off x="441875" y="326300"/>
            <a:ext cx="386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 </a:t>
            </a:r>
            <a:r>
              <a:rPr b="1" lang="es"/>
              <a:t>CONCLUSIONS</a:t>
            </a:r>
            <a:endParaRPr b="1"/>
          </a:p>
        </p:txBody>
      </p:sp>
      <p:sp>
        <p:nvSpPr>
          <p:cNvPr id="208" name="Google Shape;208;p31"/>
          <p:cNvSpPr txBox="1"/>
          <p:nvPr/>
        </p:nvSpPr>
        <p:spPr>
          <a:xfrm>
            <a:off x="0" y="4789500"/>
            <a:ext cx="9144000" cy="354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/>
              <a:t>Music Classification with Spectrograms                                                                                                                         Augmented Tortoises</a:t>
            </a:r>
            <a:endParaRPr b="1" sz="1100"/>
          </a:p>
        </p:txBody>
      </p:sp>
      <p:pic>
        <p:nvPicPr>
          <p:cNvPr id="209" name="Google Shape;20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5775" y="4812525"/>
            <a:ext cx="488857" cy="354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0" name="Google Shape;210;p31"/>
          <p:cNvCxnSpPr/>
          <p:nvPr/>
        </p:nvCxnSpPr>
        <p:spPr>
          <a:xfrm flipH="1">
            <a:off x="4659728" y="743274"/>
            <a:ext cx="9900" cy="3541200"/>
          </a:xfrm>
          <a:prstGeom prst="straightConnector1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11" name="Google Shape;21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0375" y="816800"/>
            <a:ext cx="4002699" cy="1304675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1"/>
          <p:cNvSpPr txBox="1"/>
          <p:nvPr/>
        </p:nvSpPr>
        <p:spPr>
          <a:xfrm>
            <a:off x="6015925" y="991987"/>
            <a:ext cx="21711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5000">
                <a:solidFill>
                  <a:srgbClr val="9900FF"/>
                </a:solidFill>
              </a:rPr>
              <a:t>Q &amp; A</a:t>
            </a:r>
            <a:endParaRPr b="1" sz="5000">
              <a:solidFill>
                <a:srgbClr val="9900FF"/>
              </a:solidFill>
            </a:endParaRPr>
          </a:p>
        </p:txBody>
      </p:sp>
      <p:sp>
        <p:nvSpPr>
          <p:cNvPr id="213" name="Google Shape;213;p31"/>
          <p:cNvSpPr txBox="1"/>
          <p:nvPr>
            <p:ph idx="1" type="body"/>
          </p:nvPr>
        </p:nvSpPr>
        <p:spPr>
          <a:xfrm>
            <a:off x="441875" y="899000"/>
            <a:ext cx="3977100" cy="32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s">
                <a:solidFill>
                  <a:srgbClr val="181A1C"/>
                </a:solidFill>
              </a:rPr>
              <a:t>The obtained validation results for either one or two CNNs models are around the 70% accuracy range.</a:t>
            </a:r>
            <a:endParaRPr>
              <a:solidFill>
                <a:srgbClr val="181A1C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t/>
            </a:r>
            <a:endParaRPr>
              <a:solidFill>
                <a:srgbClr val="181A1C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s">
                <a:solidFill>
                  <a:srgbClr val="181A1C"/>
                </a:solidFill>
              </a:rPr>
              <a:t>When applying early stopping or data augmentation to the two CNNs model we have got a better accuracy, obtaining 80% validation accuracy with early stopping.</a:t>
            </a:r>
            <a:endParaRPr>
              <a:solidFill>
                <a:srgbClr val="181A1C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t/>
            </a:r>
            <a:endParaRPr>
              <a:solidFill>
                <a:srgbClr val="181A1C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s">
                <a:solidFill>
                  <a:srgbClr val="181A1C"/>
                </a:solidFill>
              </a:rPr>
              <a:t>Then, we conclude that the use of regularization techniques alongside the union of two CNNs with different kernel size can help us achieve a fairly high accuracy in music genre classification tasks. </a:t>
            </a:r>
            <a:endParaRPr>
              <a:solidFill>
                <a:srgbClr val="181A1C"/>
              </a:solidFill>
            </a:endParaRPr>
          </a:p>
        </p:txBody>
      </p:sp>
      <p:sp>
        <p:nvSpPr>
          <p:cNvPr id="214" name="Google Shape;214;p31"/>
          <p:cNvSpPr txBox="1"/>
          <p:nvPr>
            <p:ph idx="4294967295" type="ctrTitle"/>
          </p:nvPr>
        </p:nvSpPr>
        <p:spPr>
          <a:xfrm>
            <a:off x="4757325" y="2477000"/>
            <a:ext cx="4293000" cy="158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" sz="4500">
                <a:solidFill>
                  <a:srgbClr val="9900FF"/>
                </a:solidFill>
              </a:rPr>
              <a:t>Thank you!</a:t>
            </a:r>
            <a:endParaRPr sz="4500">
              <a:solidFill>
                <a:srgbClr val="9900FF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" sz="4500">
                <a:solidFill>
                  <a:srgbClr val="9900FF"/>
                </a:solidFill>
              </a:rPr>
              <a:t>¡Gracias!</a:t>
            </a:r>
            <a:endParaRPr sz="4500">
              <a:solidFill>
                <a:srgbClr val="9900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