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82" r:id="rId4"/>
    <p:sldId id="275" r:id="rId5"/>
    <p:sldId id="276" r:id="rId6"/>
    <p:sldId id="277" r:id="rId7"/>
    <p:sldId id="278" r:id="rId8"/>
    <p:sldId id="291" r:id="rId9"/>
    <p:sldId id="292" r:id="rId10"/>
    <p:sldId id="293" r:id="rId11"/>
    <p:sldId id="269" r:id="rId12"/>
    <p:sldId id="265" r:id="rId13"/>
    <p:sldId id="266" r:id="rId14"/>
    <p:sldId id="267" r:id="rId15"/>
    <p:sldId id="268" r:id="rId16"/>
    <p:sldId id="283" r:id="rId17"/>
    <p:sldId id="284" r:id="rId18"/>
    <p:sldId id="285" r:id="rId19"/>
    <p:sldId id="296" r:id="rId20"/>
    <p:sldId id="297" r:id="rId21"/>
    <p:sldId id="298" r:id="rId22"/>
    <p:sldId id="286" r:id="rId23"/>
    <p:sldId id="289" r:id="rId24"/>
    <p:sldId id="290" r:id="rId25"/>
    <p:sldId id="264" r:id="rId26"/>
    <p:sldId id="302" r:id="rId27"/>
    <p:sldId id="270" r:id="rId28"/>
    <p:sldId id="303" r:id="rId29"/>
    <p:sldId id="305" r:id="rId30"/>
    <p:sldId id="271" r:id="rId31"/>
    <p:sldId id="273" r:id="rId32"/>
    <p:sldId id="272" r:id="rId33"/>
    <p:sldId id="294" r:id="rId34"/>
    <p:sldId id="295" r:id="rId35"/>
    <p:sldId id="30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979E-966E-4FB9-8E77-F541311031E6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7B927-606A-49A2-9732-42957BFB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7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1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8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90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9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5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0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50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 Roughly in order of implementation, from least (no) to full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 Good article in this month’s MSDN Magazine discussing the difference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E3EE9A-97CC-47D5-8658-0CC8BE0492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2327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94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7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8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87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7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2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8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7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8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7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9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75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14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2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1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1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74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7B927-606A-49A2-9732-42957BFBA7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5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96D-B30C-4796-915D-1BE09E480576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D1CEC8-B4E6-4D5D-8136-9071CD30702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96D-B30C-4796-915D-1BE09E480576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CEC8-B4E6-4D5D-8136-9071CD307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96D-B30C-4796-915D-1BE09E480576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CEC8-B4E6-4D5D-8136-9071CD307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1BC96D-B30C-4796-915D-1BE09E480576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1D1CEC8-B4E6-4D5D-8136-9071CD30702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96D-B30C-4796-915D-1BE09E480576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CEC8-B4E6-4D5D-8136-9071CD307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96D-B30C-4796-915D-1BE09E480576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CEC8-B4E6-4D5D-8136-9071CD307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CEC8-B4E6-4D5D-8136-9071CD307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96D-B30C-4796-915D-1BE09E480576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96D-B30C-4796-915D-1BE09E480576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CEC8-B4E6-4D5D-8136-9071CD307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96D-B30C-4796-915D-1BE09E480576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CEC8-B4E6-4D5D-8136-9071CD307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1BC96D-B30C-4796-915D-1BE09E480576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D1CEC8-B4E6-4D5D-8136-9071CD307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96D-B30C-4796-915D-1BE09E480576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D1CEC8-B4E6-4D5D-8136-9071CD307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01BC96D-B30C-4796-915D-1BE09E480576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1D1CEC8-B4E6-4D5D-8136-9071CD3070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Jess Chadwick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37867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Risk Mitigation</a:t>
            </a:r>
            <a:endParaRPr lang="en-US" sz="4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Automated Testing?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</a:t>
            </a:r>
            <a:r>
              <a:rPr lang="en-US" b="1" dirty="0" smtClean="0"/>
              <a:t>Unit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 “Unit Testing”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Automated </a:t>
            </a:r>
            <a:r>
              <a:rPr lang="en-US" b="1" smtClean="0"/>
              <a:t>Unit</a:t>
            </a:r>
            <a:r>
              <a:rPr lang="en-US" b="1" i="1" smtClean="0"/>
              <a:t> </a:t>
            </a:r>
            <a:r>
              <a:rPr lang="en-US" smtClean="0"/>
              <a:t>Tests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Fast</a:t>
            </a:r>
          </a:p>
          <a:p>
            <a:pPr eaLnBrk="1" hangingPunct="1"/>
            <a:r>
              <a:rPr lang="en-US" dirty="0" smtClean="0"/>
              <a:t>Deterministic</a:t>
            </a:r>
          </a:p>
          <a:p>
            <a:pPr eaLnBrk="1" hangingPunct="1"/>
            <a:r>
              <a:rPr lang="en-US" dirty="0" smtClean="0"/>
              <a:t>Independent</a:t>
            </a:r>
          </a:p>
          <a:p>
            <a:pPr eaLnBrk="1" hangingPunct="1"/>
            <a:r>
              <a:rPr lang="en-US" dirty="0" smtClean="0"/>
              <a:t>Repeatable</a:t>
            </a:r>
          </a:p>
          <a:p>
            <a:pPr eaLnBrk="1" hangingPunct="1"/>
            <a:r>
              <a:rPr lang="en-US" dirty="0" smtClean="0"/>
              <a:t>Focused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… Reliable</a:t>
            </a:r>
          </a:p>
        </p:txBody>
      </p:sp>
    </p:spTree>
    <p:extLst>
      <p:ext uri="{BB962C8B-B14F-4D97-AF65-F5344CB8AC3E}">
        <p14:creationId xmlns:p14="http://schemas.microsoft.com/office/powerpoint/2010/main" val="370331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tests…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Do not</a:t>
            </a:r>
            <a:r>
              <a:rPr lang="en-US" dirty="0" smtClean="0"/>
              <a:t> cross application / process boundaries</a:t>
            </a:r>
          </a:p>
        </p:txBody>
      </p:sp>
      <p:pic>
        <p:nvPicPr>
          <p:cNvPr id="10244" name="Picture 3" descr="Process Boundar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4648200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3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Integration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Integration Tests…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Ensure two or more components work </a:t>
            </a:r>
            <a:r>
              <a:rPr lang="en-US" i="1"/>
              <a:t>together</a:t>
            </a:r>
          </a:p>
          <a:p>
            <a:pPr eaLnBrk="1" hangingPunct="1"/>
            <a:r>
              <a:rPr lang="en-US"/>
              <a:t>Often cross application / process boundaries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Are unreliable (non-deterministic)</a:t>
            </a:r>
          </a:p>
          <a:p>
            <a:pPr lvl="1" eaLnBrk="1" hangingPunct="1"/>
            <a:r>
              <a:rPr lang="en-US"/>
              <a:t>They encourage ignoring failing tests</a:t>
            </a:r>
          </a:p>
          <a:p>
            <a:pPr lvl="1" eaLnBrk="1" hangingPunct="1"/>
            <a:r>
              <a:rPr lang="en-US"/>
              <a:t>This is </a:t>
            </a:r>
            <a:r>
              <a:rPr lang="en-US" b="1"/>
              <a:t>very bad</a:t>
            </a:r>
            <a:r>
              <a:rPr lang="en-US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20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1433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8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Doubles</a:t>
            </a:r>
          </a:p>
        </p:txBody>
      </p:sp>
      <p:sp>
        <p:nvSpPr>
          <p:cNvPr id="1536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 in for production components</a:t>
            </a:r>
          </a:p>
          <a:p>
            <a:pPr eaLnBrk="1" hangingPunct="1"/>
            <a:r>
              <a:rPr lang="en-US" smtClean="0"/>
              <a:t>Provide deterministic behavior</a:t>
            </a:r>
          </a:p>
          <a:p>
            <a:pPr eaLnBrk="1" hangingPunct="1"/>
            <a:r>
              <a:rPr lang="en-US" smtClean="0"/>
              <a:t>Provide control over testing environment</a:t>
            </a:r>
          </a:p>
        </p:txBody>
      </p:sp>
      <p:pic>
        <p:nvPicPr>
          <p:cNvPr id="5" name="Picture 2" descr="E:\Downloads\Test Doub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09" y="3035349"/>
            <a:ext cx="5652991" cy="359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3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st Double Spectrum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09600"/>
            <a:ext cx="7627938" cy="447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7" name="TextBox 5"/>
          <p:cNvSpPr txBox="1">
            <a:spLocks noChangeArrowheads="1"/>
          </p:cNvSpPr>
          <p:nvPr/>
        </p:nvSpPr>
        <p:spPr bwMode="auto">
          <a:xfrm>
            <a:off x="2819400" y="5475288"/>
            <a:ext cx="6172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>
                <a:latin typeface="Lucida Sans Unicode" pitchFamily="34" charset="0"/>
              </a:rPr>
              <a:t>Source: </a:t>
            </a:r>
          </a:p>
          <a:p>
            <a:pPr eaLnBrk="1" hangingPunct="1"/>
            <a:r>
              <a:rPr lang="en-US" sz="1600" b="1" i="1">
                <a:latin typeface="Lucida Sans Unicode" pitchFamily="34" charset="0"/>
              </a:rPr>
              <a:t>Unit Testing: Exploring The Continuum Of Test Doubles</a:t>
            </a:r>
            <a:r>
              <a:rPr lang="en-US" sz="1600" b="1">
                <a:latin typeface="Lucida Sans Unicode" pitchFamily="34" charset="0"/>
              </a:rPr>
              <a:t>   MSDN Magazine, September, 2007</a:t>
            </a:r>
          </a:p>
        </p:txBody>
      </p:sp>
    </p:spTree>
    <p:extLst>
      <p:ext uri="{BB962C8B-B14F-4D97-AF65-F5344CB8AC3E}">
        <p14:creationId xmlns:p14="http://schemas.microsoft.com/office/powerpoint/2010/main" val="17349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Automated Testing </a:t>
            </a:r>
            <a:br>
              <a:rPr lang="en-US" dirty="0" smtClean="0"/>
            </a:br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84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Semantics abound</a:t>
            </a:r>
          </a:p>
          <a:p>
            <a:endParaRPr lang="en-US" dirty="0"/>
          </a:p>
          <a:p>
            <a:r>
              <a:rPr lang="en-US" dirty="0" smtClean="0"/>
              <a:t>Simple terms for clarity</a:t>
            </a:r>
          </a:p>
          <a:p>
            <a:pPr lvl="1"/>
            <a:r>
              <a:rPr lang="en-US" dirty="0" smtClean="0"/>
              <a:t>Simple != dumb</a:t>
            </a:r>
          </a:p>
          <a:p>
            <a:pPr lvl="1"/>
            <a:endParaRPr lang="en-US" dirty="0"/>
          </a:p>
          <a:p>
            <a:r>
              <a:rPr lang="en-US" dirty="0" smtClean="0"/>
              <a:t>No code</a:t>
            </a:r>
          </a:p>
          <a:p>
            <a:pPr lvl="1"/>
            <a:r>
              <a:rPr lang="en-US" dirty="0" smtClean="0"/>
              <a:t>Concepts, not implementation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Precautions: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unit tests</a:t>
            </a:r>
          </a:p>
          <a:p>
            <a:pPr lvl="1"/>
            <a:r>
              <a:rPr lang="en-US" dirty="0" smtClean="0"/>
              <a:t>Use test doubles to turn integration tests into unit tests</a:t>
            </a:r>
          </a:p>
          <a:p>
            <a:endParaRPr lang="en-US" dirty="0" smtClean="0"/>
          </a:p>
          <a:p>
            <a:r>
              <a:rPr lang="en-US" dirty="0" smtClean="0"/>
              <a:t>Run tests as often as possible</a:t>
            </a:r>
          </a:p>
          <a:p>
            <a:endParaRPr lang="en-US" dirty="0" smtClean="0"/>
          </a:p>
          <a:p>
            <a:r>
              <a:rPr lang="en-US" dirty="0" smtClean="0"/>
              <a:t>Use descriptive names</a:t>
            </a:r>
          </a:p>
          <a:p>
            <a:endParaRPr lang="en-US" dirty="0" smtClean="0"/>
          </a:p>
          <a:p>
            <a:r>
              <a:rPr lang="en-US" dirty="0" smtClean="0"/>
              <a:t>Target required/common scenarios and logic</a:t>
            </a:r>
          </a:p>
          <a:p>
            <a:pPr lvl="1"/>
            <a:r>
              <a:rPr lang="en-US" dirty="0" smtClean="0"/>
              <a:t>80/20 rule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3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up the test environment from scratch</a:t>
            </a:r>
          </a:p>
          <a:p>
            <a:pPr lvl="1"/>
            <a:r>
              <a:rPr lang="en-US" dirty="0"/>
              <a:t>Yes, for </a:t>
            </a:r>
            <a:r>
              <a:rPr lang="en-US" i="1" dirty="0"/>
              <a:t>every</a:t>
            </a:r>
            <a:r>
              <a:rPr lang="en-US" dirty="0"/>
              <a:t> test!</a:t>
            </a:r>
          </a:p>
          <a:p>
            <a:pPr lvl="1"/>
            <a:r>
              <a:rPr lang="en-US" dirty="0"/>
              <a:t>Use Setup and Teardown methods for code reuse</a:t>
            </a:r>
          </a:p>
          <a:p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/>
              <a:t>Fixture </a:t>
            </a:r>
            <a:r>
              <a:rPr lang="en-US" dirty="0" smtClean="0"/>
              <a:t>(class</a:t>
            </a:r>
            <a:r>
              <a:rPr lang="en-US" dirty="0"/>
              <a:t>) per </a:t>
            </a:r>
            <a:r>
              <a:rPr lang="en-US" dirty="0" smtClean="0"/>
              <a:t>component</a:t>
            </a:r>
          </a:p>
          <a:p>
            <a:endParaRPr lang="en-US" dirty="0"/>
          </a:p>
          <a:p>
            <a:r>
              <a:rPr lang="en-US" dirty="0" smtClean="0"/>
              <a:t>Write tests to drive bug fixes</a:t>
            </a:r>
          </a:p>
          <a:p>
            <a:pPr lvl="1"/>
            <a:r>
              <a:rPr lang="en-US" dirty="0" smtClean="0"/>
              <a:t>Create a test that fails because of the bug, </a:t>
            </a:r>
            <a:br>
              <a:rPr lang="en-US" dirty="0" smtClean="0"/>
            </a:br>
            <a:r>
              <a:rPr lang="en-US" dirty="0" smtClean="0"/>
              <a:t>then make the test pass by fixing the bug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/>
              <a:t>code is code, too</a:t>
            </a:r>
            <a:r>
              <a:rPr lang="en-US" dirty="0" smtClean="0"/>
              <a:t>!  Refactor appropriately.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3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Automated Testing </a:t>
            </a:r>
            <a:br>
              <a:rPr lang="en-US" dirty="0" smtClean="0"/>
            </a:br>
            <a:r>
              <a:rPr lang="en-US" dirty="0" smtClean="0"/>
              <a:t>Anti-Patterns</a:t>
            </a:r>
            <a:endParaRPr lang="en-US" dirty="0"/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Automated Testing Anti-Patterns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No assertions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Just because it didn’t throw an exception doesn’t mean it works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Unclear / vague assertions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Depends </a:t>
            </a:r>
            <a:r>
              <a:rPr lang="en-US" dirty="0"/>
              <a:t>on other </a:t>
            </a:r>
            <a:r>
              <a:rPr lang="en-US" dirty="0" smtClean="0"/>
              <a:t>tests to run previously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Logging / </a:t>
            </a:r>
            <a:r>
              <a:rPr lang="en-US" dirty="0" err="1" smtClean="0"/>
              <a:t>Console.WriteLine</a:t>
            </a:r>
            <a:r>
              <a:rPr lang="en-US" dirty="0" smtClean="0"/>
              <a:t>()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Only useful for manual evaluation – opposite of automated</a:t>
            </a:r>
          </a:p>
        </p:txBody>
      </p:sp>
    </p:spTree>
    <p:extLst>
      <p:ext uri="{BB962C8B-B14F-4D97-AF65-F5344CB8AC3E}">
        <p14:creationId xmlns:p14="http://schemas.microsoft.com/office/powerpoint/2010/main" val="26739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Unit</a:t>
            </a:r>
            <a:r>
              <a:rPr lang="en-US" dirty="0" smtClean="0"/>
              <a:t> Testing Anti-Patterns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dirty="0" smtClean="0"/>
              <a:t>Testing multiple components at once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dirty="0" smtClean="0"/>
              <a:t>Slow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/>
              <a:t>Usually an indication of crossing application / process boundaries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Depending on changes made by other tests or external interaction (non-deterministic)</a:t>
            </a:r>
          </a:p>
        </p:txBody>
      </p:sp>
    </p:spTree>
    <p:extLst>
      <p:ext uri="{BB962C8B-B14F-4D97-AF65-F5344CB8AC3E}">
        <p14:creationId xmlns:p14="http://schemas.microsoft.com/office/powerpoint/2010/main" val="15692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(TDD)</a:t>
            </a:r>
          </a:p>
        </p:txBody>
      </p:sp>
    </p:spTree>
    <p:extLst>
      <p:ext uri="{BB962C8B-B14F-4D97-AF65-F5344CB8AC3E}">
        <p14:creationId xmlns:p14="http://schemas.microsoft.com/office/powerpoint/2010/main" val="8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“Test-Driven Development”</a:t>
            </a:r>
          </a:p>
          <a:p>
            <a:r>
              <a:rPr lang="en-US" dirty="0" smtClean="0"/>
              <a:t>“Test-Driven Design”</a:t>
            </a:r>
          </a:p>
          <a:p>
            <a:endParaRPr lang="en-US" dirty="0"/>
          </a:p>
          <a:p>
            <a:r>
              <a:rPr lang="en-US" dirty="0" smtClean="0"/>
              <a:t>A very overloaded and general term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9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different way of thinking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drive system design</a:t>
            </a:r>
          </a:p>
          <a:p>
            <a:pPr lvl="1" eaLnBrk="1" hangingPunct="1"/>
            <a:r>
              <a:rPr lang="en-US" dirty="0" smtClean="0"/>
              <a:t>“How am I going to test this?”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Helps drive loosely-coupled components </a:t>
            </a:r>
          </a:p>
          <a:p>
            <a:pPr lvl="1"/>
            <a:r>
              <a:rPr lang="en-US" dirty="0" smtClean="0"/>
              <a:t>… and, ultimately, architecture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30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29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“Write </a:t>
            </a:r>
            <a:r>
              <a:rPr lang="en-US" sz="3600" dirty="0" smtClean="0"/>
              <a:t>components that are </a:t>
            </a:r>
            <a:r>
              <a:rPr lang="en-US" sz="3600" dirty="0"/>
              <a:t>easy to verify with automated tests”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</a:t>
            </a:r>
            <a:r>
              <a:rPr lang="en-US" b="1" dirty="0"/>
              <a:t>First</a:t>
            </a:r>
            <a:r>
              <a:rPr lang="en-US" dirty="0"/>
              <a:t>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ultimate in dogmatic 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38925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Software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to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Test-First Development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No code can be written unless required to pass a failing test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-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>
                <a:solidFill>
                  <a:srgbClr val="FFC000"/>
                </a:solidFill>
              </a:rPr>
              <a:t>Refactor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27652" name="Picture 3" descr="yagn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52800"/>
            <a:ext cx="28479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8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Broken Test</a:t>
            </a:r>
          </a:p>
          <a:p>
            <a:endParaRPr lang="en-US" sz="28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92D050"/>
                </a:solidFill>
              </a:rPr>
              <a:t>Green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Bare minimum code to pass test</a:t>
            </a:r>
          </a:p>
          <a:p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Refactor</a:t>
            </a:r>
            <a:r>
              <a:rPr lang="en-US" sz="2800" dirty="0">
                <a:solidFill>
                  <a:srgbClr val="FFC000"/>
                </a:solidFill>
              </a:rPr>
              <a:t/>
            </a:r>
            <a:br>
              <a:rPr lang="en-US" sz="2800" dirty="0">
                <a:solidFill>
                  <a:srgbClr val="FFC000"/>
                </a:solidFill>
              </a:rPr>
            </a:br>
            <a:r>
              <a:rPr lang="en-US" sz="2800" dirty="0"/>
              <a:t>Modify to the minimalistic code so </a:t>
            </a:r>
            <a:br>
              <a:rPr lang="en-US" sz="2800" dirty="0"/>
            </a:br>
            <a:r>
              <a:rPr lang="en-US" sz="2800" dirty="0"/>
              <a:t>that it adheres to coding standards, etc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Test-First Development:</a:t>
            </a:r>
            <a:br>
              <a:rPr lang="en-US" dirty="0" smtClean="0"/>
            </a:br>
            <a:r>
              <a:rPr lang="en-US" dirty="0">
                <a:solidFill>
                  <a:srgbClr val="FF0000"/>
                </a:solidFill>
              </a:rPr>
              <a:t>Red -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- </a:t>
            </a:r>
            <a:r>
              <a:rPr lang="en-US" dirty="0" smtClean="0">
                <a:solidFill>
                  <a:srgbClr val="FFC000"/>
                </a:solidFill>
              </a:rPr>
              <a:t>Refactor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TDD Pair Programming Game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Player 1:  Write failing test</a:t>
            </a:r>
          </a:p>
          <a:p>
            <a:pPr eaLnBrk="1" hangingPunct="1"/>
            <a:r>
              <a:rPr lang="en-US" smtClean="0"/>
              <a:t>Player 2:  Make failing test pass</a:t>
            </a:r>
          </a:p>
          <a:p>
            <a:pPr eaLnBrk="1" hangingPunct="1"/>
            <a:r>
              <a:rPr lang="en-US" smtClean="0"/>
              <a:t>Player 1:  Refactor</a:t>
            </a:r>
          </a:p>
          <a:p>
            <a:pPr eaLnBrk="1" hangingPunct="1"/>
            <a:r>
              <a:rPr lang="en-US" smtClean="0"/>
              <a:t>…  repeat!</a:t>
            </a:r>
          </a:p>
        </p:txBody>
      </p:sp>
    </p:spTree>
    <p:extLst>
      <p:ext uri="{BB962C8B-B14F-4D97-AF65-F5344CB8AC3E}">
        <p14:creationId xmlns:p14="http://schemas.microsoft.com/office/powerpoint/2010/main" val="10846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endParaRPr lang="en-US" sz="4000" dirty="0" smtClean="0"/>
          </a:p>
          <a:p>
            <a:endParaRPr lang="en-US" sz="4000" dirty="0"/>
          </a:p>
          <a:p>
            <a:r>
              <a:rPr lang="en-US" sz="3600" dirty="0" smtClean="0"/>
              <a:t>Write a few tests on your existing code</a:t>
            </a:r>
            <a:endParaRPr lang="en-US" sz="4000" dirty="0" smtClean="0"/>
          </a:p>
          <a:p>
            <a:endParaRPr lang="en-US" sz="3200" dirty="0" smtClean="0"/>
          </a:p>
          <a:p>
            <a:r>
              <a:rPr lang="en-US" sz="3200" dirty="0" smtClean="0"/>
              <a:t>Code Katas</a:t>
            </a:r>
            <a:br>
              <a:rPr lang="en-US" sz="3200" dirty="0" smtClean="0"/>
            </a:br>
            <a:r>
              <a:rPr lang="en-US" sz="3200" dirty="0" smtClean="0"/>
              <a:t>osherove.com/tdd-kata-1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osherove.com/tdd-kata-2</a:t>
            </a:r>
            <a:endParaRPr lang="en-US" sz="3200" dirty="0"/>
          </a:p>
          <a:p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143000"/>
            <a:ext cx="7239001" cy="12192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Try it out: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6092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6705600" cy="4572000"/>
          </a:xfrm>
        </p:spPr>
        <p:txBody>
          <a:bodyPr/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pPr marL="0" indent="0" algn="r">
              <a:buNone/>
            </a:pPr>
            <a:r>
              <a:rPr lang="en-US" sz="5400" b="1" dirty="0" smtClean="0"/>
              <a:t>…and fail</a:t>
            </a:r>
            <a:endParaRPr lang="en-US" sz="5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143000"/>
            <a:ext cx="7239001" cy="12192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Try it out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337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Downloads\Levels of Testing (3)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435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E:\Downloads\Levels of Testing (2)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8232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8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E:\Downloads\Levels of Testing (1)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81000"/>
            <a:ext cx="812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E:\Downloads\Levels of Testin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457200"/>
            <a:ext cx="78740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Exercise the system without human intervention</a:t>
            </a:r>
          </a:p>
          <a:p>
            <a:endParaRPr lang="en-US" dirty="0"/>
          </a:p>
          <a:p>
            <a:r>
              <a:rPr lang="en-US" dirty="0"/>
              <a:t>Help ensure components work as designed</a:t>
            </a:r>
          </a:p>
          <a:p>
            <a:endParaRPr lang="en-US" dirty="0"/>
          </a:p>
          <a:p>
            <a:r>
              <a:rPr lang="en-US" dirty="0"/>
              <a:t>Help guard against regressions</a:t>
            </a:r>
          </a:p>
          <a:p>
            <a:endParaRPr lang="en-US" dirty="0"/>
          </a:p>
          <a:p>
            <a:r>
              <a:rPr lang="en-US" dirty="0"/>
              <a:t>Help expose how the system works</a:t>
            </a:r>
          </a:p>
          <a:p>
            <a:pPr lvl="1"/>
            <a:r>
              <a:rPr lang="en-US" dirty="0"/>
              <a:t>Documentation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168</TotalTime>
  <Words>481</Words>
  <Application>Microsoft Office PowerPoint</Application>
  <PresentationFormat>On-screen Show (4:3)</PresentationFormat>
  <Paragraphs>139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Paper</vt:lpstr>
      <vt:lpstr>Introduction to  Automated Testing</vt:lpstr>
      <vt:lpstr>Precautions:</vt:lpstr>
      <vt:lpstr>Fundamentals of Software Testing</vt:lpstr>
      <vt:lpstr>PowerPoint Presentation</vt:lpstr>
      <vt:lpstr>PowerPoint Presentation</vt:lpstr>
      <vt:lpstr>PowerPoint Presentation</vt:lpstr>
      <vt:lpstr>PowerPoint Presentation</vt:lpstr>
      <vt:lpstr>Automated Testing</vt:lpstr>
      <vt:lpstr>Automated Tests…</vt:lpstr>
      <vt:lpstr>What is Automated Testing?</vt:lpstr>
      <vt:lpstr>Automated Unit Testing</vt:lpstr>
      <vt:lpstr>Automated Unit Tests are…</vt:lpstr>
      <vt:lpstr>Unit tests…</vt:lpstr>
      <vt:lpstr>Integration Tests</vt:lpstr>
      <vt:lpstr>Integration Tests…</vt:lpstr>
      <vt:lpstr>Test Doubles</vt:lpstr>
      <vt:lpstr>Test Doubles</vt:lpstr>
      <vt:lpstr>PowerPoint Presentation</vt:lpstr>
      <vt:lpstr>Automated Testing  Best Practices</vt:lpstr>
      <vt:lpstr>Best Practices</vt:lpstr>
      <vt:lpstr>Best Practices</vt:lpstr>
      <vt:lpstr>Automated Testing  Anti-Patterns</vt:lpstr>
      <vt:lpstr>Automated Testing Anti-Patterns</vt:lpstr>
      <vt:lpstr>Unit Testing Anti-Patterns</vt:lpstr>
      <vt:lpstr>Test-Driven Development</vt:lpstr>
      <vt:lpstr>What is TDD?</vt:lpstr>
      <vt:lpstr>A different way of thinking</vt:lpstr>
      <vt:lpstr>What is TDD?</vt:lpstr>
      <vt:lpstr>Test-First Development</vt:lpstr>
      <vt:lpstr>Test-First Development</vt:lpstr>
      <vt:lpstr>Test-First Development: Red - Green - Refactor</vt:lpstr>
      <vt:lpstr>TDD Pair Programming Game</vt:lpstr>
      <vt:lpstr>Next Steps…</vt:lpstr>
      <vt:lpstr>Try it out: </vt:lpstr>
      <vt:lpstr>Try it out </vt:lpstr>
    </vt:vector>
  </TitlesOfParts>
  <Company>Dow Jones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Dow Jones User</dc:creator>
  <cp:lastModifiedBy>jchadwick</cp:lastModifiedBy>
  <cp:revision>21</cp:revision>
  <dcterms:created xsi:type="dcterms:W3CDTF">2012-07-30T19:34:47Z</dcterms:created>
  <dcterms:modified xsi:type="dcterms:W3CDTF">2014-03-06T05:01:00Z</dcterms:modified>
</cp:coreProperties>
</file>