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81" r:id="rId3"/>
    <p:sldMasterId id="2147483683" r:id="rId4"/>
    <p:sldMasterId id="2147483688" r:id="rId5"/>
    <p:sldMasterId id="2147483691" r:id="rId6"/>
    <p:sldMasterId id="2147483693" r:id="rId7"/>
    <p:sldMasterId id="2147483695" r:id="rId8"/>
  </p:sldMasterIdLst>
  <p:sldIdLst>
    <p:sldId id="266" r:id="rId9"/>
    <p:sldId id="256" r:id="rId10"/>
    <p:sldId id="281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37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5BE4DDE-4BAF-4F00-8F45-5C9519B32EF4}">
          <p14:sldIdLst>
            <p14:sldId id="266"/>
            <p14:sldId id="256"/>
            <p14:sldId id="281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0055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26378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857503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698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866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776221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46251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868146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58365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069433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3223-8F5B-47D4-B6E3-70CECE8A9622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C375-7AAE-4040-A3B8-324E08F9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196642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7049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43602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83837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73238"/>
      </p:ext>
    </p:extLst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098787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0" y="482203"/>
            <a:ext cx="10488705" cy="9644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2579139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466628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42862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3468538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9505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5208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5994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1494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C56C-D4C5-400A-B114-15F2ECED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6007-A75E-4720-8F6F-CBFCFF75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1CD9-2CED-4C0E-9346-3D782F1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933FF-9348-4ED3-9275-A3E7E00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1751-32FF-4C83-A4C0-CD3E0683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3CB9-4B7C-40E4-BA74-81D9CE80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827B-EC63-49EC-980C-1F399825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3F032-8C10-4A13-AEA9-7A78C094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F165-79DF-43A7-AB31-D5853D8F6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9FC0-203E-44AA-B2B0-3028D95A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3348-399C-4BCD-A6DE-1356697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45CF-703F-4324-B7E9-6FC1D61C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86809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6616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17ED7AB-07EF-4628-8382-5A539CBCE2DE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7045523"/>
          </a:xfrm>
          <a:prstGeom prst="rect">
            <a:avLst/>
          </a:prstGeom>
          <a:solidFill>
            <a:srgbClr val="0077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3FDA358-10F9-498F-AF7D-98B66514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205508"/>
            <a:ext cx="1049767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0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chemeClr val="tx1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FFFFFF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4CD1D6-2894-429E-870A-106A3F27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57438"/>
            <a:ext cx="8570259" cy="225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0" tIns="0" rIns="0" bIns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10200">
                <a:solidFill>
                  <a:schemeClr val="bg1"/>
                </a:solidFill>
                <a:latin typeface="Avenir Black"/>
                <a:ea typeface="+mj-ea"/>
                <a:cs typeface="Avenir Black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sz="7172">
                <a:sym typeface="Bl Avenir Black" charset="0"/>
              </a:rPr>
              <a:t>Click to edit Master title style</a:t>
            </a:r>
            <a:endParaRPr lang="en-US" sz="7172" dirty="0">
              <a:sym typeface="Bl Avenir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1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6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6833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2208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758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188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726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72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BAF4464-A14C-4B08-BEBC-CE68C8ABA3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58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319DDD3-E807-49A3-BAC1-C6878AD81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647"/>
            <a:ext cx="10972800" cy="45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4B53-A56D-44B5-8BAD-EBDC70302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821"/>
            <a:ext cx="2845174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35B672-BC19-438A-8C33-6E69DB48C9F3}" type="datetimeFigureOut">
              <a:rPr lang="en-US" altLang="en-US"/>
              <a:pPr>
                <a:defRPr/>
              </a:pPr>
              <a:t>5/29/2018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9B49-4A0C-4AFB-B381-F19B154F1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227" y="6356821"/>
            <a:ext cx="3861547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844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A872-ACAC-4BB9-BA0D-4377177D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227" y="6356821"/>
            <a:ext cx="2845173" cy="36500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4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DE1720-5DA5-4351-A1A6-BFFB1F746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Rectangle 1">
            <a:extLst>
              <a:ext uri="{FF2B5EF4-FFF2-40B4-BE49-F238E27FC236}">
                <a16:creationId xmlns:a16="http://schemas.microsoft.com/office/drawing/2014/main" id="{C3A69074-3CB6-4EAC-AF53-3A5DAFA4E3A1}"/>
              </a:ext>
            </a:extLst>
          </p:cNvPr>
          <p:cNvSpPr>
            <a:spLocks/>
          </p:cNvSpPr>
          <p:nvPr/>
        </p:nvSpPr>
        <p:spPr bwMode="auto">
          <a:xfrm>
            <a:off x="-89647" y="4536281"/>
            <a:ext cx="12416118" cy="2482453"/>
          </a:xfrm>
          <a:prstGeom prst="rect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D7EF68-FB20-4B32-AEA2-B5E4290F9B5E}"/>
              </a:ext>
            </a:extLst>
          </p:cNvPr>
          <p:cNvSpPr>
            <a:spLocks/>
          </p:cNvSpPr>
          <p:nvPr/>
        </p:nvSpPr>
        <p:spPr bwMode="auto">
          <a:xfrm>
            <a:off x="851647" y="4768453"/>
            <a:ext cx="10345271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9287" tIns="89287" rIns="89287" bIns="89287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endParaRPr lang="en-US" altLang="en-US" sz="3305">
              <a:solidFill>
                <a:srgbClr val="FFFFFF"/>
              </a:solidFill>
              <a:latin typeface="H Avenir Heavy" charset="0"/>
              <a:ea typeface="MS PGothic" panose="020B0600070205080204" pitchFamily="34" charset="-128"/>
              <a:sym typeface="H Avenir Heavy" charset="0"/>
            </a:endParaRPr>
          </a:p>
        </p:txBody>
      </p:sp>
      <p:sp>
        <p:nvSpPr>
          <p:cNvPr id="2057" name="Rectangle 3">
            <a:extLst>
              <a:ext uri="{FF2B5EF4-FFF2-40B4-BE49-F238E27FC236}">
                <a16:creationId xmlns:a16="http://schemas.microsoft.com/office/drawing/2014/main" id="{75A8DE23-621F-4319-B072-946898A77D46}"/>
              </a:ext>
            </a:extLst>
          </p:cNvPr>
          <p:cNvSpPr>
            <a:spLocks/>
          </p:cNvSpPr>
          <p:nvPr/>
        </p:nvSpPr>
        <p:spPr bwMode="auto">
          <a:xfrm>
            <a:off x="-22412" y="-321469"/>
            <a:ext cx="12411635" cy="4857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3094"/>
          </a:p>
        </p:txBody>
      </p:sp>
    </p:spTree>
    <p:extLst>
      <p:ext uri="{BB962C8B-B14F-4D97-AF65-F5344CB8AC3E}">
        <p14:creationId xmlns:p14="http://schemas.microsoft.com/office/powerpoint/2010/main" val="21326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0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  <p:txStyles>
    <p:titleStyle>
      <a:lvl1pPr algn="ctr" defTabSz="321457" rtl="0" eaLnBrk="1" fontAlgn="base" hangingPunct="1">
        <a:spcBef>
          <a:spcPct val="0"/>
        </a:spcBef>
        <a:spcAft>
          <a:spcPct val="0"/>
        </a:spcAft>
        <a:defRPr sz="3094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21457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42915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964372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285829" algn="ctr" defTabSz="321457" rtl="0" eaLnBrk="1" fontAlgn="base" hangingPunct="1">
        <a:spcBef>
          <a:spcPct val="0"/>
        </a:spcBef>
        <a:spcAft>
          <a:spcPct val="0"/>
        </a:spcAft>
        <a:defRPr sz="3094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41093" indent="-241093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22368" indent="-200911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69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03643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8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25101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46558" indent="-160729" algn="l" defTabSz="321457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68015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321457" rtl="0" eaLnBrk="1" latinLnBrk="0" hangingPunct="1">
        <a:spcBef>
          <a:spcPct val="20000"/>
        </a:spcBef>
        <a:buFont typeface="Arial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A47D3D1E-A8F7-4DE4-B2D1-0FEA476E83CC}"/>
              </a:ext>
            </a:extLst>
          </p:cNvPr>
          <p:cNvSpPr>
            <a:spLocks/>
          </p:cNvSpPr>
          <p:nvPr/>
        </p:nvSpPr>
        <p:spPr bwMode="auto">
          <a:xfrm>
            <a:off x="0" y="-89297"/>
            <a:ext cx="12236824" cy="169664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F0D7C1-2093-4443-873E-F68444A91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1647" y="1768078"/>
            <a:ext cx="10488706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6986" tIns="126986" rIns="126986" bIns="12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55E313-EE5F-46D7-8E47-1E88EA3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51647" y="750094"/>
            <a:ext cx="10488706" cy="9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639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>
        <p:tmplLst>
          <p:tmpl lvl="1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123" grpId="0" autoUpdateAnimBg="0"/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FFFFFF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282392" indent="-282392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604891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926308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1247725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569144" indent="-28347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buSzPct val="85000"/>
        <a:buFont typeface="M Avenir Medium" charset="0"/>
        <a:buChar char="•"/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F18385C0-C1CA-4883-B3E9-21747C344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BD35227-AAB5-41BE-A4F4-9BEA8FEE3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5124" name="Picture 7">
            <a:extLst>
              <a:ext uri="{FF2B5EF4-FFF2-40B4-BE49-F238E27FC236}">
                <a16:creationId xmlns:a16="http://schemas.microsoft.com/office/drawing/2014/main" id="{2D3925E1-40A9-4300-8FF8-38166843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4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utoUpdateAnimBg="0"/>
      <p:bldP spid="7170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7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15BBEEC-2B59-4A71-87AC-09ACC9D99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19835" y="482203"/>
            <a:ext cx="8740588" cy="102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l Avenir Black" charset="0"/>
              </a:rPr>
              <a:t>Click to edit Master title style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003FB0-D91B-4416-9A9E-1332F689E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19835" y="1857375"/>
            <a:ext cx="8740588" cy="411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Bk Avenir Book" charset="0"/>
              </a:rPr>
              <a:t>Edit Master text styles</a:t>
            </a:r>
          </a:p>
          <a:p>
            <a:pPr lvl="1"/>
            <a:r>
              <a:rPr lang="en-US" altLang="en-US">
                <a:sym typeface="Bk Avenir Book" charset="0"/>
              </a:rPr>
              <a:t>Second level</a:t>
            </a:r>
          </a:p>
          <a:p>
            <a:pPr lvl="2"/>
            <a:r>
              <a:rPr lang="en-US" altLang="en-US">
                <a:sym typeface="Bk Avenir Book" charset="0"/>
              </a:rPr>
              <a:t>Third level</a:t>
            </a:r>
          </a:p>
          <a:p>
            <a:pPr lvl="3"/>
            <a:r>
              <a:rPr lang="en-US" altLang="en-US">
                <a:sym typeface="Bk Avenir Book" charset="0"/>
              </a:rPr>
              <a:t>Fourth level</a:t>
            </a:r>
          </a:p>
          <a:p>
            <a:pPr lvl="4"/>
            <a:r>
              <a:rPr lang="en-US" altLang="en-US">
                <a:sym typeface="Bk Avenir Book" charset="0"/>
              </a:rPr>
              <a:t>Fifth level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8945C25-007A-469F-ACD0-3CAE4DD5F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7" y="535781"/>
            <a:ext cx="878541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1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 autoUpdateAnimBg="0"/>
      <p:bldP spid="2" grpId="0" autoUpdateAnimBg="0">
        <p:tmplLst>
          <p:tmpl>
            <p:tnLst>
              <p:par>
                <p:cTn presetID="-1074306296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+mj-lt"/>
          <a:ea typeface="+mj-ea"/>
          <a:cs typeface="+mj-cs"/>
          <a:sym typeface="Bl Avenir Black" charset="0"/>
        </a:defRPr>
      </a:lvl1pPr>
      <a:lvl2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2pPr>
      <a:lvl3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3pPr>
      <a:lvl4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4pPr>
      <a:lvl5pPr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5pPr>
      <a:lvl6pPr marL="321419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6pPr>
      <a:lvl7pPr marL="642834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7pPr>
      <a:lvl8pPr marL="964253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8pPr>
      <a:lvl9pPr marL="1285671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4640">
          <a:solidFill>
            <a:srgbClr val="3B3C3B"/>
          </a:solidFill>
          <a:latin typeface="Bl Avenir Black" charset="0"/>
          <a:ea typeface="ヒラギノ角ゴ ProN W6" charset="0"/>
          <a:cs typeface="ヒラギノ角ゴ ProN W6" charset="0"/>
          <a:sym typeface="Bl Avenir Black" charset="0"/>
        </a:defRPr>
      </a:lvl9pPr>
    </p:titleStyle>
    <p:bodyStyle>
      <a:lvl1pPr marL="241093" indent="-241093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1pPr>
      <a:lvl2pPr marL="522368" indent="-200911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2pPr>
      <a:lvl3pPr marL="803643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3pPr>
      <a:lvl4pPr marL="1125101" indent="-160729" algn="l" rtl="0" eaLnBrk="1" fontAlgn="base" hangingPunct="1">
        <a:lnSpc>
          <a:spcPct val="120000"/>
        </a:lnSpc>
        <a:spcBef>
          <a:spcPts val="2250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4pPr>
      <a:lvl5pPr marL="1446558" indent="-16072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5pPr>
      <a:lvl6pPr marL="321419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6pPr>
      <a:lvl7pPr marL="642834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7pPr>
      <a:lvl8pPr marL="964253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8pPr>
      <a:lvl9pPr marL="1285671" algn="l" rtl="0" eaLnBrk="1" fontAlgn="base" hangingPunct="1">
        <a:lnSpc>
          <a:spcPct val="120000"/>
        </a:lnSpc>
        <a:spcBef>
          <a:spcPts val="3023"/>
        </a:spcBef>
        <a:spcAft>
          <a:spcPct val="0"/>
        </a:spcAft>
        <a:defRPr sz="2953">
          <a:solidFill>
            <a:srgbClr val="3B3C3B"/>
          </a:solidFill>
          <a:latin typeface="+mn-lt"/>
          <a:ea typeface="+mn-ea"/>
          <a:cs typeface="+mn-cs"/>
          <a:sym typeface="Bk Avenir Book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1">
            <a:extLst>
              <a:ext uri="{FF2B5EF4-FFF2-40B4-BE49-F238E27FC236}">
                <a16:creationId xmlns:a16="http://schemas.microsoft.com/office/drawing/2014/main" id="{BCD7883B-FEBE-41C7-A113-7E14A798C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884039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5" name="Line 2">
            <a:extLst>
              <a:ext uri="{FF2B5EF4-FFF2-40B4-BE49-F238E27FC236}">
                <a16:creationId xmlns:a16="http://schemas.microsoft.com/office/drawing/2014/main" id="{E70FDEEC-78BD-4A79-92DF-DA343672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268783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094E08EC-55CE-4C6B-818C-1BEB99AB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1756916"/>
            <a:ext cx="242047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197" name="AutoShape 4">
            <a:extLst>
              <a:ext uri="{FF2B5EF4-FFF2-40B4-BE49-F238E27FC236}">
                <a16:creationId xmlns:a16="http://schemas.microsoft.com/office/drawing/2014/main" id="{863ACC81-81F2-467C-BBBC-21CBD28302AC}"/>
              </a:ext>
            </a:extLst>
          </p:cNvPr>
          <p:cNvSpPr>
            <a:spLocks/>
          </p:cNvSpPr>
          <p:nvPr/>
        </p:nvSpPr>
        <p:spPr bwMode="auto">
          <a:xfrm>
            <a:off x="7664824" y="910828"/>
            <a:ext cx="3774141" cy="1223367"/>
          </a:xfrm>
          <a:prstGeom prst="rightArrow">
            <a:avLst>
              <a:gd name="adj1" fmla="val 35944"/>
              <a:gd name="adj2" fmla="val 8807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8" name="AutoShape 5">
            <a:extLst>
              <a:ext uri="{FF2B5EF4-FFF2-40B4-BE49-F238E27FC236}">
                <a16:creationId xmlns:a16="http://schemas.microsoft.com/office/drawing/2014/main" id="{37F2F641-2309-4C92-8B9D-4B4EE4D1213B}"/>
              </a:ext>
            </a:extLst>
          </p:cNvPr>
          <p:cNvSpPr>
            <a:spLocks/>
          </p:cNvSpPr>
          <p:nvPr/>
        </p:nvSpPr>
        <p:spPr bwMode="auto">
          <a:xfrm>
            <a:off x="7671547" y="2538263"/>
            <a:ext cx="3756212" cy="1098352"/>
          </a:xfrm>
          <a:prstGeom prst="roundRect">
            <a:avLst>
              <a:gd name="adj" fmla="val 34551"/>
            </a:avLst>
          </a:prstGeom>
          <a:noFill/>
          <a:ln w="38100">
            <a:solidFill>
              <a:srgbClr val="FDB9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endParaRPr lang="en-US" altLang="en-US" sz="2601"/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2C8ABADF-822D-4389-A558-BE181C0483ED}"/>
              </a:ext>
            </a:extLst>
          </p:cNvPr>
          <p:cNvSpPr>
            <a:spLocks/>
          </p:cNvSpPr>
          <p:nvPr/>
        </p:nvSpPr>
        <p:spPr bwMode="auto">
          <a:xfrm>
            <a:off x="7664824" y="4036219"/>
            <a:ext cx="3765176" cy="190202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0" name="Line 7">
            <a:extLst>
              <a:ext uri="{FF2B5EF4-FFF2-40B4-BE49-F238E27FC236}">
                <a16:creationId xmlns:a16="http://schemas.microsoft.com/office/drawing/2014/main" id="{056CE132-F932-40AD-9E41-7AA7285E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3562945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A07991B6-169D-4D1C-8D99-9E97804A6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5438180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2" name="Line 9">
            <a:extLst>
              <a:ext uri="{FF2B5EF4-FFF2-40B4-BE49-F238E27FC236}">
                <a16:creationId xmlns:a16="http://schemas.microsoft.com/office/drawing/2014/main" id="{78B7FBDE-B9F1-47D9-8AE6-9FD877DED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65" y="4462611"/>
            <a:ext cx="2420471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3" name="Rectangle 10">
            <a:extLst>
              <a:ext uri="{FF2B5EF4-FFF2-40B4-BE49-F238E27FC236}">
                <a16:creationId xmlns:a16="http://schemas.microsoft.com/office/drawing/2014/main" id="{E1792539-1B59-4F1D-A4D0-524D25D5C17A}"/>
              </a:ext>
            </a:extLst>
          </p:cNvPr>
          <p:cNvSpPr>
            <a:spLocks/>
          </p:cNvSpPr>
          <p:nvPr/>
        </p:nvSpPr>
        <p:spPr bwMode="auto">
          <a:xfrm>
            <a:off x="3469341" y="848320"/>
            <a:ext cx="3765176" cy="1169789"/>
          </a:xfrm>
          <a:prstGeom prst="rect">
            <a:avLst/>
          </a:prstGeom>
          <a:solidFill>
            <a:srgbClr val="F15A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4" name="AutoShape 11">
            <a:extLst>
              <a:ext uri="{FF2B5EF4-FFF2-40B4-BE49-F238E27FC236}">
                <a16:creationId xmlns:a16="http://schemas.microsoft.com/office/drawing/2014/main" id="{6FA43256-D3D3-46E2-9822-C635595694C7}"/>
              </a:ext>
            </a:extLst>
          </p:cNvPr>
          <p:cNvSpPr>
            <a:spLocks/>
          </p:cNvSpPr>
          <p:nvPr/>
        </p:nvSpPr>
        <p:spPr bwMode="auto">
          <a:xfrm>
            <a:off x="3471582" y="2538263"/>
            <a:ext cx="3756212" cy="1098352"/>
          </a:xfrm>
          <a:prstGeom prst="roundRect">
            <a:avLst>
              <a:gd name="adj" fmla="val 13685"/>
            </a:avLst>
          </a:prstGeom>
          <a:solidFill>
            <a:srgbClr val="0F628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rgbClr val="FFFFFF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  <p:sp>
        <p:nvSpPr>
          <p:cNvPr id="8205" name="Freeform 12">
            <a:extLst>
              <a:ext uri="{FF2B5EF4-FFF2-40B4-BE49-F238E27FC236}">
                <a16:creationId xmlns:a16="http://schemas.microsoft.com/office/drawing/2014/main" id="{8F39A299-620E-4F23-B58A-017C3ABBF6F3}"/>
              </a:ext>
            </a:extLst>
          </p:cNvPr>
          <p:cNvSpPr>
            <a:spLocks/>
          </p:cNvSpPr>
          <p:nvPr/>
        </p:nvSpPr>
        <p:spPr bwMode="auto">
          <a:xfrm>
            <a:off x="3423397" y="4161234"/>
            <a:ext cx="2043953" cy="2098477"/>
          </a:xfrm>
          <a:custGeom>
            <a:avLst/>
            <a:gdLst>
              <a:gd name="T0" fmla="*/ 2147483646 w 21580"/>
              <a:gd name="T1" fmla="*/ 0 h 21600"/>
              <a:gd name="T2" fmla="*/ 2147483646 w 21580"/>
              <a:gd name="T3" fmla="*/ 2147483646 h 21600"/>
              <a:gd name="T4" fmla="*/ 2147483646 w 21580"/>
              <a:gd name="T5" fmla="*/ 2147483646 h 21600"/>
              <a:gd name="T6" fmla="*/ 2147483646 w 21580"/>
              <a:gd name="T7" fmla="*/ 2147483646 h 21600"/>
              <a:gd name="T8" fmla="*/ 2147483646 w 21580"/>
              <a:gd name="T9" fmla="*/ 2147483646 h 21600"/>
              <a:gd name="T10" fmla="*/ 2147483646 w 21580"/>
              <a:gd name="T11" fmla="*/ 2147483646 h 21600"/>
              <a:gd name="T12" fmla="*/ 0 w 21580"/>
              <a:gd name="T13" fmla="*/ 2147483646 h 21600"/>
              <a:gd name="T14" fmla="*/ 2147483646 w 21580"/>
              <a:gd name="T15" fmla="*/ 2147483646 h 21600"/>
              <a:gd name="T16" fmla="*/ 2147483646 w 21580"/>
              <a:gd name="T17" fmla="*/ 2147483646 h 21600"/>
              <a:gd name="T18" fmla="*/ 2147483646 w 21580"/>
              <a:gd name="T19" fmla="*/ 2147483646 h 21600"/>
              <a:gd name="T20" fmla="*/ 2147483646 w 21580"/>
              <a:gd name="T21" fmla="*/ 2147483646 h 21600"/>
              <a:gd name="T22" fmla="*/ 2147483646 w 21580"/>
              <a:gd name="T23" fmla="*/ 0 h 21600"/>
              <a:gd name="T24" fmla="*/ 2147483646 w 21580"/>
              <a:gd name="T25" fmla="*/ 0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580" h="21600">
                <a:moveTo>
                  <a:pt x="14579" y="0"/>
                </a:moveTo>
                <a:lnTo>
                  <a:pt x="21580" y="19"/>
                </a:lnTo>
                <a:cubicBezTo>
                  <a:pt x="21580" y="19"/>
                  <a:pt x="21560" y="3203"/>
                  <a:pt x="21580" y="8391"/>
                </a:cubicBezTo>
                <a:cubicBezTo>
                  <a:pt x="21600" y="13578"/>
                  <a:pt x="18777" y="17016"/>
                  <a:pt x="12431" y="17016"/>
                </a:cubicBezTo>
                <a:cubicBezTo>
                  <a:pt x="11396" y="17016"/>
                  <a:pt x="9288" y="17016"/>
                  <a:pt x="9288" y="17016"/>
                </a:cubicBezTo>
                <a:lnTo>
                  <a:pt x="9288" y="21600"/>
                </a:lnTo>
                <a:lnTo>
                  <a:pt x="0" y="13597"/>
                </a:lnTo>
                <a:lnTo>
                  <a:pt x="9288" y="5672"/>
                </a:lnTo>
                <a:lnTo>
                  <a:pt x="9288" y="10256"/>
                </a:lnTo>
                <a:lnTo>
                  <a:pt x="12152" y="10256"/>
                </a:lnTo>
                <a:cubicBezTo>
                  <a:pt x="12152" y="10256"/>
                  <a:pt x="14579" y="10412"/>
                  <a:pt x="14579" y="7945"/>
                </a:cubicBezTo>
                <a:cubicBezTo>
                  <a:pt x="14579" y="5302"/>
                  <a:pt x="14579" y="0"/>
                  <a:pt x="14579" y="0"/>
                </a:cubicBezTo>
                <a:close/>
                <a:moveTo>
                  <a:pt x="14579" y="0"/>
                </a:moveTo>
              </a:path>
            </a:pathLst>
          </a:custGeom>
          <a:noFill/>
          <a:ln w="635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2601"/>
          </a:p>
        </p:txBody>
      </p:sp>
      <p:sp>
        <p:nvSpPr>
          <p:cNvPr id="8206" name="Oval 13">
            <a:extLst>
              <a:ext uri="{FF2B5EF4-FFF2-40B4-BE49-F238E27FC236}">
                <a16:creationId xmlns:a16="http://schemas.microsoft.com/office/drawing/2014/main" id="{138A59E7-D714-4239-9DD3-88EA8222D684}"/>
              </a:ext>
            </a:extLst>
          </p:cNvPr>
          <p:cNvSpPr>
            <a:spLocks/>
          </p:cNvSpPr>
          <p:nvPr/>
        </p:nvSpPr>
        <p:spPr bwMode="auto">
          <a:xfrm>
            <a:off x="5916706" y="4321969"/>
            <a:ext cx="1335741" cy="1330523"/>
          </a:xfrm>
          <a:prstGeom prst="ellipse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953">
                <a:solidFill>
                  <a:schemeClr val="tx1"/>
                </a:solidFill>
                <a:latin typeface="M Avenir Medium" charset="0"/>
                <a:ea typeface="MS PGothic" panose="020B0600070205080204" pitchFamily="34" charset="-128"/>
                <a:sym typeface="M Avenir Medium" charset="0"/>
              </a:rPr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1429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19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34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53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71" algn="ctr" rtl="0" eaLnBrk="1" fontAlgn="base" hangingPunct="1">
        <a:spcBef>
          <a:spcPct val="0"/>
        </a:spcBef>
        <a:spcAft>
          <a:spcPct val="0"/>
        </a:spcAft>
        <a:defRPr sz="5554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525717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3109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3646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150773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356148" indent="-37391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678515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1999932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351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2768" indent="-374988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60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21419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4283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964253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285671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607090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1928507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249924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571342" algn="l" defTabSz="321419" rtl="0" eaLnBrk="1" latinLnBrk="0" hangingPunct="1">
        <a:defRPr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34BD-E443-4DA0-A42E-B58AB892B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Examining your applications to find opportunities for improvement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BD199A-3AFF-442D-8988-DED81DDD8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8005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546F8-CF6B-4682-ACED-898065C89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“maintainable” code?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8FA8D8-4523-4CCE-B988-D3E4C11DD24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Code that can be modified quickly and confidently</a:t>
            </a:r>
          </a:p>
        </p:txBody>
      </p:sp>
    </p:spTree>
    <p:extLst>
      <p:ext uri="{BB962C8B-B14F-4D97-AF65-F5344CB8AC3E}">
        <p14:creationId xmlns:p14="http://schemas.microsoft.com/office/powerpoint/2010/main" val="4029022658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94B0DE-E387-474E-97E1-EDFC49FF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Code Quality Metrics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E072A2-C8D7-429D-B6CE-C78A9E472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  <a:p>
            <a:r>
              <a:rPr lang="en-US" dirty="0"/>
              <a:t>Cohesion</a:t>
            </a:r>
          </a:p>
          <a:p>
            <a:r>
              <a:rPr lang="en-US" dirty="0"/>
              <a:t>Coupling between objects</a:t>
            </a:r>
          </a:p>
          <a:p>
            <a:r>
              <a:rPr lang="en-US" dirty="0"/>
              <a:t>Class hierarchy level</a:t>
            </a:r>
          </a:p>
          <a:p>
            <a:r>
              <a:rPr lang="en-US" dirty="0"/>
              <a:t>Number of methods &amp; lines of code per method</a:t>
            </a:r>
          </a:p>
        </p:txBody>
      </p:sp>
    </p:spTree>
    <p:extLst>
      <p:ext uri="{BB962C8B-B14F-4D97-AF65-F5344CB8AC3E}">
        <p14:creationId xmlns:p14="http://schemas.microsoft.com/office/powerpoint/2010/main" val="342153019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CCB1-030C-45A4-AAE9-BB900882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Indicators (“Code Smells”)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B754-3893-4740-8705-57493D38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“Magic” strings and numbers</a:t>
            </a:r>
          </a:p>
          <a:p>
            <a:r>
              <a:rPr lang="en-US" dirty="0"/>
              <a:t>(Over-)Using weakly-typed objects</a:t>
            </a:r>
          </a:p>
          <a:p>
            <a:r>
              <a:rPr lang="en-US" dirty="0"/>
              <a:t>Duplication of code or markup</a:t>
            </a:r>
          </a:p>
          <a:p>
            <a:r>
              <a:rPr lang="en-US" dirty="0"/>
              <a:t>Complex Views</a:t>
            </a:r>
          </a:p>
          <a:p>
            <a:r>
              <a:rPr lang="en-US" dirty="0"/>
              <a:t>“Fat” Controllers</a:t>
            </a:r>
          </a:p>
        </p:txBody>
      </p:sp>
    </p:spTree>
    <p:extLst>
      <p:ext uri="{BB962C8B-B14F-4D97-AF65-F5344CB8AC3E}">
        <p14:creationId xmlns:p14="http://schemas.microsoft.com/office/powerpoint/2010/main" val="289960462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30629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C27-317A-45FD-91A7-0AAFE1A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199F-7DC4-4BFA-9D76-242305AE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through your own codebase to find these code smells </a:t>
            </a:r>
            <a:r>
              <a:rPr lang="en-US" i="1" dirty="0"/>
              <a:t>before</a:t>
            </a:r>
            <a:r>
              <a:rPr lang="en-US" dirty="0"/>
              <a:t> watching this course.</a:t>
            </a:r>
          </a:p>
          <a:p>
            <a:r>
              <a:rPr lang="en-US" dirty="0"/>
              <a:t>Apply the techniques as I teach them </a:t>
            </a:r>
            <a:br>
              <a:rPr lang="en-US" dirty="0"/>
            </a:br>
            <a:r>
              <a:rPr lang="en-US" sz="2400" i="1" dirty="0"/>
              <a:t>(no need to wait until the end)</a:t>
            </a:r>
          </a:p>
        </p:txBody>
      </p:sp>
    </p:spTree>
    <p:extLst>
      <p:ext uri="{BB962C8B-B14F-4D97-AF65-F5344CB8AC3E}">
        <p14:creationId xmlns:p14="http://schemas.microsoft.com/office/powerpoint/2010/main" val="297509480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graph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99F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aragraph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73044153-E1BD-41B5-80E1-30DBE4404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0106AB0-C779-4725-8EF3-36ABC16E6933}"/>
    </a:ext>
  </a:ext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B3C3B"/>
      </a:accent1>
      <a:accent2>
        <a:srgbClr val="333399"/>
      </a:accent2>
      <a:accent3>
        <a:srgbClr val="FFFFFF"/>
      </a:accent3>
      <a:accent4>
        <a:srgbClr val="000000"/>
      </a:accent4>
      <a:accent5>
        <a:srgbClr val="AFAFA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2380AE72-9B91-4BED-A484-E981E5460CEB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4F4083D4-E6CA-41EE-9F27-30B5CCD6C044}"/>
    </a:ext>
  </a:extLst>
</a:theme>
</file>

<file path=ppt/theme/theme5.xml><?xml version="1.0" encoding="utf-8"?>
<a:theme xmlns:a="http://schemas.openxmlformats.org/drawingml/2006/main" name="Header with Bullets Slid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7B5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B9CD"/>
      </a:accent5>
      <a:accent6>
        <a:srgbClr val="2D2D8A"/>
      </a:accent6>
      <a:hlink>
        <a:srgbClr val="009999"/>
      </a:hlink>
      <a:folHlink>
        <a:srgbClr val="99CC00"/>
      </a:folHlink>
    </a:clrScheme>
    <a:fontScheme name="Header with Bullets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Header with Bullets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1B2F3DEE-004A-4788-BB02-F4EE23F27560}"/>
    </a:ext>
  </a:extLst>
</a:theme>
</file>

<file path=ppt/theme/theme6.xml><?xml version="1.0" encoding="utf-8"?>
<a:theme xmlns:a="http://schemas.openxmlformats.org/drawingml/2006/main" name="Definition Slide">
  <a:themeElements>
    <a:clrScheme name="Definit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inition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init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5AAD9943-08B0-46B1-9A3E-150BEDBAA4D9}"/>
    </a:ext>
  </a:extLst>
</a:theme>
</file>

<file path=ppt/theme/theme7.xml><?xml version="1.0" encoding="utf-8"?>
<a:theme xmlns:a="http://schemas.openxmlformats.org/drawingml/2006/main" name="Numbered Slide">
  <a:themeElements>
    <a:clrScheme name="Numbered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umbered Slide">
      <a:majorFont>
        <a:latin typeface="Bl Avenir Black"/>
        <a:ea typeface="ヒラギノ角ゴ ProN W6"/>
        <a:cs typeface="ヒラギノ角ゴ ProN W6"/>
      </a:majorFont>
      <a:minorFont>
        <a:latin typeface="Bk Avenir Book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Numbered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BC7F938A-E922-4301-8BF7-338F4FFAFFD8}"/>
    </a:ext>
  </a:extLst>
</a:theme>
</file>

<file path=ppt/theme/theme8.xml><?xml version="1.0" encoding="utf-8"?>
<a:theme xmlns:a="http://schemas.openxmlformats.org/drawingml/2006/main" name="Basic Shap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85858"/>
      </a:accent1>
      <a:accent2>
        <a:srgbClr val="333399"/>
      </a:accent2>
      <a:accent3>
        <a:srgbClr val="FFFFFF"/>
      </a:accent3>
      <a:accent4>
        <a:srgbClr val="000000"/>
      </a:accent4>
      <a:accent5>
        <a:srgbClr val="B4B4B4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ic Shap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asic Shap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W_TEMPLATE_BLUE_FINAL_LYNDA_29026.ppt [Compatibility Mode]" id="{B183B317-C489-46BC-B497-94FC5266DFB7}" vid="{8F51D1F7-9552-446E-8466-FF458E9E9D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00_02-WhatYouShouldKnow_2</Template>
  <TotalTime>8314</TotalTime>
  <Words>98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5</vt:i4>
      </vt:variant>
    </vt:vector>
  </HeadingPairs>
  <TitlesOfParts>
    <vt:vector size="25" baseType="lpstr">
      <vt:lpstr>MS PGothic</vt:lpstr>
      <vt:lpstr>MS PGothic</vt:lpstr>
      <vt:lpstr>Arial</vt:lpstr>
      <vt:lpstr>Avenir Black</vt:lpstr>
      <vt:lpstr>Bk Avenir Book</vt:lpstr>
      <vt:lpstr>Bl Avenir Black</vt:lpstr>
      <vt:lpstr>Calibri</vt:lpstr>
      <vt:lpstr>Gill Sans</vt:lpstr>
      <vt:lpstr>H Avenir Heavy</vt:lpstr>
      <vt:lpstr>M Avenir Medium</vt:lpstr>
      <vt:lpstr>ヒラギノ角ゴ ProN W3</vt:lpstr>
      <vt:lpstr>ヒラギノ角ゴ ProN W6</vt:lpstr>
      <vt:lpstr>Paragraph Slide</vt:lpstr>
      <vt:lpstr>Custom Design</vt:lpstr>
      <vt:lpstr>Blank</vt:lpstr>
      <vt:lpstr>1_Custom Design</vt:lpstr>
      <vt:lpstr>Header with Bullets Slide</vt:lpstr>
      <vt:lpstr>Definition Slide</vt:lpstr>
      <vt:lpstr>Numbered Slide</vt:lpstr>
      <vt:lpstr>Basic Shapes</vt:lpstr>
      <vt:lpstr>Examining your applications to find opportunities for improvement</vt:lpstr>
      <vt:lpstr>What is “maintainable” code?</vt:lpstr>
      <vt:lpstr>Objective Code Quality Metrics</vt:lpstr>
      <vt:lpstr>Subjective Indicators (“Code Smells”)</vt:lpstr>
      <vt:lpstr>Recommendation: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Chadwick</dc:creator>
  <cp:lastModifiedBy>Jess Chadwick</cp:lastModifiedBy>
  <cp:revision>27</cp:revision>
  <dcterms:created xsi:type="dcterms:W3CDTF">2018-05-07T02:55:44Z</dcterms:created>
  <dcterms:modified xsi:type="dcterms:W3CDTF">2018-05-30T03:03:06Z</dcterms:modified>
</cp:coreProperties>
</file>