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slideLayouts/slideLayout27.xml" ContentType="application/vnd.openxmlformats-officedocument.presentationml.slideLayout+xml"/>
  <Override PartName="/ppt/theme/theme6.xml" ContentType="application/vnd.openxmlformats-officedocument.theme+xml"/>
  <Override PartName="/ppt/slideLayouts/slideLayout28.xml" ContentType="application/vnd.openxmlformats-officedocument.presentationml.slideLayout+xml"/>
  <Override PartName="/ppt/theme/theme7.xml" ContentType="application/vnd.openxmlformats-officedocument.theme+xml"/>
  <Override PartName="/ppt/slideLayouts/slideLayout29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  <p:sldMasterId id="2147483681" r:id="rId3"/>
    <p:sldMasterId id="2147483683" r:id="rId4"/>
    <p:sldMasterId id="2147483688" r:id="rId5"/>
    <p:sldMasterId id="2147483691" r:id="rId6"/>
    <p:sldMasterId id="2147483693" r:id="rId7"/>
    <p:sldMasterId id="2147483695" r:id="rId8"/>
  </p:sldMasterIdLst>
  <p:sldIdLst>
    <p:sldId id="266" r:id="rId9"/>
    <p:sldId id="256" r:id="rId10"/>
    <p:sldId id="276" r:id="rId11"/>
    <p:sldId id="269" r:id="rId12"/>
    <p:sldId id="274" r:id="rId13"/>
    <p:sldId id="275" r:id="rId14"/>
    <p:sldId id="271" r:id="rId15"/>
    <p:sldId id="270" r:id="rId16"/>
    <p:sldId id="272" r:id="rId1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5pPr>
    <a:lvl6pPr marL="2286000" algn="l" defTabSz="914400" rtl="0" eaLnBrk="1" latinLnBrk="0" hangingPunct="1"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6pPr>
    <a:lvl7pPr marL="2743200" algn="l" defTabSz="914400" rtl="0" eaLnBrk="1" latinLnBrk="0" hangingPunct="1"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7pPr>
    <a:lvl8pPr marL="3200400" algn="l" defTabSz="914400" rtl="0" eaLnBrk="1" latinLnBrk="0" hangingPunct="1"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8pPr>
    <a:lvl9pPr marL="3657600" algn="l" defTabSz="914400" rtl="0" eaLnBrk="1" latinLnBrk="0" hangingPunct="1"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05BE4DDE-4BAF-4F00-8F45-5C9519B32EF4}">
          <p14:sldIdLst>
            <p14:sldId id="266"/>
            <p14:sldId id="256"/>
            <p14:sldId id="276"/>
            <p14:sldId id="269"/>
            <p14:sldId id="274"/>
            <p14:sldId id="275"/>
            <p14:sldId id="271"/>
            <p14:sldId id="270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10" Type="http://schemas.openxmlformats.org/officeDocument/2006/relationships/slide" Target="slides/slide2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2200555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7263784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3857503"/>
      </p:ext>
    </p:extLst>
  </p:cSld>
  <p:clrMapOvr>
    <a:masterClrMapping/>
  </p:clrMapOvr>
  <p:transition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316980"/>
      </p:ext>
    </p:extLst>
  </p:cSld>
  <p:clrMapOvr>
    <a:masterClrMapping/>
  </p:clrMapOvr>
  <p:transition>
    <p:dissolv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2948665"/>
      </p:ext>
    </p:extLst>
  </p:cSld>
  <p:clrMapOvr>
    <a:masterClrMapping/>
  </p:clrMapOvr>
  <p:transition>
    <p:dissolv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7776221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3646251"/>
      </p:ext>
    </p:extLst>
  </p:cSld>
  <p:clrMapOvr>
    <a:masterClrMapping/>
  </p:clrMapOvr>
  <p:transition>
    <p:dissolv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5868146"/>
      </p:ext>
    </p:extLst>
  </p:cSld>
  <p:clrMapOvr>
    <a:masterClrMapping/>
  </p:clrMapOvr>
  <p:transition>
    <p:dissolv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758365"/>
      </p:ext>
    </p:extLst>
  </p:cSld>
  <p:clrMapOvr>
    <a:masterClrMapping/>
  </p:clrMapOvr>
  <p:transition>
    <p:dissolv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1069433"/>
      </p:ext>
    </p:extLst>
  </p:cSld>
  <p:clrMapOvr>
    <a:masterClrMapping/>
  </p:clrMapOvr>
  <p:transition>
    <p:dissolv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43223-8F5B-47D4-B6E3-70CECE8A9622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C375-7AAE-4040-A3B8-324E08F98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56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4196642"/>
      </p:ext>
    </p:extLst>
  </p:cSld>
  <p:clrMapOvr>
    <a:masterClrMapping/>
  </p:clrMapOvr>
  <p:transition>
    <p:dissolv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0670496"/>
      </p:ext>
    </p:extLst>
  </p:cSld>
  <p:clrMapOvr>
    <a:masterClrMapping/>
  </p:clrMapOvr>
  <p:transition>
    <p:dissolv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5436021"/>
      </p:ext>
    </p:extLst>
  </p:cSld>
  <p:clrMapOvr>
    <a:masterClrMapping/>
  </p:clrMapOvr>
  <p:transition>
    <p:dissolv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9883837"/>
      </p:ext>
    </p:extLst>
  </p:cSld>
  <p:clrMapOvr>
    <a:masterClrMapping/>
  </p:clrMapOvr>
  <p:transition>
    <p:dissolv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173238"/>
      </p:ext>
    </p:extLst>
  </p:cSld>
  <p:clrMapOvr>
    <a:masterClrMapping/>
  </p:clrMapOvr>
  <p:transition>
    <p:dissolv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098787"/>
      </p:ext>
    </p:extLst>
  </p:cSld>
  <p:clrMapOvr>
    <a:masterClrMapping/>
  </p:clrMapOvr>
  <p:transition>
    <p:dissolv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650" y="482203"/>
            <a:ext cx="10488705" cy="96440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2579139"/>
      </p:ext>
    </p:extLst>
  </p:cSld>
  <p:clrMapOvr>
    <a:masterClrMapping/>
  </p:clrMapOvr>
  <p:transition>
    <p:dissolv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4466628"/>
      </p:ext>
    </p:extLst>
  </p:cSld>
  <p:clrMapOvr>
    <a:masterClrMapping/>
  </p:clrMapOvr>
  <p:transition>
    <p:dissolv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242862"/>
      </p:ext>
    </p:extLst>
  </p:cSld>
  <p:clrMapOvr>
    <a:masterClrMapping/>
  </p:clrMapOvr>
  <p:transition>
    <p:dissolv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3468538"/>
      </p:ext>
    </p:extLst>
  </p:cSld>
  <p:clrMapOvr>
    <a:masterClrMapping/>
  </p:clrMapOvr>
  <p:transition>
    <p:dissolv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795059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652083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6599472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7114947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8C56C-D4C5-400A-B114-15F2ECED0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A76007-A75E-4720-8F6F-CBFCFF757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C1CD9-2CED-4C0E-9346-3D782F1DB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F165-79DF-43A7-AB31-D5853D8F6D03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933FF-9348-4ED3-9275-A3E7E00D5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A1751-32FF-4C83-A4C0-CD3E06833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45CF-703F-4324-B7E9-6FC1D61CA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78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13CB9-4B7C-40E4-BA74-81D9CE800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F827B-EC63-49EC-980C-1F3998256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3F032-8C10-4A13-AEA9-7A78C0942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F165-79DF-43A7-AB31-D5853D8F6D03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29FC0-203E-44AA-B2B0-3028D95AE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D3348-399C-4BCD-A6DE-135669737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45CF-703F-4324-B7E9-6FC1D61CA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57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8868095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6661614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8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217ED7AB-07EF-4628-8382-5A539CBCE2DE}"/>
              </a:ext>
            </a:extLst>
          </p:cNvPr>
          <p:cNvSpPr>
            <a:spLocks/>
          </p:cNvSpPr>
          <p:nvPr/>
        </p:nvSpPr>
        <p:spPr bwMode="auto">
          <a:xfrm>
            <a:off x="0" y="-89297"/>
            <a:ext cx="12236824" cy="7045523"/>
          </a:xfrm>
          <a:prstGeom prst="rect">
            <a:avLst/>
          </a:prstGeom>
          <a:solidFill>
            <a:srgbClr val="0077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3FDA358-10F9-498F-AF7D-98B6651443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51647" y="1205508"/>
            <a:ext cx="10497671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k Avenir Book" charset="0"/>
              </a:rPr>
              <a:t>Edit Master text styles</a:t>
            </a:r>
          </a:p>
          <a:p>
            <a:pPr lvl="1"/>
            <a:r>
              <a:rPr lang="en-US" altLang="en-US">
                <a:sym typeface="Bk Avenir Book" charset="0"/>
              </a:rPr>
              <a:t>Second level</a:t>
            </a:r>
          </a:p>
          <a:p>
            <a:pPr lvl="2"/>
            <a:r>
              <a:rPr lang="en-US" altLang="en-US">
                <a:sym typeface="Bk Avenir Book" charset="0"/>
              </a:rPr>
              <a:t>Third level</a:t>
            </a:r>
          </a:p>
          <a:p>
            <a:pPr lvl="3"/>
            <a:r>
              <a:rPr lang="en-US" altLang="en-US">
                <a:sym typeface="Bk Avenir Book" charset="0"/>
              </a:rPr>
              <a:t>Fourth level</a:t>
            </a:r>
          </a:p>
          <a:p>
            <a:pPr lvl="4"/>
            <a:r>
              <a:rPr lang="en-US" altLang="en-US">
                <a:sym typeface="Bk Avenir Book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9083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5" autoUpdateAnimBg="0">
        <p:tmplLst>
          <p:tmpl lvl="1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+mj-lt"/>
          <a:ea typeface="+mj-ea"/>
          <a:cs typeface="+mj-cs"/>
          <a:sym typeface="Bl Avenir Black" charset="0"/>
        </a:defRPr>
      </a:lvl1pPr>
      <a:lvl2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2pPr>
      <a:lvl3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3pPr>
      <a:lvl4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4pPr>
      <a:lvl5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5pPr>
      <a:lvl6pPr marL="32141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6pPr>
      <a:lvl7pPr marL="642834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7pPr>
      <a:lvl8pPr marL="96425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8pPr>
      <a:lvl9pPr marL="1285671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9pPr>
    </p:titleStyle>
    <p:bodyStyle>
      <a:lvl1pPr marL="241093" indent="-241093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1pPr>
      <a:lvl2pPr marL="522368" indent="-200911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2pPr>
      <a:lvl3pPr marL="803643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3pPr>
      <a:lvl4pPr marL="1125101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4pPr>
      <a:lvl5pPr marL="1446558" indent="-16072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5pPr>
      <a:lvl6pPr marL="32141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6pPr>
      <a:lvl7pPr marL="642834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7pPr>
      <a:lvl8pPr marL="96425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8pPr>
      <a:lvl9pPr marL="1285671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607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txStyles>
    <p:titleStyle>
      <a:lvl1pPr algn="ctr" defTabSz="321457" rtl="0" eaLnBrk="1" fontAlgn="base" hangingPunct="1">
        <a:spcBef>
          <a:spcPct val="0"/>
        </a:spcBef>
        <a:spcAft>
          <a:spcPct val="0"/>
        </a:spcAft>
        <a:defRPr sz="3094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321457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642915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964372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285829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41093" indent="-241093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522368" indent="-200911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69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803643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87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125101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6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446558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6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768015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6pPr>
      <a:lvl7pPr marL="2089473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10930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2387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4CD1D6-2894-429E-870A-106A3F275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357438"/>
            <a:ext cx="8570259" cy="2250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0" tIns="0" rIns="0" bIns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10200">
                <a:solidFill>
                  <a:schemeClr val="bg1"/>
                </a:solidFill>
                <a:latin typeface="Avenir Black"/>
                <a:ea typeface="+mj-ea"/>
                <a:cs typeface="Avenir Black"/>
                <a:sym typeface="Gill Sans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sz="7172">
                <a:sym typeface="Bl Avenir Black" charset="0"/>
              </a:rPr>
              <a:t>Click to edit Master title style</a:t>
            </a:r>
            <a:endParaRPr lang="en-US" sz="7172" dirty="0">
              <a:sym typeface="Bl Avenir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51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526833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32208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937584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151889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357264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678722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000179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321636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2643094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ABAF4464-A14C-4B08-BEBC-CE68C8ABA3E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58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8319DDD3-E807-49A3-BAC1-C6878AD8112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647"/>
            <a:ext cx="10972800" cy="4525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24B53-A56D-44B5-8BAD-EBDC70302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821"/>
            <a:ext cx="2845174" cy="36500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defRPr sz="844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235B672-BC19-438A-8C33-6E69DB48C9F3}" type="datetimeFigureOut">
              <a:rPr lang="en-US" altLang="en-US"/>
              <a:pPr>
                <a:defRPr/>
              </a:pPr>
              <a:t>5/22/2018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39B49-4A0C-4AFB-B381-F19B154F1B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227" y="6356821"/>
            <a:ext cx="3861547" cy="365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844">
                <a:solidFill>
                  <a:schemeClr val="tx1">
                    <a:tint val="75000"/>
                  </a:schemeClr>
                </a:solidFill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2A872-ACAC-4BB9-BA0D-4377177DD5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227" y="6356821"/>
            <a:ext cx="2845173" cy="36500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844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FDE1720-5DA5-4351-A1A6-BFFB1F7468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5" name="Rectangle 1">
            <a:extLst>
              <a:ext uri="{FF2B5EF4-FFF2-40B4-BE49-F238E27FC236}">
                <a16:creationId xmlns:a16="http://schemas.microsoft.com/office/drawing/2014/main" id="{C3A69074-3CB6-4EAC-AF53-3A5DAFA4E3A1}"/>
              </a:ext>
            </a:extLst>
          </p:cNvPr>
          <p:cNvSpPr>
            <a:spLocks/>
          </p:cNvSpPr>
          <p:nvPr/>
        </p:nvSpPr>
        <p:spPr bwMode="auto">
          <a:xfrm>
            <a:off x="-89647" y="4536281"/>
            <a:ext cx="12416118" cy="2482453"/>
          </a:xfrm>
          <a:prstGeom prst="rect">
            <a:avLst/>
          </a:pr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7D7EF68-FB20-4B32-AEA2-B5E4290F9B5E}"/>
              </a:ext>
            </a:extLst>
          </p:cNvPr>
          <p:cNvSpPr>
            <a:spLocks/>
          </p:cNvSpPr>
          <p:nvPr/>
        </p:nvSpPr>
        <p:spPr bwMode="auto">
          <a:xfrm>
            <a:off x="851647" y="4768453"/>
            <a:ext cx="10345271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89287" tIns="89287" rIns="89287" bIns="89287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endParaRPr lang="en-US" altLang="en-US" sz="3305">
              <a:solidFill>
                <a:srgbClr val="FFFFFF"/>
              </a:solidFill>
              <a:latin typeface="H Avenir Heavy" charset="0"/>
              <a:ea typeface="MS PGothic" panose="020B0600070205080204" pitchFamily="34" charset="-128"/>
              <a:sym typeface="H Avenir Heavy" charset="0"/>
            </a:endParaRPr>
          </a:p>
        </p:txBody>
      </p:sp>
      <p:sp>
        <p:nvSpPr>
          <p:cNvPr id="2057" name="Rectangle 3">
            <a:extLst>
              <a:ext uri="{FF2B5EF4-FFF2-40B4-BE49-F238E27FC236}">
                <a16:creationId xmlns:a16="http://schemas.microsoft.com/office/drawing/2014/main" id="{75A8DE23-621F-4319-B072-946898A77D46}"/>
              </a:ext>
            </a:extLst>
          </p:cNvPr>
          <p:cNvSpPr>
            <a:spLocks/>
          </p:cNvSpPr>
          <p:nvPr/>
        </p:nvSpPr>
        <p:spPr bwMode="auto">
          <a:xfrm>
            <a:off x="-22412" y="-321469"/>
            <a:ext cx="12411635" cy="4857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3094"/>
          </a:p>
        </p:txBody>
      </p:sp>
    </p:spTree>
    <p:extLst>
      <p:ext uri="{BB962C8B-B14F-4D97-AF65-F5344CB8AC3E}">
        <p14:creationId xmlns:p14="http://schemas.microsoft.com/office/powerpoint/2010/main" val="2132610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0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  <p:txStyles>
    <p:titleStyle>
      <a:lvl1pPr algn="ctr" defTabSz="321457" rtl="0" eaLnBrk="1" fontAlgn="base" hangingPunct="1">
        <a:spcBef>
          <a:spcPct val="0"/>
        </a:spcBef>
        <a:spcAft>
          <a:spcPct val="0"/>
        </a:spcAft>
        <a:defRPr sz="3094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321457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642915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964372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285829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41093" indent="-241093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522368" indent="-200911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69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803643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87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125101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6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446558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6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768015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6pPr>
      <a:lvl7pPr marL="2089473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10930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2387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A47D3D1E-A8F7-4DE4-B2D1-0FEA476E83CC}"/>
              </a:ext>
            </a:extLst>
          </p:cNvPr>
          <p:cNvSpPr>
            <a:spLocks/>
          </p:cNvSpPr>
          <p:nvPr/>
        </p:nvSpPr>
        <p:spPr bwMode="auto">
          <a:xfrm>
            <a:off x="0" y="-89297"/>
            <a:ext cx="12236824" cy="1696641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BF0D7C1-2093-4443-873E-F68444A91C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51647" y="1768078"/>
            <a:ext cx="10488706" cy="4116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6986" tIns="126986" rIns="126986" bIns="1269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k Avenir Book" charset="0"/>
              </a:rPr>
              <a:t>Edit Master text styles</a:t>
            </a:r>
          </a:p>
          <a:p>
            <a:pPr lvl="1"/>
            <a:r>
              <a:rPr lang="en-US" altLang="en-US">
                <a:sym typeface="Bk Avenir Book" charset="0"/>
              </a:rPr>
              <a:t>Second level</a:t>
            </a:r>
          </a:p>
          <a:p>
            <a:pPr lvl="2"/>
            <a:r>
              <a:rPr lang="en-US" altLang="en-US">
                <a:sym typeface="Bk Avenir Book" charset="0"/>
              </a:rPr>
              <a:t>Third level</a:t>
            </a:r>
          </a:p>
          <a:p>
            <a:pPr lvl="3"/>
            <a:r>
              <a:rPr lang="en-US" altLang="en-US">
                <a:sym typeface="Bk Avenir Book" charset="0"/>
              </a:rPr>
              <a:t>Fourth level</a:t>
            </a:r>
          </a:p>
          <a:p>
            <a:pPr lvl="4"/>
            <a:r>
              <a:rPr lang="en-US" altLang="en-US">
                <a:sym typeface="Bk Avenir Book" charset="0"/>
              </a:rPr>
              <a:t>Fifth level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B55E313-EE5F-46D7-8E47-1E88EA3D2E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51647" y="750094"/>
            <a:ext cx="10488706" cy="964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l Avenir Black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6398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5" autoUpdateAnimBg="0">
        <p:tmplLst>
          <p:tmpl lvl="1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123" grpId="0" autoUpdateAnimBg="0"/>
    </p:bldLst>
  </p:timing>
  <p:txStyles>
    <p:titleStyle>
      <a:lvl1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+mj-lt"/>
          <a:ea typeface="+mj-ea"/>
          <a:cs typeface="+mj-cs"/>
          <a:sym typeface="Bl Avenir Black" charset="0"/>
        </a:defRPr>
      </a:lvl1pPr>
      <a:lvl2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2pPr>
      <a:lvl3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3pPr>
      <a:lvl4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4pPr>
      <a:lvl5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5pPr>
      <a:lvl6pPr marL="32141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6pPr>
      <a:lvl7pPr marL="642834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7pPr>
      <a:lvl8pPr marL="96425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8pPr>
      <a:lvl9pPr marL="1285671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9pPr>
    </p:titleStyle>
    <p:bodyStyle>
      <a:lvl1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1pPr>
      <a:lvl2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2pPr>
      <a:lvl3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3pPr>
      <a:lvl4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4pPr>
      <a:lvl5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5pPr>
      <a:lvl6pPr marL="604891" indent="-28347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6pPr>
      <a:lvl7pPr marL="926308" indent="-28347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7pPr>
      <a:lvl8pPr marL="1247725" indent="-28347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8pPr>
      <a:lvl9pPr marL="1569144" indent="-28347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F18385C0-C1CA-4883-B3E9-21747C3442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19835" y="482203"/>
            <a:ext cx="8740588" cy="1026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l Avenir Black" charset="0"/>
              </a:rPr>
              <a:t>Click to edit Master title style</a:t>
            </a: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0BD35227-AAB5-41BE-A4F4-9BEA8FEE31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819835" y="1857375"/>
            <a:ext cx="8740588" cy="4116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k Avenir Book" charset="0"/>
              </a:rPr>
              <a:t>Edit Master text styles</a:t>
            </a:r>
          </a:p>
          <a:p>
            <a:pPr lvl="1"/>
            <a:r>
              <a:rPr lang="en-US" altLang="en-US">
                <a:sym typeface="Bk Avenir Book" charset="0"/>
              </a:rPr>
              <a:t>Second level</a:t>
            </a:r>
          </a:p>
          <a:p>
            <a:pPr lvl="2"/>
            <a:r>
              <a:rPr lang="en-US" altLang="en-US">
                <a:sym typeface="Bk Avenir Book" charset="0"/>
              </a:rPr>
              <a:t>Third level</a:t>
            </a:r>
          </a:p>
          <a:p>
            <a:pPr lvl="3"/>
            <a:r>
              <a:rPr lang="en-US" altLang="en-US">
                <a:sym typeface="Bk Avenir Book" charset="0"/>
              </a:rPr>
              <a:t>Fourth level</a:t>
            </a:r>
          </a:p>
          <a:p>
            <a:pPr lvl="4"/>
            <a:r>
              <a:rPr lang="en-US" altLang="en-US">
                <a:sym typeface="Bk Avenir Book" charset="0"/>
              </a:rPr>
              <a:t>Fifth level</a:t>
            </a:r>
          </a:p>
        </p:txBody>
      </p:sp>
      <p:pic>
        <p:nvPicPr>
          <p:cNvPr id="5124" name="Picture 7">
            <a:extLst>
              <a:ext uri="{FF2B5EF4-FFF2-40B4-BE49-F238E27FC236}">
                <a16:creationId xmlns:a16="http://schemas.microsoft.com/office/drawing/2014/main" id="{2D3925E1-40A9-4300-8FF8-38166843B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77" y="535781"/>
            <a:ext cx="878541" cy="87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8469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" grpId="0" autoUpdateAnimBg="0"/>
      <p:bldP spid="7170" grpId="0" autoUpdateAnimBg="0">
        <p:tmplLst>
          <p:tmpl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71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+mj-lt"/>
          <a:ea typeface="+mj-ea"/>
          <a:cs typeface="+mj-cs"/>
          <a:sym typeface="Bl Avenir Black" charset="0"/>
        </a:defRPr>
      </a:lvl1pPr>
      <a:lvl2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2pPr>
      <a:lvl3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3pPr>
      <a:lvl4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4pPr>
      <a:lvl5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5pPr>
      <a:lvl6pPr marL="32141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6pPr>
      <a:lvl7pPr marL="642834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7pPr>
      <a:lvl8pPr marL="96425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8pPr>
      <a:lvl9pPr marL="1285671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9pPr>
    </p:titleStyle>
    <p:bodyStyle>
      <a:lvl1pPr marL="241093" indent="-241093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1pPr>
      <a:lvl2pPr marL="522368" indent="-200911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2pPr>
      <a:lvl3pPr marL="803643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3pPr>
      <a:lvl4pPr marL="1125101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4pPr>
      <a:lvl5pPr marL="1446558" indent="-16072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5pPr>
      <a:lvl6pPr marL="32141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6pPr>
      <a:lvl7pPr marL="642834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7pPr>
      <a:lvl8pPr marL="96425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8pPr>
      <a:lvl9pPr marL="1285671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id="{B15BBEEC-2B59-4A71-87AC-09ACC9D993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19835" y="482203"/>
            <a:ext cx="8740588" cy="1026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l Avenir Black" charset="0"/>
              </a:rPr>
              <a:t>Click to edit Master title style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A003FB0-D91B-4416-9A9E-1332F689EB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819835" y="1857375"/>
            <a:ext cx="8740588" cy="4116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k Avenir Book" charset="0"/>
              </a:rPr>
              <a:t>Edit Master text styles</a:t>
            </a:r>
          </a:p>
          <a:p>
            <a:pPr lvl="1"/>
            <a:r>
              <a:rPr lang="en-US" altLang="en-US">
                <a:sym typeface="Bk Avenir Book" charset="0"/>
              </a:rPr>
              <a:t>Second level</a:t>
            </a:r>
          </a:p>
          <a:p>
            <a:pPr lvl="2"/>
            <a:r>
              <a:rPr lang="en-US" altLang="en-US">
                <a:sym typeface="Bk Avenir Book" charset="0"/>
              </a:rPr>
              <a:t>Third level</a:t>
            </a:r>
          </a:p>
          <a:p>
            <a:pPr lvl="3"/>
            <a:r>
              <a:rPr lang="en-US" altLang="en-US">
                <a:sym typeface="Bk Avenir Book" charset="0"/>
              </a:rPr>
              <a:t>Fourth level</a:t>
            </a:r>
          </a:p>
          <a:p>
            <a:pPr lvl="4"/>
            <a:r>
              <a:rPr lang="en-US" altLang="en-US">
                <a:sym typeface="Bk Avenir Book" charset="0"/>
              </a:rPr>
              <a:t>Fifth level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08945C25-007A-469F-ACD0-3CAE4DD5F4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77" y="535781"/>
            <a:ext cx="878541" cy="87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9166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3" grpId="0" autoUpdateAnimBg="0"/>
      <p:bldP spid="2" grpId="0" autoUpdateAnimBg="0">
        <p:tmplLst>
          <p:tmpl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+mj-lt"/>
          <a:ea typeface="+mj-ea"/>
          <a:cs typeface="+mj-cs"/>
          <a:sym typeface="Bl Avenir Black" charset="0"/>
        </a:defRPr>
      </a:lvl1pPr>
      <a:lvl2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2pPr>
      <a:lvl3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3pPr>
      <a:lvl4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4pPr>
      <a:lvl5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5pPr>
      <a:lvl6pPr marL="32141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6pPr>
      <a:lvl7pPr marL="642834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7pPr>
      <a:lvl8pPr marL="96425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8pPr>
      <a:lvl9pPr marL="1285671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9pPr>
    </p:titleStyle>
    <p:bodyStyle>
      <a:lvl1pPr marL="241093" indent="-241093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1pPr>
      <a:lvl2pPr marL="522368" indent="-200911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2pPr>
      <a:lvl3pPr marL="803643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3pPr>
      <a:lvl4pPr marL="1125101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4pPr>
      <a:lvl5pPr marL="1446558" indent="-16072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5pPr>
      <a:lvl6pPr marL="32141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6pPr>
      <a:lvl7pPr marL="642834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7pPr>
      <a:lvl8pPr marL="96425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8pPr>
      <a:lvl9pPr marL="1285671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1">
            <a:extLst>
              <a:ext uri="{FF2B5EF4-FFF2-40B4-BE49-F238E27FC236}">
                <a16:creationId xmlns:a16="http://schemas.microsoft.com/office/drawing/2014/main" id="{BCD7883B-FEBE-41C7-A113-7E14A798C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884039"/>
            <a:ext cx="242047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195" name="Line 2">
            <a:extLst>
              <a:ext uri="{FF2B5EF4-FFF2-40B4-BE49-F238E27FC236}">
                <a16:creationId xmlns:a16="http://schemas.microsoft.com/office/drawing/2014/main" id="{E70FDEEC-78BD-4A79-92DF-DA343672505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2687836"/>
            <a:ext cx="242047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196" name="Line 3">
            <a:extLst>
              <a:ext uri="{FF2B5EF4-FFF2-40B4-BE49-F238E27FC236}">
                <a16:creationId xmlns:a16="http://schemas.microsoft.com/office/drawing/2014/main" id="{094E08EC-55CE-4C6B-818C-1BEB99AB23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1756916"/>
            <a:ext cx="242047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197" name="AutoShape 4">
            <a:extLst>
              <a:ext uri="{FF2B5EF4-FFF2-40B4-BE49-F238E27FC236}">
                <a16:creationId xmlns:a16="http://schemas.microsoft.com/office/drawing/2014/main" id="{863ACC81-81F2-467C-BBBC-21CBD28302AC}"/>
              </a:ext>
            </a:extLst>
          </p:cNvPr>
          <p:cNvSpPr>
            <a:spLocks/>
          </p:cNvSpPr>
          <p:nvPr/>
        </p:nvSpPr>
        <p:spPr bwMode="auto">
          <a:xfrm>
            <a:off x="7664824" y="910828"/>
            <a:ext cx="3774141" cy="1223367"/>
          </a:xfrm>
          <a:prstGeom prst="rightArrow">
            <a:avLst>
              <a:gd name="adj1" fmla="val 35944"/>
              <a:gd name="adj2" fmla="val 88078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8198" name="AutoShape 5">
            <a:extLst>
              <a:ext uri="{FF2B5EF4-FFF2-40B4-BE49-F238E27FC236}">
                <a16:creationId xmlns:a16="http://schemas.microsoft.com/office/drawing/2014/main" id="{37F2F641-2309-4C92-8B9D-4B4EE4D1213B}"/>
              </a:ext>
            </a:extLst>
          </p:cNvPr>
          <p:cNvSpPr>
            <a:spLocks/>
          </p:cNvSpPr>
          <p:nvPr/>
        </p:nvSpPr>
        <p:spPr bwMode="auto">
          <a:xfrm>
            <a:off x="7671547" y="2538263"/>
            <a:ext cx="3756212" cy="1098352"/>
          </a:xfrm>
          <a:prstGeom prst="roundRect">
            <a:avLst>
              <a:gd name="adj" fmla="val 34551"/>
            </a:avLst>
          </a:prstGeom>
          <a:noFill/>
          <a:ln w="38100">
            <a:solidFill>
              <a:srgbClr val="FDB91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8199" name="Rectangle 6">
            <a:extLst>
              <a:ext uri="{FF2B5EF4-FFF2-40B4-BE49-F238E27FC236}">
                <a16:creationId xmlns:a16="http://schemas.microsoft.com/office/drawing/2014/main" id="{2C8ABADF-822D-4389-A558-BE181C0483ED}"/>
              </a:ext>
            </a:extLst>
          </p:cNvPr>
          <p:cNvSpPr>
            <a:spLocks/>
          </p:cNvSpPr>
          <p:nvPr/>
        </p:nvSpPr>
        <p:spPr bwMode="auto">
          <a:xfrm>
            <a:off x="7664824" y="4036219"/>
            <a:ext cx="3765176" cy="190202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953">
                <a:solidFill>
                  <a:schemeClr val="tx1"/>
                </a:solidFill>
                <a:latin typeface="M Avenir Medium" charset="0"/>
                <a:ea typeface="MS PGothic" panose="020B0600070205080204" pitchFamily="34" charset="-128"/>
                <a:sym typeface="M Avenir Medium" charset="0"/>
              </a:rPr>
              <a:t>Text here</a:t>
            </a:r>
          </a:p>
        </p:txBody>
      </p:sp>
      <p:sp>
        <p:nvSpPr>
          <p:cNvPr id="8200" name="Line 7">
            <a:extLst>
              <a:ext uri="{FF2B5EF4-FFF2-40B4-BE49-F238E27FC236}">
                <a16:creationId xmlns:a16="http://schemas.microsoft.com/office/drawing/2014/main" id="{056CE132-F932-40AD-9E41-7AA7285E2C5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3562945"/>
            <a:ext cx="2420471" cy="0"/>
          </a:xfrm>
          <a:prstGeom prst="line">
            <a:avLst/>
          </a:prstGeom>
          <a:noFill/>
          <a:ln w="635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201" name="Line 8">
            <a:extLst>
              <a:ext uri="{FF2B5EF4-FFF2-40B4-BE49-F238E27FC236}">
                <a16:creationId xmlns:a16="http://schemas.microsoft.com/office/drawing/2014/main" id="{A07991B6-169D-4D1C-8D99-9E97804A615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5438180"/>
            <a:ext cx="2420471" cy="0"/>
          </a:xfrm>
          <a:prstGeom prst="line">
            <a:avLst/>
          </a:prstGeom>
          <a:noFill/>
          <a:ln w="63500">
            <a:solidFill>
              <a:schemeClr val="tx1"/>
            </a:solidFill>
            <a:prstDash val="sysDot"/>
            <a:miter lim="800000"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202" name="Line 9">
            <a:extLst>
              <a:ext uri="{FF2B5EF4-FFF2-40B4-BE49-F238E27FC236}">
                <a16:creationId xmlns:a16="http://schemas.microsoft.com/office/drawing/2014/main" id="{78B7FBDE-B9F1-47D9-8AE6-9FD877DEDA4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4462611"/>
            <a:ext cx="2420471" cy="0"/>
          </a:xfrm>
          <a:prstGeom prst="line">
            <a:avLst/>
          </a:prstGeom>
          <a:noFill/>
          <a:ln w="63500">
            <a:solidFill>
              <a:schemeClr val="tx1"/>
            </a:solidFill>
            <a:prstDash val="sysDot"/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203" name="Rectangle 10">
            <a:extLst>
              <a:ext uri="{FF2B5EF4-FFF2-40B4-BE49-F238E27FC236}">
                <a16:creationId xmlns:a16="http://schemas.microsoft.com/office/drawing/2014/main" id="{E1792539-1B59-4F1D-A4D0-524D25D5C17A}"/>
              </a:ext>
            </a:extLst>
          </p:cNvPr>
          <p:cNvSpPr>
            <a:spLocks/>
          </p:cNvSpPr>
          <p:nvPr/>
        </p:nvSpPr>
        <p:spPr bwMode="auto">
          <a:xfrm>
            <a:off x="3469341" y="848320"/>
            <a:ext cx="3765176" cy="1169789"/>
          </a:xfrm>
          <a:prstGeom prst="rect">
            <a:avLst/>
          </a:prstGeom>
          <a:solidFill>
            <a:srgbClr val="F15A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953">
                <a:solidFill>
                  <a:srgbClr val="FFFFFF"/>
                </a:solidFill>
                <a:latin typeface="M Avenir Medium" charset="0"/>
                <a:ea typeface="MS PGothic" panose="020B0600070205080204" pitchFamily="34" charset="-128"/>
                <a:sym typeface="M Avenir Medium" charset="0"/>
              </a:rPr>
              <a:t>Text here</a:t>
            </a:r>
          </a:p>
        </p:txBody>
      </p:sp>
      <p:sp>
        <p:nvSpPr>
          <p:cNvPr id="8204" name="AutoShape 11">
            <a:extLst>
              <a:ext uri="{FF2B5EF4-FFF2-40B4-BE49-F238E27FC236}">
                <a16:creationId xmlns:a16="http://schemas.microsoft.com/office/drawing/2014/main" id="{6FA43256-D3D3-46E2-9822-C635595694C7}"/>
              </a:ext>
            </a:extLst>
          </p:cNvPr>
          <p:cNvSpPr>
            <a:spLocks/>
          </p:cNvSpPr>
          <p:nvPr/>
        </p:nvSpPr>
        <p:spPr bwMode="auto">
          <a:xfrm>
            <a:off x="3471582" y="2538263"/>
            <a:ext cx="3756212" cy="1098352"/>
          </a:xfrm>
          <a:prstGeom prst="roundRect">
            <a:avLst>
              <a:gd name="adj" fmla="val 13685"/>
            </a:avLst>
          </a:prstGeom>
          <a:solidFill>
            <a:srgbClr val="0F628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953">
                <a:solidFill>
                  <a:srgbClr val="FFFFFF"/>
                </a:solidFill>
                <a:latin typeface="M Avenir Medium" charset="0"/>
                <a:ea typeface="MS PGothic" panose="020B0600070205080204" pitchFamily="34" charset="-128"/>
                <a:sym typeface="M Avenir Medium" charset="0"/>
              </a:rPr>
              <a:t>Text here</a:t>
            </a:r>
          </a:p>
        </p:txBody>
      </p:sp>
      <p:sp>
        <p:nvSpPr>
          <p:cNvPr id="8205" name="Freeform 12">
            <a:extLst>
              <a:ext uri="{FF2B5EF4-FFF2-40B4-BE49-F238E27FC236}">
                <a16:creationId xmlns:a16="http://schemas.microsoft.com/office/drawing/2014/main" id="{8F39A299-620E-4F23-B58A-017C3ABBF6F3}"/>
              </a:ext>
            </a:extLst>
          </p:cNvPr>
          <p:cNvSpPr>
            <a:spLocks/>
          </p:cNvSpPr>
          <p:nvPr/>
        </p:nvSpPr>
        <p:spPr bwMode="auto">
          <a:xfrm>
            <a:off x="3423397" y="4161234"/>
            <a:ext cx="2043953" cy="2098477"/>
          </a:xfrm>
          <a:custGeom>
            <a:avLst/>
            <a:gdLst>
              <a:gd name="T0" fmla="*/ 2147483646 w 21580"/>
              <a:gd name="T1" fmla="*/ 0 h 21600"/>
              <a:gd name="T2" fmla="*/ 2147483646 w 21580"/>
              <a:gd name="T3" fmla="*/ 2147483646 h 21600"/>
              <a:gd name="T4" fmla="*/ 2147483646 w 21580"/>
              <a:gd name="T5" fmla="*/ 2147483646 h 21600"/>
              <a:gd name="T6" fmla="*/ 2147483646 w 21580"/>
              <a:gd name="T7" fmla="*/ 2147483646 h 21600"/>
              <a:gd name="T8" fmla="*/ 2147483646 w 21580"/>
              <a:gd name="T9" fmla="*/ 2147483646 h 21600"/>
              <a:gd name="T10" fmla="*/ 2147483646 w 21580"/>
              <a:gd name="T11" fmla="*/ 2147483646 h 21600"/>
              <a:gd name="T12" fmla="*/ 0 w 21580"/>
              <a:gd name="T13" fmla="*/ 2147483646 h 21600"/>
              <a:gd name="T14" fmla="*/ 2147483646 w 21580"/>
              <a:gd name="T15" fmla="*/ 2147483646 h 21600"/>
              <a:gd name="T16" fmla="*/ 2147483646 w 21580"/>
              <a:gd name="T17" fmla="*/ 2147483646 h 21600"/>
              <a:gd name="T18" fmla="*/ 2147483646 w 21580"/>
              <a:gd name="T19" fmla="*/ 2147483646 h 21600"/>
              <a:gd name="T20" fmla="*/ 2147483646 w 21580"/>
              <a:gd name="T21" fmla="*/ 2147483646 h 21600"/>
              <a:gd name="T22" fmla="*/ 2147483646 w 21580"/>
              <a:gd name="T23" fmla="*/ 0 h 21600"/>
              <a:gd name="T24" fmla="*/ 2147483646 w 21580"/>
              <a:gd name="T25" fmla="*/ 0 h 216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1580" h="21600">
                <a:moveTo>
                  <a:pt x="14579" y="0"/>
                </a:moveTo>
                <a:lnTo>
                  <a:pt x="21580" y="19"/>
                </a:lnTo>
                <a:cubicBezTo>
                  <a:pt x="21580" y="19"/>
                  <a:pt x="21560" y="3203"/>
                  <a:pt x="21580" y="8391"/>
                </a:cubicBezTo>
                <a:cubicBezTo>
                  <a:pt x="21600" y="13578"/>
                  <a:pt x="18777" y="17016"/>
                  <a:pt x="12431" y="17016"/>
                </a:cubicBezTo>
                <a:cubicBezTo>
                  <a:pt x="11396" y="17016"/>
                  <a:pt x="9288" y="17016"/>
                  <a:pt x="9288" y="17016"/>
                </a:cubicBezTo>
                <a:lnTo>
                  <a:pt x="9288" y="21600"/>
                </a:lnTo>
                <a:lnTo>
                  <a:pt x="0" y="13597"/>
                </a:lnTo>
                <a:lnTo>
                  <a:pt x="9288" y="5672"/>
                </a:lnTo>
                <a:lnTo>
                  <a:pt x="9288" y="10256"/>
                </a:lnTo>
                <a:lnTo>
                  <a:pt x="12152" y="10256"/>
                </a:lnTo>
                <a:cubicBezTo>
                  <a:pt x="12152" y="10256"/>
                  <a:pt x="14579" y="10412"/>
                  <a:pt x="14579" y="7945"/>
                </a:cubicBezTo>
                <a:cubicBezTo>
                  <a:pt x="14579" y="5302"/>
                  <a:pt x="14579" y="0"/>
                  <a:pt x="14579" y="0"/>
                </a:cubicBezTo>
                <a:close/>
                <a:moveTo>
                  <a:pt x="14579" y="0"/>
                </a:moveTo>
              </a:path>
            </a:pathLst>
          </a:custGeom>
          <a:noFill/>
          <a:ln w="635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206" name="Oval 13">
            <a:extLst>
              <a:ext uri="{FF2B5EF4-FFF2-40B4-BE49-F238E27FC236}">
                <a16:creationId xmlns:a16="http://schemas.microsoft.com/office/drawing/2014/main" id="{138A59E7-D714-4239-9DD3-88EA8222D684}"/>
              </a:ext>
            </a:extLst>
          </p:cNvPr>
          <p:cNvSpPr>
            <a:spLocks/>
          </p:cNvSpPr>
          <p:nvPr/>
        </p:nvSpPr>
        <p:spPr bwMode="auto">
          <a:xfrm>
            <a:off x="5916706" y="4321969"/>
            <a:ext cx="1335741" cy="1330523"/>
          </a:xfrm>
          <a:prstGeom prst="ellipse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953">
                <a:solidFill>
                  <a:schemeClr val="tx1"/>
                </a:solidFill>
                <a:latin typeface="M Avenir Medium" charset="0"/>
                <a:ea typeface="MS PGothic" panose="020B0600070205080204" pitchFamily="34" charset="-128"/>
                <a:sym typeface="M Avenir Medium" charset="0"/>
              </a:rPr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11429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321419"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834"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253"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671"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525717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31093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936468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150773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356148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678515" indent="-37498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1999932" indent="-37498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321351" indent="-37498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2642768" indent="-37498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D34BD-E443-4DA0-A42E-B58AB892BB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Understanding </a:t>
            </a:r>
            <a:br>
              <a:rPr lang="en-US" dirty="0"/>
            </a:br>
            <a:r>
              <a:rPr lang="en-US" dirty="0"/>
              <a:t>Feature Folders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2BD199A-3AFF-442D-8988-DED81DDD82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88005"/>
      </p:ext>
    </p:extLst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9546F8-CF6B-4682-ACED-898065C8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Anti-Pattern:  Fat Controllers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8FA8D8-4523-4CCE-B988-D3E4C11DD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Controllers should focus on orchestrating the interaction between the view and the model</a:t>
            </a:r>
          </a:p>
          <a:p>
            <a:endParaRPr lang="en-US" dirty="0"/>
          </a:p>
          <a:p>
            <a:r>
              <a:rPr lang="en-US" dirty="0"/>
              <a:t>How much is “too much logic”?</a:t>
            </a:r>
          </a:p>
        </p:txBody>
      </p:sp>
    </p:spTree>
    <p:extLst>
      <p:ext uri="{BB962C8B-B14F-4D97-AF65-F5344CB8AC3E}">
        <p14:creationId xmlns:p14="http://schemas.microsoft.com/office/powerpoint/2010/main" val="4029022658"/>
      </p:ext>
    </p:extLst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B79B27-783B-44BF-B726-21F1CA031AF3}"/>
              </a:ext>
            </a:extLst>
          </p:cNvPr>
          <p:cNvSpPr/>
          <p:nvPr/>
        </p:nvSpPr>
        <p:spPr>
          <a:xfrm>
            <a:off x="2415740" y="2578807"/>
            <a:ext cx="2157573" cy="1176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Controller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0D3878-F12D-4D66-BF2E-5CFC721746D7}"/>
              </a:ext>
            </a:extLst>
          </p:cNvPr>
          <p:cNvSpPr/>
          <p:nvPr/>
        </p:nvSpPr>
        <p:spPr>
          <a:xfrm>
            <a:off x="6495377" y="2578807"/>
            <a:ext cx="2157573" cy="117639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Service</a:t>
            </a:r>
            <a:br>
              <a:rPr lang="en-US" sz="2800" dirty="0"/>
            </a:br>
            <a:r>
              <a:rPr lang="en-US" sz="2800" dirty="0"/>
              <a:t>Class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FAEB86A-5257-4BEB-B72F-23FB7DF16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to a Service Class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E1B1B0-91F7-4CD2-9B7A-8B74E17081AD}"/>
              </a:ext>
            </a:extLst>
          </p:cNvPr>
          <p:cNvCxnSpPr>
            <a:cxnSpLocks/>
          </p:cNvCxnSpPr>
          <p:nvPr/>
        </p:nvCxnSpPr>
        <p:spPr>
          <a:xfrm flipV="1">
            <a:off x="4571571" y="3006911"/>
            <a:ext cx="1925548" cy="2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9B58B7-D03D-4D98-885C-BF0DEF4C82F6}"/>
              </a:ext>
            </a:extLst>
          </p:cNvPr>
          <p:cNvCxnSpPr>
            <a:cxnSpLocks/>
          </p:cNvCxnSpPr>
          <p:nvPr/>
        </p:nvCxnSpPr>
        <p:spPr>
          <a:xfrm flipH="1">
            <a:off x="4569829" y="3338026"/>
            <a:ext cx="1925548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245857"/>
      </p:ext>
    </p:extLst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08E84-9C53-4331-97A0-3ACD9208BE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Mediator Pattern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6EAE3E5-DE78-430B-9DC3-89F454ACED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56922"/>
      </p:ext>
    </p:extLst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B79B27-783B-44BF-B726-21F1CA031AF3}"/>
              </a:ext>
            </a:extLst>
          </p:cNvPr>
          <p:cNvSpPr/>
          <p:nvPr/>
        </p:nvSpPr>
        <p:spPr>
          <a:xfrm>
            <a:off x="838200" y="2418715"/>
            <a:ext cx="2157573" cy="1176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Component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0D3878-F12D-4D66-BF2E-5CFC721746D7}"/>
              </a:ext>
            </a:extLst>
          </p:cNvPr>
          <p:cNvSpPr/>
          <p:nvPr/>
        </p:nvSpPr>
        <p:spPr>
          <a:xfrm>
            <a:off x="4921321" y="2418712"/>
            <a:ext cx="2157573" cy="11763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Mediator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585EB0-591B-4821-B83F-C5DB6F6E8366}"/>
              </a:ext>
            </a:extLst>
          </p:cNvPr>
          <p:cNvCxnSpPr>
            <a:cxnSpLocks/>
          </p:cNvCxnSpPr>
          <p:nvPr/>
        </p:nvCxnSpPr>
        <p:spPr>
          <a:xfrm flipV="1">
            <a:off x="2995773" y="2852799"/>
            <a:ext cx="1925548" cy="2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itle 14">
            <a:extLst>
              <a:ext uri="{FF2B5EF4-FFF2-40B4-BE49-F238E27FC236}">
                <a16:creationId xmlns:a16="http://schemas.microsoft.com/office/drawing/2014/main" id="{AFAEB86A-5257-4BEB-B72F-23FB7DF16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Mediator Pattern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0FD285-FAEB-403E-917C-84F64323965C}"/>
              </a:ext>
            </a:extLst>
          </p:cNvPr>
          <p:cNvSpPr/>
          <p:nvPr/>
        </p:nvSpPr>
        <p:spPr>
          <a:xfrm>
            <a:off x="9004441" y="2415562"/>
            <a:ext cx="2157573" cy="11763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Component 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67EB201-B4A1-4C3F-B598-015E1670EFFE}"/>
              </a:ext>
            </a:extLst>
          </p:cNvPr>
          <p:cNvCxnSpPr>
            <a:cxnSpLocks/>
          </p:cNvCxnSpPr>
          <p:nvPr/>
        </p:nvCxnSpPr>
        <p:spPr>
          <a:xfrm flipH="1">
            <a:off x="7060059" y="3183914"/>
            <a:ext cx="1925548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DCAFD73-DF96-42B3-878C-5F03D171ED86}"/>
              </a:ext>
            </a:extLst>
          </p:cNvPr>
          <p:cNvCxnSpPr>
            <a:cxnSpLocks/>
          </p:cNvCxnSpPr>
          <p:nvPr/>
        </p:nvCxnSpPr>
        <p:spPr>
          <a:xfrm flipV="1">
            <a:off x="7097727" y="2852799"/>
            <a:ext cx="1925548" cy="2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4C1CCC-6CAF-45E6-B715-188DDEE7E698}"/>
              </a:ext>
            </a:extLst>
          </p:cNvPr>
          <p:cNvCxnSpPr>
            <a:cxnSpLocks/>
          </p:cNvCxnSpPr>
          <p:nvPr/>
        </p:nvCxnSpPr>
        <p:spPr>
          <a:xfrm flipH="1">
            <a:off x="2994031" y="3183914"/>
            <a:ext cx="1925548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522016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B79B27-783B-44BF-B726-21F1CA031AF3}"/>
              </a:ext>
            </a:extLst>
          </p:cNvPr>
          <p:cNvSpPr/>
          <p:nvPr/>
        </p:nvSpPr>
        <p:spPr>
          <a:xfrm>
            <a:off x="2384918" y="2578807"/>
            <a:ext cx="2157573" cy="1176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Controller</a:t>
            </a:r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0D3878-F12D-4D66-BF2E-5CFC721746D7}"/>
              </a:ext>
            </a:extLst>
          </p:cNvPr>
          <p:cNvSpPr/>
          <p:nvPr/>
        </p:nvSpPr>
        <p:spPr>
          <a:xfrm>
            <a:off x="6536473" y="2578807"/>
            <a:ext cx="2157573" cy="117639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Product Update Service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FAEB86A-5257-4BEB-B72F-23FB7DF16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Update Example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E1B1B0-91F7-4CD2-9B7A-8B74E17081AD}"/>
              </a:ext>
            </a:extLst>
          </p:cNvPr>
          <p:cNvCxnSpPr>
            <a:cxnSpLocks/>
          </p:cNvCxnSpPr>
          <p:nvPr/>
        </p:nvCxnSpPr>
        <p:spPr>
          <a:xfrm flipV="1">
            <a:off x="4571571" y="3006911"/>
            <a:ext cx="1925548" cy="2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9B58B7-D03D-4D98-885C-BF0DEF4C82F6}"/>
              </a:ext>
            </a:extLst>
          </p:cNvPr>
          <p:cNvCxnSpPr>
            <a:cxnSpLocks/>
          </p:cNvCxnSpPr>
          <p:nvPr/>
        </p:nvCxnSpPr>
        <p:spPr>
          <a:xfrm flipH="1">
            <a:off x="4569829" y="3338026"/>
            <a:ext cx="1925548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717451"/>
      </p:ext>
    </p:extLst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B79B27-783B-44BF-B726-21F1CA031AF3}"/>
              </a:ext>
            </a:extLst>
          </p:cNvPr>
          <p:cNvSpPr/>
          <p:nvPr/>
        </p:nvSpPr>
        <p:spPr>
          <a:xfrm>
            <a:off x="838200" y="2418715"/>
            <a:ext cx="2157573" cy="1176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Controller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0D3878-F12D-4D66-BF2E-5CFC721746D7}"/>
              </a:ext>
            </a:extLst>
          </p:cNvPr>
          <p:cNvSpPr/>
          <p:nvPr/>
        </p:nvSpPr>
        <p:spPr>
          <a:xfrm>
            <a:off x="4921321" y="2418712"/>
            <a:ext cx="2157573" cy="11763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Mediator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BABDEDD-912E-48A2-A6C7-50C98F81B49C}"/>
              </a:ext>
            </a:extLst>
          </p:cNvPr>
          <p:cNvGrpSpPr/>
          <p:nvPr/>
        </p:nvGrpSpPr>
        <p:grpSpPr>
          <a:xfrm>
            <a:off x="2995773" y="2436043"/>
            <a:ext cx="1925548" cy="570868"/>
            <a:chOff x="2995773" y="2436043"/>
            <a:chExt cx="1925548" cy="57086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A25B7F-2291-4A50-8C07-D434C7F1B73A}"/>
                </a:ext>
              </a:extLst>
            </p:cNvPr>
            <p:cNvSpPr txBox="1"/>
            <p:nvPr/>
          </p:nvSpPr>
          <p:spPr>
            <a:xfrm>
              <a:off x="3315712" y="2436043"/>
              <a:ext cx="1304504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dirty="0"/>
                <a:t>Request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7585EB0-591B-4821-B83F-C5DB6F6E8366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 flipV="1">
              <a:off x="2995773" y="3006909"/>
              <a:ext cx="1925548" cy="2"/>
            </a:xfrm>
            <a:prstGeom prst="straightConnector1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Title 14">
            <a:extLst>
              <a:ext uri="{FF2B5EF4-FFF2-40B4-BE49-F238E27FC236}">
                <a16:creationId xmlns:a16="http://schemas.microsoft.com/office/drawing/2014/main" id="{AFAEB86A-5257-4BEB-B72F-23FB7DF16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Mediator Pattern in Action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0FD285-FAEB-403E-917C-84F64323965C}"/>
              </a:ext>
            </a:extLst>
          </p:cNvPr>
          <p:cNvSpPr/>
          <p:nvPr/>
        </p:nvSpPr>
        <p:spPr>
          <a:xfrm>
            <a:off x="9004441" y="2415562"/>
            <a:ext cx="2157573" cy="11763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Product Update Service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647F122-6B0D-456F-A708-BDD23ED5C3E9}"/>
              </a:ext>
            </a:extLst>
          </p:cNvPr>
          <p:cNvGrpSpPr/>
          <p:nvPr/>
        </p:nvGrpSpPr>
        <p:grpSpPr>
          <a:xfrm>
            <a:off x="7060059" y="3338024"/>
            <a:ext cx="1925548" cy="482816"/>
            <a:chOff x="7060059" y="3338024"/>
            <a:chExt cx="1925548" cy="482816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67EB201-B4A1-4C3F-B598-015E1670EF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60059" y="3338024"/>
              <a:ext cx="1925548" cy="0"/>
            </a:xfrm>
            <a:prstGeom prst="straightConnector1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E215571-F2D3-4E0E-ACA3-3FDC5BAA9480}"/>
                </a:ext>
              </a:extLst>
            </p:cNvPr>
            <p:cNvSpPr txBox="1"/>
            <p:nvPr/>
          </p:nvSpPr>
          <p:spPr>
            <a:xfrm>
              <a:off x="7417665" y="3420730"/>
              <a:ext cx="1304505" cy="40011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dirty="0"/>
                <a:t>Response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BB0E8B0-D851-44CD-85EB-52F6D55C46B7}"/>
              </a:ext>
            </a:extLst>
          </p:cNvPr>
          <p:cNvGrpSpPr/>
          <p:nvPr/>
        </p:nvGrpSpPr>
        <p:grpSpPr>
          <a:xfrm>
            <a:off x="7097727" y="2436043"/>
            <a:ext cx="1925548" cy="570868"/>
            <a:chOff x="2995773" y="2436043"/>
            <a:chExt cx="1925548" cy="57086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C273256-F50D-45C6-8A77-19B2B6B5BE2E}"/>
                </a:ext>
              </a:extLst>
            </p:cNvPr>
            <p:cNvSpPr txBox="1"/>
            <p:nvPr/>
          </p:nvSpPr>
          <p:spPr>
            <a:xfrm>
              <a:off x="3315712" y="2436043"/>
              <a:ext cx="1304504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dirty="0"/>
                <a:t>Request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DCAFD73-DF96-42B3-878C-5F03D171ED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5773" y="3006909"/>
              <a:ext cx="1925548" cy="2"/>
            </a:xfrm>
            <a:prstGeom prst="straightConnector1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278090D-5B21-498C-BEB0-A8075642ED8A}"/>
              </a:ext>
            </a:extLst>
          </p:cNvPr>
          <p:cNvGrpSpPr/>
          <p:nvPr/>
        </p:nvGrpSpPr>
        <p:grpSpPr>
          <a:xfrm>
            <a:off x="2994031" y="3338024"/>
            <a:ext cx="1925548" cy="482816"/>
            <a:chOff x="7060059" y="3338024"/>
            <a:chExt cx="1925548" cy="482816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F4C1CCC-6CAF-45E6-B715-188DDEE7E6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60059" y="3338024"/>
              <a:ext cx="1925548" cy="0"/>
            </a:xfrm>
            <a:prstGeom prst="straightConnector1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1651684-5C36-4514-821D-06D4DC6F2E8B}"/>
                </a:ext>
              </a:extLst>
            </p:cNvPr>
            <p:cNvSpPr txBox="1"/>
            <p:nvPr/>
          </p:nvSpPr>
          <p:spPr>
            <a:xfrm>
              <a:off x="7417665" y="3420730"/>
              <a:ext cx="1304505" cy="40011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dirty="0"/>
                <a:t>Response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096666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FAEB86A-5257-4BEB-B72F-23FB7DF16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Mediator Pattern: Separation of Concerns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0FD285-FAEB-403E-917C-84F64323965C}"/>
              </a:ext>
            </a:extLst>
          </p:cNvPr>
          <p:cNvSpPr/>
          <p:nvPr/>
        </p:nvSpPr>
        <p:spPr>
          <a:xfrm>
            <a:off x="9004441" y="2415562"/>
            <a:ext cx="2157573" cy="11763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Handler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647F122-6B0D-456F-A708-BDD23ED5C3E9}"/>
              </a:ext>
            </a:extLst>
          </p:cNvPr>
          <p:cNvGrpSpPr/>
          <p:nvPr/>
        </p:nvGrpSpPr>
        <p:grpSpPr>
          <a:xfrm>
            <a:off x="7060059" y="3338024"/>
            <a:ext cx="1925548" cy="482816"/>
            <a:chOff x="7060059" y="3338024"/>
            <a:chExt cx="1925548" cy="482816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67EB201-B4A1-4C3F-B598-015E1670EF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60059" y="3338024"/>
              <a:ext cx="1925548" cy="0"/>
            </a:xfrm>
            <a:prstGeom prst="straightConnector1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E215571-F2D3-4E0E-ACA3-3FDC5BAA9480}"/>
                </a:ext>
              </a:extLst>
            </p:cNvPr>
            <p:cNvSpPr txBox="1"/>
            <p:nvPr/>
          </p:nvSpPr>
          <p:spPr>
            <a:xfrm>
              <a:off x="7417665" y="3420730"/>
              <a:ext cx="1304505" cy="40011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dirty="0"/>
                <a:t>Response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BB0E8B0-D851-44CD-85EB-52F6D55C46B7}"/>
              </a:ext>
            </a:extLst>
          </p:cNvPr>
          <p:cNvGrpSpPr/>
          <p:nvPr/>
        </p:nvGrpSpPr>
        <p:grpSpPr>
          <a:xfrm>
            <a:off x="7097727" y="2436043"/>
            <a:ext cx="1925548" cy="570868"/>
            <a:chOff x="2995773" y="2436043"/>
            <a:chExt cx="1925548" cy="57086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C273256-F50D-45C6-8A77-19B2B6B5BE2E}"/>
                </a:ext>
              </a:extLst>
            </p:cNvPr>
            <p:cNvSpPr txBox="1"/>
            <p:nvPr/>
          </p:nvSpPr>
          <p:spPr>
            <a:xfrm>
              <a:off x="3315712" y="2436043"/>
              <a:ext cx="1304504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dirty="0"/>
                <a:t>Request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DCAFD73-DF96-42B3-878C-5F03D171ED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5773" y="3006909"/>
              <a:ext cx="1925548" cy="2"/>
            </a:xfrm>
            <a:prstGeom prst="straightConnector1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048646D-8F7B-4993-9A48-5A08512C75DA}"/>
              </a:ext>
            </a:extLst>
          </p:cNvPr>
          <p:cNvGrpSpPr/>
          <p:nvPr/>
        </p:nvGrpSpPr>
        <p:grpSpPr>
          <a:xfrm>
            <a:off x="264920" y="2033899"/>
            <a:ext cx="6813974" cy="2100790"/>
            <a:chOff x="838200" y="2418712"/>
            <a:chExt cx="6240694" cy="117639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8B79B27-783B-44BF-B726-21F1CA031AF3}"/>
                </a:ext>
              </a:extLst>
            </p:cNvPr>
            <p:cNvSpPr/>
            <p:nvPr/>
          </p:nvSpPr>
          <p:spPr>
            <a:xfrm>
              <a:off x="838200" y="2418715"/>
              <a:ext cx="2157573" cy="11763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Controller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E0D3878-F12D-4D66-BF2E-5CFC721746D7}"/>
                </a:ext>
              </a:extLst>
            </p:cNvPr>
            <p:cNvSpPr/>
            <p:nvPr/>
          </p:nvSpPr>
          <p:spPr>
            <a:xfrm>
              <a:off x="4921321" y="2418712"/>
              <a:ext cx="2157573" cy="1176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Mediator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BABDEDD-912E-48A2-A6C7-50C98F81B49C}"/>
                </a:ext>
              </a:extLst>
            </p:cNvPr>
            <p:cNvGrpSpPr/>
            <p:nvPr/>
          </p:nvGrpSpPr>
          <p:grpSpPr>
            <a:xfrm>
              <a:off x="2995773" y="2439025"/>
              <a:ext cx="1925548" cy="486529"/>
              <a:chOff x="2995773" y="2439025"/>
              <a:chExt cx="1925548" cy="486529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5A25B7F-2291-4A50-8C07-D434C7F1B73A}"/>
                  </a:ext>
                </a:extLst>
              </p:cNvPr>
              <p:cNvSpPr txBox="1"/>
              <p:nvPr/>
            </p:nvSpPr>
            <p:spPr>
              <a:xfrm>
                <a:off x="3175025" y="2439025"/>
                <a:ext cx="1567044" cy="33713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2800" b="1" dirty="0"/>
                  <a:t>Request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F7585EB0-591B-4821-B83F-C5DB6F6E83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95773" y="2925552"/>
                <a:ext cx="1925548" cy="2"/>
              </a:xfrm>
              <a:prstGeom prst="straightConnector1">
                <a:avLst/>
              </a:prstGeom>
              <a:ln w="57150"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278090D-5B21-498C-BEB0-A8075642ED8A}"/>
                </a:ext>
              </a:extLst>
            </p:cNvPr>
            <p:cNvGrpSpPr/>
            <p:nvPr/>
          </p:nvGrpSpPr>
          <p:grpSpPr>
            <a:xfrm>
              <a:off x="2994031" y="3103527"/>
              <a:ext cx="1925548" cy="490795"/>
              <a:chOff x="7060059" y="3103527"/>
              <a:chExt cx="1925548" cy="490795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FF4C1CCC-6CAF-45E6-B715-188DDEE7E6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0059" y="3103527"/>
                <a:ext cx="1925548" cy="0"/>
              </a:xfrm>
              <a:prstGeom prst="straightConnector1">
                <a:avLst/>
              </a:prstGeom>
              <a:ln w="57150"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1651684-5C36-4514-821D-06D4DC6F2E8B}"/>
                  </a:ext>
                </a:extLst>
              </p:cNvPr>
              <p:cNvSpPr txBox="1"/>
              <p:nvPr/>
            </p:nvSpPr>
            <p:spPr>
              <a:xfrm>
                <a:off x="7241053" y="3252903"/>
                <a:ext cx="1567044" cy="34141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2800" b="1" dirty="0"/>
                  <a:t>Response</a:t>
                </a:r>
                <a:endParaRPr lang="en-US" sz="2400" b="1" dirty="0"/>
              </a:p>
            </p:txBody>
          </p:sp>
        </p:grp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823F3156-B2B0-4BA6-9C08-8792D021504D}"/>
              </a:ext>
            </a:extLst>
          </p:cNvPr>
          <p:cNvSpPr/>
          <p:nvPr/>
        </p:nvSpPr>
        <p:spPr>
          <a:xfrm>
            <a:off x="7078893" y="2095109"/>
            <a:ext cx="4389207" cy="1854200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825414458"/>
      </p:ext>
    </p:extLst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5A17-6B82-4D41-8195-F33155123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Mediator Pattern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F52A1-0184-4B78-A068-8CC4A8125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/>
          </a:p>
          <a:p>
            <a:pPr marL="0" indent="0" algn="ctr">
              <a:buNone/>
            </a:pPr>
            <a:r>
              <a:rPr lang="en-US" sz="4000"/>
              <a:t>MediatR</a:t>
            </a:r>
            <a:endParaRPr lang="en-US" sz="4000" dirty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3200" dirty="0">
                <a:latin typeface="Calynda" panose="020B0609030804020204" pitchFamily="49" charset="0"/>
                <a:ea typeface="Calynda" panose="020B0609030804020204" pitchFamily="49" charset="0"/>
                <a:cs typeface="Calynda" panose="020B0609030804020204" pitchFamily="49" charset="0"/>
              </a:rPr>
              <a:t>github.com/</a:t>
            </a:r>
            <a:r>
              <a:rPr lang="en-US" sz="3200" dirty="0" err="1">
                <a:latin typeface="Calynda" panose="020B0609030804020204" pitchFamily="49" charset="0"/>
                <a:ea typeface="Calynda" panose="020B0609030804020204" pitchFamily="49" charset="0"/>
                <a:cs typeface="Calynda" panose="020B0609030804020204" pitchFamily="49" charset="0"/>
              </a:rPr>
              <a:t>jbogard</a:t>
            </a:r>
            <a:r>
              <a:rPr lang="en-US" sz="3200" dirty="0">
                <a:latin typeface="Calynda" panose="020B0609030804020204" pitchFamily="49" charset="0"/>
                <a:ea typeface="Calynda" panose="020B0609030804020204" pitchFamily="49" charset="0"/>
                <a:cs typeface="Calynda" panose="020B0609030804020204" pitchFamily="49" charset="0"/>
              </a:rPr>
              <a:t>/</a:t>
            </a:r>
            <a:r>
              <a:rPr lang="en-US" sz="3200" dirty="0" err="1">
                <a:latin typeface="Calynda" panose="020B0609030804020204" pitchFamily="49" charset="0"/>
                <a:ea typeface="Calynda" panose="020B0609030804020204" pitchFamily="49" charset="0"/>
                <a:cs typeface="Calynda" panose="020B0609030804020204" pitchFamily="49" charset="0"/>
              </a:rPr>
              <a:t>MediatR</a:t>
            </a:r>
            <a:endParaRPr lang="en-US" sz="3200" dirty="0">
              <a:latin typeface="Calynda" panose="020B0609030804020204" pitchFamily="49" charset="0"/>
              <a:ea typeface="Calynda" panose="020B0609030804020204" pitchFamily="49" charset="0"/>
              <a:cs typeface="Calynda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844900"/>
      </p:ext>
    </p:extLst>
  </p:cSld>
  <p:clrMapOvr>
    <a:masterClrMapping/>
  </p:clrMapOvr>
  <p:transition>
    <p:dissolv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graph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699F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B9CD"/>
      </a:accent5>
      <a:accent6>
        <a:srgbClr val="2D2D8A"/>
      </a:accent6>
      <a:hlink>
        <a:srgbClr val="009999"/>
      </a:hlink>
      <a:folHlink>
        <a:srgbClr val="99CC00"/>
      </a:folHlink>
    </a:clrScheme>
    <a:fontScheme name="Paragraph Slide">
      <a:majorFont>
        <a:latin typeface="Bl Avenir Black"/>
        <a:ea typeface="ヒラギノ角ゴ ProN W6"/>
        <a:cs typeface="ヒラギノ角ゴ ProN W6"/>
      </a:majorFont>
      <a:minorFont>
        <a:latin typeface="Bk Avenir 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aragraph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73044153-E1BD-41B5-80E1-30DBE4404FFF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10106AB0-C779-4725-8EF3-36ABC16E6933}"/>
    </a:ext>
  </a:extLst>
</a:theme>
</file>

<file path=ppt/theme/theme3.xml><?xml version="1.0" encoding="utf-8"?>
<a:theme xmlns:a="http://schemas.openxmlformats.org/drawingml/2006/main" name="Blank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3B3C3B"/>
      </a:accent1>
      <a:accent2>
        <a:srgbClr val="333399"/>
      </a:accent2>
      <a:accent3>
        <a:srgbClr val="FFFFFF"/>
      </a:accent3>
      <a:accent4>
        <a:srgbClr val="000000"/>
      </a:accent4>
      <a:accent5>
        <a:srgbClr val="AFAFA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2380AE72-9B91-4BED-A484-E981E5460CEB}"/>
    </a:ext>
  </a:extLst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4F4083D4-E6CA-41EE-9F27-30B5CCD6C044}"/>
    </a:ext>
  </a:extLst>
</a:theme>
</file>

<file path=ppt/theme/theme5.xml><?xml version="1.0" encoding="utf-8"?>
<a:theme xmlns:a="http://schemas.openxmlformats.org/drawingml/2006/main" name="Header with Bullets Slide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77B5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B9CD"/>
      </a:accent5>
      <a:accent6>
        <a:srgbClr val="2D2D8A"/>
      </a:accent6>
      <a:hlink>
        <a:srgbClr val="009999"/>
      </a:hlink>
      <a:folHlink>
        <a:srgbClr val="99CC00"/>
      </a:folHlink>
    </a:clrScheme>
    <a:fontScheme name="Header with Bullets Slide">
      <a:majorFont>
        <a:latin typeface="Bl Avenir Black"/>
        <a:ea typeface="ヒラギノ角ゴ ProN W6"/>
        <a:cs typeface="ヒラギノ角ゴ ProN W6"/>
      </a:majorFont>
      <a:minorFont>
        <a:latin typeface="Bk Avenir 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Header with Bullets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1B2F3DEE-004A-4788-BB02-F4EE23F27560}"/>
    </a:ext>
  </a:extLst>
</a:theme>
</file>

<file path=ppt/theme/theme6.xml><?xml version="1.0" encoding="utf-8"?>
<a:theme xmlns:a="http://schemas.openxmlformats.org/drawingml/2006/main" name="Definition Slide">
  <a:themeElements>
    <a:clrScheme name="Definition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inition Slide">
      <a:majorFont>
        <a:latin typeface="Bl Avenir Black"/>
        <a:ea typeface="ヒラギノ角ゴ ProN W6"/>
        <a:cs typeface="ヒラギノ角ゴ ProN W6"/>
      </a:majorFont>
      <a:minorFont>
        <a:latin typeface="Bk Avenir 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inition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5AAD9943-08B0-46B1-9A3E-150BEDBAA4D9}"/>
    </a:ext>
  </a:extLst>
</a:theme>
</file>

<file path=ppt/theme/theme7.xml><?xml version="1.0" encoding="utf-8"?>
<a:theme xmlns:a="http://schemas.openxmlformats.org/drawingml/2006/main" name="Numbered Slide">
  <a:themeElements>
    <a:clrScheme name="Numbered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umbered Slide">
      <a:majorFont>
        <a:latin typeface="Bl Avenir Black"/>
        <a:ea typeface="ヒラギノ角ゴ ProN W6"/>
        <a:cs typeface="ヒラギノ角ゴ ProN W6"/>
      </a:majorFont>
      <a:minorFont>
        <a:latin typeface="Bk Avenir 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Numbered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BC7F938A-E922-4301-8BF7-338F4FFAFFD8}"/>
    </a:ext>
  </a:extLst>
</a:theme>
</file>

<file path=ppt/theme/theme8.xml><?xml version="1.0" encoding="utf-8"?>
<a:theme xmlns:a="http://schemas.openxmlformats.org/drawingml/2006/main" name="Basic Shape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585858"/>
      </a:accent1>
      <a:accent2>
        <a:srgbClr val="333399"/>
      </a:accent2>
      <a:accent3>
        <a:srgbClr val="FFFFFF"/>
      </a:accent3>
      <a:accent4>
        <a:srgbClr val="000000"/>
      </a:accent4>
      <a:accent5>
        <a:srgbClr val="B4B4B4"/>
      </a:accent5>
      <a:accent6>
        <a:srgbClr val="2D2D8A"/>
      </a:accent6>
      <a:hlink>
        <a:srgbClr val="009999"/>
      </a:hlink>
      <a:folHlink>
        <a:srgbClr val="99CC00"/>
      </a:folHlink>
    </a:clrScheme>
    <a:fontScheme name="Basic Shape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asic Shap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8F51D1F7-9552-446E-8466-FF458E9E9D8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00_02-WhatYouShouldKnow_2</Template>
  <TotalTime>8248</TotalTime>
  <Words>86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9</vt:i4>
      </vt:variant>
    </vt:vector>
  </HeadingPairs>
  <TitlesOfParts>
    <vt:vector size="30" baseType="lpstr">
      <vt:lpstr>ＭＳ Ｐゴシック</vt:lpstr>
      <vt:lpstr>ＭＳ Ｐゴシック</vt:lpstr>
      <vt:lpstr>Arial</vt:lpstr>
      <vt:lpstr>Avenir Black</vt:lpstr>
      <vt:lpstr>Bk Avenir Book</vt:lpstr>
      <vt:lpstr>Bl Avenir Black</vt:lpstr>
      <vt:lpstr>Calibri</vt:lpstr>
      <vt:lpstr>Calynda</vt:lpstr>
      <vt:lpstr>Gill Sans</vt:lpstr>
      <vt:lpstr>H Avenir Heavy</vt:lpstr>
      <vt:lpstr>M Avenir Medium</vt:lpstr>
      <vt:lpstr>ヒラギノ角ゴ ProN W3</vt:lpstr>
      <vt:lpstr>ヒラギノ角ゴ ProN W6</vt:lpstr>
      <vt:lpstr>Paragraph Slide</vt:lpstr>
      <vt:lpstr>Custom Design</vt:lpstr>
      <vt:lpstr>Blank</vt:lpstr>
      <vt:lpstr>1_Custom Design</vt:lpstr>
      <vt:lpstr>Header with Bullets Slide</vt:lpstr>
      <vt:lpstr>Definition Slide</vt:lpstr>
      <vt:lpstr>Numbered Slide</vt:lpstr>
      <vt:lpstr>Basic Shapes</vt:lpstr>
      <vt:lpstr>Understanding  Feature Folders</vt:lpstr>
      <vt:lpstr>Anti-Pattern:  Fat Controllers</vt:lpstr>
      <vt:lpstr>Refactoring to a Service Class</vt:lpstr>
      <vt:lpstr>Mediator Pattern</vt:lpstr>
      <vt:lpstr>Mediator Pattern</vt:lpstr>
      <vt:lpstr>Product Update Example</vt:lpstr>
      <vt:lpstr>Mediator Pattern in Action</vt:lpstr>
      <vt:lpstr>Mediator Pattern: Separation of Concerns</vt:lpstr>
      <vt:lpstr>Mediator Pattern Library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 Chadwick</dc:creator>
  <cp:lastModifiedBy>Jess Chadwick</cp:lastModifiedBy>
  <cp:revision>18</cp:revision>
  <dcterms:created xsi:type="dcterms:W3CDTF">2018-05-07T02:55:44Z</dcterms:created>
  <dcterms:modified xsi:type="dcterms:W3CDTF">2018-05-22T04:20:35Z</dcterms:modified>
</cp:coreProperties>
</file>