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4042"/>
  </p:normalViewPr>
  <p:slideViewPr>
    <p:cSldViewPr snapToGrid="0" snapToObjects="1">
      <p:cViewPr varScale="1">
        <p:scale>
          <a:sx n="71" d="100"/>
          <a:sy n="71" d="100"/>
        </p:scale>
        <p:origin x="1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E6CC1-0C5F-7848-B393-FBD04DA815A8}" type="datetimeFigureOut">
              <a:rPr lang="en-US" smtClean="0"/>
              <a:t>5/4/17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03A00-B8C6-894B-9B49-9FE3BF35E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3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Mean decrease accuracy </a:t>
            </a:r>
            <a:r>
              <a:rPr lang="mr-IN" dirty="0" smtClean="0"/>
              <a:t>–</a:t>
            </a:r>
            <a:r>
              <a:rPr lang="en-US" dirty="0" smtClean="0"/>
              <a:t> the decrease in accuracy when an attribute is removed</a:t>
            </a:r>
          </a:p>
          <a:p>
            <a:r>
              <a:rPr lang="en-US" dirty="0" smtClean="0"/>
              <a:t>Mean decrease </a:t>
            </a:r>
            <a:r>
              <a:rPr lang="en-US" dirty="0" err="1" smtClean="0"/>
              <a:t>gini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the decrease in 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gini</a:t>
            </a:r>
            <a:r>
              <a:rPr lang="en-US" baseline="0" dirty="0" smtClean="0"/>
              <a:t> index (a node purity measure) when an attribute is removed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03A00-B8C6-894B-9B49-9FE3BF35EA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43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AA9A-50C3-984B-8F16-AE7811512DED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9147-395C-0F40-A505-896170E4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6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AA9A-50C3-984B-8F16-AE7811512DED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9147-395C-0F40-A505-896170E4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69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AA9A-50C3-984B-8F16-AE7811512DED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9147-395C-0F40-A505-896170E4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75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AA9A-50C3-984B-8F16-AE7811512DED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9147-395C-0F40-A505-896170E4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71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AA9A-50C3-984B-8F16-AE7811512DED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9147-395C-0F40-A505-896170E4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0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AA9A-50C3-984B-8F16-AE7811512DED}" type="datetimeFigureOut">
              <a:rPr lang="en-US" smtClean="0"/>
              <a:t>5/4/17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9147-395C-0F40-A505-896170E4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6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AA9A-50C3-984B-8F16-AE7811512DED}" type="datetimeFigureOut">
              <a:rPr lang="en-US" smtClean="0"/>
              <a:t>5/4/17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9147-395C-0F40-A505-896170E4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21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AA9A-50C3-984B-8F16-AE7811512DED}" type="datetimeFigureOut">
              <a:rPr lang="en-US" smtClean="0"/>
              <a:t>5/4/17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9147-395C-0F40-A505-896170E4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6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AA9A-50C3-984B-8F16-AE7811512DED}" type="datetimeFigureOut">
              <a:rPr lang="en-US" smtClean="0"/>
              <a:t>5/4/17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9147-395C-0F40-A505-896170E4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2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AA9A-50C3-984B-8F16-AE7811512DED}" type="datetimeFigureOut">
              <a:rPr lang="en-US" smtClean="0"/>
              <a:t>5/4/17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9147-395C-0F40-A505-896170E4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2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AA9A-50C3-984B-8F16-AE7811512DED}" type="datetimeFigureOut">
              <a:rPr lang="en-US" smtClean="0"/>
              <a:t>5/4/17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9147-395C-0F40-A505-896170E4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6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AAA9A-50C3-984B-8F16-AE7811512DED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69147-395C-0F40-A505-896170E4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1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Breast Cancer Tumor Malignancy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68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UCI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“breast-cancer-</a:t>
            </a:r>
            <a:r>
              <a:rPr lang="en-US" dirty="0" err="1" smtClean="0"/>
              <a:t>wisconsin.data</a:t>
            </a:r>
            <a:r>
              <a:rPr lang="en-US" dirty="0" smtClean="0"/>
              <a:t>” file was downloaded from the UCI and loaded into R studio</a:t>
            </a:r>
          </a:p>
          <a:p>
            <a:r>
              <a:rPr lang="en-US" dirty="0" smtClean="0"/>
              <a:t>The data has 11 total attributes</a:t>
            </a:r>
          </a:p>
          <a:p>
            <a:pPr lvl="1"/>
            <a:r>
              <a:rPr lang="en-US" dirty="0" smtClean="0"/>
              <a:t>ID number</a:t>
            </a:r>
          </a:p>
          <a:p>
            <a:pPr lvl="1"/>
            <a:r>
              <a:rPr lang="en-US" dirty="0" smtClean="0"/>
              <a:t>Clump thickness</a:t>
            </a:r>
          </a:p>
          <a:p>
            <a:pPr lvl="1"/>
            <a:r>
              <a:rPr lang="en-US" dirty="0" smtClean="0"/>
              <a:t>Uniformity of cell size</a:t>
            </a:r>
          </a:p>
          <a:p>
            <a:pPr lvl="1"/>
            <a:r>
              <a:rPr lang="en-US" dirty="0" smtClean="0"/>
              <a:t>Uniformity of cell shape</a:t>
            </a:r>
          </a:p>
          <a:p>
            <a:pPr lvl="1"/>
            <a:r>
              <a:rPr lang="en-US" dirty="0" smtClean="0"/>
              <a:t>Marginal adhesion</a:t>
            </a:r>
          </a:p>
          <a:p>
            <a:pPr lvl="1"/>
            <a:r>
              <a:rPr lang="en-US" dirty="0" smtClean="0"/>
              <a:t>Single epithelial cell size</a:t>
            </a:r>
          </a:p>
          <a:p>
            <a:pPr lvl="1"/>
            <a:r>
              <a:rPr lang="en-US" dirty="0" smtClean="0"/>
              <a:t>Bare nuclei</a:t>
            </a:r>
          </a:p>
          <a:p>
            <a:pPr lvl="1"/>
            <a:r>
              <a:rPr lang="en-US" dirty="0" smtClean="0"/>
              <a:t>Bland chromatin</a:t>
            </a:r>
          </a:p>
          <a:p>
            <a:pPr lvl="1"/>
            <a:r>
              <a:rPr lang="en-US" dirty="0" smtClean="0"/>
              <a:t>Normal nuclei</a:t>
            </a:r>
          </a:p>
          <a:p>
            <a:pPr lvl="1"/>
            <a:r>
              <a:rPr lang="en-US" dirty="0" smtClean="0"/>
              <a:t>Mitosis </a:t>
            </a:r>
          </a:p>
          <a:p>
            <a:pPr lvl="1"/>
            <a:r>
              <a:rPr lang="en-US" dirty="0" smtClean="0"/>
              <a:t>Class</a:t>
            </a:r>
          </a:p>
          <a:p>
            <a:r>
              <a:rPr lang="en-US" dirty="0" smtClean="0"/>
              <a:t>The class variable was equal to 2 if benign and 4 if </a:t>
            </a:r>
            <a:r>
              <a:rPr lang="en-US" dirty="0" err="1" smtClean="0"/>
              <a:t>maignant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0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</a:t>
            </a:r>
            <a:r>
              <a:rPr lang="en-US" smtClean="0"/>
              <a:t>and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16 missing columns in the bare nuclei column</a:t>
            </a:r>
          </a:p>
          <a:p>
            <a:r>
              <a:rPr lang="en-US" dirty="0" smtClean="0"/>
              <a:t>After removing these records, 699 rows were reduced to 683</a:t>
            </a:r>
          </a:p>
          <a:p>
            <a:r>
              <a:rPr lang="en-US" dirty="0" smtClean="0"/>
              <a:t>The remaining data was separated into training and testing sets</a:t>
            </a:r>
          </a:p>
          <a:p>
            <a:pPr lvl="1"/>
            <a:r>
              <a:rPr lang="en-US" dirty="0" smtClean="0"/>
              <a:t>Used “</a:t>
            </a:r>
            <a:r>
              <a:rPr lang="en-US" dirty="0" err="1" smtClean="0"/>
              <a:t>createDataPartition</a:t>
            </a:r>
            <a:r>
              <a:rPr lang="en-US" dirty="0" smtClean="0"/>
              <a:t>” package in R</a:t>
            </a:r>
          </a:p>
          <a:p>
            <a:pPr lvl="1"/>
            <a:r>
              <a:rPr lang="en-US" dirty="0" smtClean="0"/>
              <a:t>80% training</a:t>
            </a:r>
          </a:p>
          <a:p>
            <a:pPr lvl="1"/>
            <a:r>
              <a:rPr lang="en-US" dirty="0" smtClean="0"/>
              <a:t>20%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3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Nine attributes were used to predict tumor malignancy</a:t>
            </a:r>
          </a:p>
          <a:p>
            <a:pPr lvl="1"/>
            <a:r>
              <a:rPr lang="en-US" dirty="0" smtClean="0"/>
              <a:t>All but ID number, which does not have an effect on the outcome 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randomForest</a:t>
            </a:r>
            <a:r>
              <a:rPr lang="en-US" dirty="0" smtClean="0"/>
              <a:t>” package and method was used in R</a:t>
            </a:r>
          </a:p>
          <a:p>
            <a:r>
              <a:rPr lang="en-US" dirty="0" smtClean="0"/>
              <a:t>2000 trees in the forest</a:t>
            </a:r>
          </a:p>
        </p:txBody>
      </p:sp>
    </p:spTree>
    <p:extLst>
      <p:ext uri="{BB962C8B-B14F-4D97-AF65-F5344CB8AC3E}">
        <p14:creationId xmlns:p14="http://schemas.microsoft.com/office/powerpoint/2010/main" val="165244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training data:</a:t>
            </a:r>
          </a:p>
          <a:p>
            <a:pPr lvl="1"/>
            <a:r>
              <a:rPr lang="en-US" dirty="0" smtClean="0"/>
              <a:t>97.8% accuracy on benign tumor classification</a:t>
            </a:r>
          </a:p>
          <a:p>
            <a:pPr lvl="1"/>
            <a:r>
              <a:rPr lang="en-US" dirty="0" smtClean="0"/>
              <a:t>98.4% accuracy on malignant tumor classification</a:t>
            </a:r>
          </a:p>
          <a:p>
            <a:r>
              <a:rPr lang="en-US" dirty="0" smtClean="0"/>
              <a:t>On testing data:</a:t>
            </a:r>
          </a:p>
          <a:p>
            <a:pPr lvl="1"/>
            <a:r>
              <a:rPr lang="en-US" dirty="0" smtClean="0"/>
              <a:t>94.9% accuracy on benign tumor classification</a:t>
            </a:r>
          </a:p>
          <a:p>
            <a:pPr lvl="1"/>
            <a:r>
              <a:rPr lang="en-US" dirty="0" smtClean="0"/>
              <a:t>93.0% accuracy on malignant tumor classification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13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183" y="1825626"/>
            <a:ext cx="7984108" cy="4351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Variable Importance</a:t>
            </a:r>
          </a:p>
        </p:txBody>
      </p:sp>
    </p:spTree>
    <p:extLst>
      <p:ext uri="{BB962C8B-B14F-4D97-AF65-F5344CB8AC3E}">
        <p14:creationId xmlns:p14="http://schemas.microsoft.com/office/powerpoint/2010/main" val="28038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Relatively successful numbers, but not good enough when predicting something as serious as tumor malignancy</a:t>
            </a:r>
          </a:p>
          <a:p>
            <a:r>
              <a:rPr lang="en-US" dirty="0" smtClean="0"/>
              <a:t>Other models such as SVM or neural networks could be used</a:t>
            </a:r>
          </a:p>
          <a:p>
            <a:r>
              <a:rPr lang="en-US" dirty="0" smtClean="0"/>
              <a:t>Leaving out some less important attributes could change the accuracy slightly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269</Words>
  <Application>Microsoft Macintosh PowerPoint</Application>
  <PresentationFormat>Widescreen</PresentationFormat>
  <Paragraphs>43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Mangal</vt:lpstr>
      <vt:lpstr>Office Theme</vt:lpstr>
      <vt:lpstr>Predicting Breast Cancer Tumor Malignancy</vt:lpstr>
      <vt:lpstr>UCI Dataset</vt:lpstr>
      <vt:lpstr>Data Cleaning and Partitioning</vt:lpstr>
      <vt:lpstr>Random Forest Modeling</vt:lpstr>
      <vt:lpstr>Results</vt:lpstr>
      <vt:lpstr>Variable Importance</vt:lpstr>
      <vt:lpstr>Conclusions and Future Work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Breast Cancer Tumor Malignancy</dc:title>
  <dc:creator>Microsoft Office User</dc:creator>
  <cp:lastModifiedBy>Microsoft Office User</cp:lastModifiedBy>
  <cp:revision>14</cp:revision>
  <dcterms:created xsi:type="dcterms:W3CDTF">2017-05-03T18:21:13Z</dcterms:created>
  <dcterms:modified xsi:type="dcterms:W3CDTF">2017-05-04T14:21:22Z</dcterms:modified>
</cp:coreProperties>
</file>