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62" r:id="rId4"/>
    <p:sldId id="263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2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AA96E-ADE6-7E44-B5C7-980A6F1ED73D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8AEE-2686-3A4E-8D53-FBF08EF9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0DC80C-F792-1646-89C3-E4444A2000D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3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23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8ED506-59BE-4048-9667-85F5D8557A8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3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Signal energy 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LPC</a:t>
            </a:r>
            <a:r>
              <a:rPr lang="en-US" baseline="0" dirty="0" smtClean="0">
                <a:latin typeface="Calibri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Formant</a:t>
            </a:r>
          </a:p>
          <a:p>
            <a:pPr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Voice quality</a:t>
            </a:r>
          </a:p>
          <a:p>
            <a:pPr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CHROMA</a:t>
            </a:r>
          </a:p>
          <a:p>
            <a:pPr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Voice probability </a:t>
            </a:r>
          </a:p>
          <a:p>
            <a:pPr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Zero crossing rate</a:t>
            </a:r>
            <a:endParaRPr lang="en-US" dirty="0">
              <a:latin typeface="Calibri" charset="0"/>
            </a:endParaRPr>
          </a:p>
        </p:txBody>
      </p:sp>
      <p:sp>
        <p:nvSpPr>
          <p:cNvPr id="223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8ED506-59BE-4048-9667-85F5D8557A8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3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23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8ED506-59BE-4048-9667-85F5D8557A8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3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23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8ED506-59BE-4048-9667-85F5D8557A8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D8B1-B644-BE48-8E40-DFA1BA628D1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17CF-5F86-D243-A262-F6FFC6F7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D8B1-B644-BE48-8E40-DFA1BA628D1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17CF-5F86-D243-A262-F6FFC6F7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D8B1-B644-BE48-8E40-DFA1BA628D1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17CF-5F86-D243-A262-F6FFC6F7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gre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0" y="1733550"/>
            <a:ext cx="91440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200" i="1">
                <a:solidFill>
                  <a:schemeClr val="bg1"/>
                </a:solidFill>
              </a:rPr>
              <a:t>Section Title Section Title </a:t>
            </a:r>
            <a:endParaRPr lang="en-US" i="1">
              <a:solidFill>
                <a:schemeClr val="bg1"/>
              </a:solidFill>
            </a:endParaRPr>
          </a:p>
          <a:p>
            <a:pPr algn="ctr"/>
            <a:r>
              <a:rPr lang="en-US" i="1">
                <a:solidFill>
                  <a:schemeClr val="bg1"/>
                </a:solidFill>
              </a:rPr>
              <a:t>Section Subtitle Section Subtitle</a:t>
            </a:r>
          </a:p>
        </p:txBody>
      </p:sp>
      <p:sp>
        <p:nvSpPr>
          <p:cNvPr id="6" name="TextBox 10"/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ts val="2400"/>
              </a:lnSpc>
            </a:pPr>
            <a:fld id="{2BB790E2-8B68-A245-8E5F-479CB0B28564}" type="slidenum">
              <a:rPr lang="en-US" sz="1200" b="1">
                <a:solidFill>
                  <a:schemeClr val="bg1"/>
                </a:solidFill>
              </a:rPr>
              <a:pPr>
                <a:lnSpc>
                  <a:spcPts val="2400"/>
                </a:lnSpc>
              </a:pPr>
              <a:t>‹#›</a:t>
            </a:fld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>
                <a:solidFill>
                  <a:schemeClr val="bg1"/>
                </a:solidFill>
              </a:rPr>
              <a:t>|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27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D8B1-B644-BE48-8E40-DFA1BA628D1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17CF-5F86-D243-A262-F6FFC6F7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D8B1-B644-BE48-8E40-DFA1BA628D1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17CF-5F86-D243-A262-F6FFC6F7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2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D8B1-B644-BE48-8E40-DFA1BA628D1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17CF-5F86-D243-A262-F6FFC6F7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D8B1-B644-BE48-8E40-DFA1BA628D1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17CF-5F86-D243-A262-F6FFC6F7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D8B1-B644-BE48-8E40-DFA1BA628D1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17CF-5F86-D243-A262-F6FFC6F7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3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D8B1-B644-BE48-8E40-DFA1BA628D1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17CF-5F86-D243-A262-F6FFC6F7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3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D8B1-B644-BE48-8E40-DFA1BA628D1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17CF-5F86-D243-A262-F6FFC6F7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D8B1-B644-BE48-8E40-DFA1BA628D1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17CF-5F86-D243-A262-F6FFC6F7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D8B1-B644-BE48-8E40-DFA1BA628D1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17CF-5F86-D243-A262-F6FFC6F7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1" descr="16x9_BG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969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9"/>
          <p:cNvSpPr txBox="1">
            <a:spLocks noChangeArrowheads="1"/>
          </p:cNvSpPr>
          <p:nvPr/>
        </p:nvSpPr>
        <p:spPr bwMode="auto">
          <a:xfrm>
            <a:off x="0" y="1638300"/>
            <a:ext cx="9144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 smtClean="0">
                <a:solidFill>
                  <a:schemeClr val="bg1"/>
                </a:solidFill>
              </a:rPr>
              <a:t>Understanding speech emotion features in LSTMs</a:t>
            </a:r>
            <a:endParaRPr lang="en-US" i="1" dirty="0">
              <a:solidFill>
                <a:schemeClr val="bg1"/>
              </a:solidFill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Jonathan Chan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71090" y="3209483"/>
            <a:ext cx="5918923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1600" b="1" dirty="0" smtClean="0">
                <a:solidFill>
                  <a:schemeClr val="bg1"/>
                </a:solidFill>
                <a:cs typeface="Helvetica"/>
              </a:rPr>
              <a:t>Problem introduction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1600" b="1" dirty="0" smtClean="0">
                <a:solidFill>
                  <a:schemeClr val="bg1"/>
                </a:solidFill>
                <a:cs typeface="Helvetica"/>
              </a:rPr>
              <a:t>State of the art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1600" b="1" dirty="0" smtClean="0">
                <a:solidFill>
                  <a:schemeClr val="bg1"/>
                </a:solidFill>
                <a:cs typeface="Helvetica"/>
              </a:rPr>
              <a:t>Research roadmap &amp; experiments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sz="1600" b="1" dirty="0" smtClean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55588" y="4695826"/>
            <a:ext cx="67818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ts val="2400"/>
              </a:lnSpc>
            </a:pPr>
            <a:fld id="{A57ED54B-0B09-B94C-857E-FE7C7A5D9B46}" type="slidenum">
              <a:rPr lang="en-US" sz="1200" b="1" smtClean="0">
                <a:solidFill>
                  <a:schemeClr val="bg1"/>
                </a:solidFill>
              </a:rPr>
              <a:pPr>
                <a:lnSpc>
                  <a:spcPts val="2400"/>
                </a:lnSpc>
              </a:pPr>
              <a:t>1</a:t>
            </a:fld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|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i="1" dirty="0">
                <a:solidFill>
                  <a:schemeClr val="bg1"/>
                </a:solidFill>
              </a:rPr>
              <a:t>Understanding speech emotion features in </a:t>
            </a:r>
            <a:r>
              <a:rPr lang="en-US" sz="1200" i="1" dirty="0" smtClean="0">
                <a:solidFill>
                  <a:schemeClr val="bg1"/>
                </a:solidFill>
              </a:rPr>
              <a:t>LSTMs</a:t>
            </a:r>
            <a:endParaRPr lang="en-US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7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228599" y="1"/>
            <a:ext cx="8761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Problem introduction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043" y="554029"/>
            <a:ext cx="8761971" cy="3970318"/>
          </a:xfrm>
          <a:prstGeom prst="rect">
            <a:avLst/>
          </a:prstGeom>
        </p:spPr>
        <p:txBody>
          <a:bodyPr numCol="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Speech emotion recognition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Teaching computers to understand the emotion behind a spoken phrase/sentence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Domain Challenges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Hard problem even for humans. Discerning between certain emotions in a short sentence, such as excited vs. surprised, is difficult.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Emotion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recognition accuracy relies heavily on the ability to generate representative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features [1]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Deep Learning Challenges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Audio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data is sequential with high dimensionality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Deep learning models that take advantage of the structure of sequential data are just starting to see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success (e.g., LSTMs)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Dataset size is relatively small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and can be either acted emotions or (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under 50 hours of audio)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Deep learning models have a tendency to over-fit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data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With thousands of training parameters, a model could easily memorize a small training set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34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4803776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11"/>
          <p:cNvSpPr txBox="1">
            <a:spLocks noChangeArrowheads="1"/>
          </p:cNvSpPr>
          <p:nvPr/>
        </p:nvSpPr>
        <p:spPr bwMode="auto">
          <a:xfrm>
            <a:off x="255588" y="4695826"/>
            <a:ext cx="67818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ts val="2400"/>
              </a:lnSpc>
            </a:pPr>
            <a:fld id="{A57ED54B-0B09-B94C-857E-FE7C7A5D9B46}" type="slidenum">
              <a:rPr lang="en-US" sz="1200" b="1">
                <a:solidFill>
                  <a:schemeClr val="bg1"/>
                </a:solidFill>
              </a:rPr>
              <a:pPr>
                <a:lnSpc>
                  <a:spcPts val="2400"/>
                </a:lnSpc>
              </a:pPr>
              <a:t>2</a:t>
            </a:fld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|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i="1" dirty="0">
                <a:solidFill>
                  <a:schemeClr val="bg1"/>
                </a:solidFill>
              </a:rPr>
              <a:t>Understanding speech emotion features in </a:t>
            </a:r>
            <a:r>
              <a:rPr lang="en-US" sz="1200" i="1" dirty="0" smtClean="0">
                <a:solidFill>
                  <a:schemeClr val="bg1"/>
                </a:solidFill>
              </a:rPr>
              <a:t>LSTMs</a:t>
            </a:r>
            <a:endParaRPr lang="en-US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3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228599" y="1"/>
            <a:ext cx="8761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State of the </a:t>
            </a:r>
            <a:r>
              <a:rPr lang="en-US" sz="2000" dirty="0" smtClean="0">
                <a:solidFill>
                  <a:schemeClr val="bg1"/>
                </a:solidFill>
              </a:rPr>
              <a:t>art (IEMOCAP dataset)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044" y="554029"/>
            <a:ext cx="5937230" cy="440120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“Traditional” machine learning approaches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Eyben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 </a:t>
            </a: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et al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.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d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eveloped an open source toolkit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openEAR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 that utilizes an SVM with input features such as signal energy, MFCCs, LPCs, formants, voice quality, and CHROMA among others [2]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Deep learning approaches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Han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et al.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explored using deep neural networks without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recurrent networks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in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[3]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3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fully connected hidden layers of 256 rectified linear units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and an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Extreme Learning Machine (ELM), which is a neural network with one hidden layer of 120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units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Input features are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pitch, Mel-frequency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cepstrum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 coefficients (MFCC), and deltas of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MFCCs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Lee et al.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substituted a bidirectional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LSTM for the fully connected neural network and continuing to employ the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ELM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in [4]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Accuracy increased from 52% to 64%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Added new input features: voice probability and zero crossing rate</a:t>
            </a:r>
          </a:p>
          <a:p>
            <a:pPr lvl="1">
              <a:defRPr/>
            </a:pPr>
            <a:endParaRPr lang="en-US" sz="1400" dirty="0"/>
          </a:p>
          <a:p>
            <a:pPr marL="742950" lvl="1" indent="-285750">
              <a:buFont typeface="Arial"/>
              <a:buChar char="•"/>
              <a:defRPr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 marL="742950" lvl="1" indent="-285750">
              <a:buFont typeface="Arial"/>
              <a:buChar char="•"/>
              <a:defRPr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34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4803776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11"/>
          <p:cNvSpPr txBox="1">
            <a:spLocks noChangeArrowheads="1"/>
          </p:cNvSpPr>
          <p:nvPr/>
        </p:nvSpPr>
        <p:spPr bwMode="auto">
          <a:xfrm>
            <a:off x="255588" y="4695826"/>
            <a:ext cx="67818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ts val="2400"/>
              </a:lnSpc>
            </a:pPr>
            <a:fld id="{A57ED54B-0B09-B94C-857E-FE7C7A5D9B46}" type="slidenum">
              <a:rPr lang="en-US" sz="1200" b="1">
                <a:solidFill>
                  <a:schemeClr val="bg1"/>
                </a:solidFill>
              </a:rPr>
              <a:pPr>
                <a:lnSpc>
                  <a:spcPts val="2400"/>
                </a:lnSpc>
              </a:pPr>
              <a:t>3</a:t>
            </a:fld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|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i="1" dirty="0">
                <a:solidFill>
                  <a:schemeClr val="bg1"/>
                </a:solidFill>
              </a:rPr>
              <a:t>Understanding speech emotion features in LSTMs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6273" y="41101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85" y="554029"/>
            <a:ext cx="2943276" cy="2089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2273" y="2632055"/>
            <a:ext cx="269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Han et al. showing classification performance across models on IEMOCAP [3]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881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traight Arrow Connector 171"/>
          <p:cNvCxnSpPr>
            <a:stCxn id="13" idx="0"/>
            <a:endCxn id="26" idx="2"/>
          </p:cNvCxnSpPr>
          <p:nvPr/>
        </p:nvCxnSpPr>
        <p:spPr>
          <a:xfrm flipV="1">
            <a:off x="7801448" y="918104"/>
            <a:ext cx="956308" cy="475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3" idx="0"/>
            <a:endCxn id="25" idx="2"/>
          </p:cNvCxnSpPr>
          <p:nvPr/>
        </p:nvCxnSpPr>
        <p:spPr>
          <a:xfrm flipV="1">
            <a:off x="7801448" y="916068"/>
            <a:ext cx="410860" cy="477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3" idx="0"/>
            <a:endCxn id="24" idx="2"/>
          </p:cNvCxnSpPr>
          <p:nvPr/>
        </p:nvCxnSpPr>
        <p:spPr>
          <a:xfrm flipH="1" flipV="1">
            <a:off x="7603038" y="916068"/>
            <a:ext cx="198410" cy="477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3" idx="0"/>
            <a:endCxn id="27" idx="2"/>
          </p:cNvCxnSpPr>
          <p:nvPr/>
        </p:nvCxnSpPr>
        <p:spPr>
          <a:xfrm flipH="1" flipV="1">
            <a:off x="6953171" y="916068"/>
            <a:ext cx="848277" cy="477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31105" y="3488403"/>
            <a:ext cx="1579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Frame-level Feature </a:t>
            </a:r>
          </a:p>
          <a:p>
            <a:r>
              <a:rPr lang="en-US" sz="1400" dirty="0" smtClean="0"/>
              <a:t>Extraction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6617836" y="3488403"/>
            <a:ext cx="2377133" cy="667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4" name="Rectangle 14363"/>
          <p:cNvSpPr/>
          <p:nvPr/>
        </p:nvSpPr>
        <p:spPr>
          <a:xfrm>
            <a:off x="6612882" y="1997364"/>
            <a:ext cx="2377133" cy="1166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228599" y="1"/>
            <a:ext cx="8761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Research roadmap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043" y="554029"/>
            <a:ext cx="5105957" cy="433964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Objective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/>
              <a:t>U</a:t>
            </a:r>
            <a:r>
              <a:rPr lang="en-US" sz="1200" dirty="0" smtClean="0"/>
              <a:t>nderstand </a:t>
            </a:r>
            <a:r>
              <a:rPr lang="en-US" sz="1200" dirty="0"/>
              <a:t>the relative importance of the features used </a:t>
            </a:r>
            <a:r>
              <a:rPr lang="en-US" sz="1200" dirty="0" smtClean="0"/>
              <a:t>by</a:t>
            </a:r>
            <a:r>
              <a:rPr lang="en-US" sz="1200" i="1" dirty="0" smtClean="0"/>
              <a:t> Lee et al. </a:t>
            </a:r>
            <a:r>
              <a:rPr lang="en-US" sz="1200" dirty="0" smtClean="0"/>
              <a:t>and </a:t>
            </a:r>
            <a:r>
              <a:rPr lang="en-US" sz="1200" dirty="0"/>
              <a:t>to explore how other commonly used features used in speech recognition affect the accuracy of the model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Roadmap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Merge IEMOCAP[5] and LDC [6] datasets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Divide dataset for speaker independent training/validation/test sets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Extract features: pitch, MFCCs, delta MFCCs, zero-crossing rate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Build voice probability feature with a simple model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Build bi-directional LSTM [7]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Build extreme learning machine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Train model,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hyperparameter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 search, and evaluate accuracy on test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With spectrogram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With MFCCs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With MFCCs and delta MFCCs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With MFCCs, deltas MFCCs, and pitch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With MFCCs, deltas MFCCs,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pitch, and zero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-crossing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rate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With MFCCs, deltas MFCCs, pitch,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zero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-crossing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rate, and voice probability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 marL="800100" lvl="1" indent="-342900">
              <a:buFont typeface="Arial"/>
              <a:buChar char="•"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 marL="800100" lvl="1" indent="-342900">
              <a:buFont typeface="Arial"/>
              <a:buChar char="•"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 marL="800100" lvl="1" indent="-342900">
              <a:buAutoNum type="arabicPeriod"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34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4803776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11"/>
          <p:cNvSpPr txBox="1">
            <a:spLocks noChangeArrowheads="1"/>
          </p:cNvSpPr>
          <p:nvPr/>
        </p:nvSpPr>
        <p:spPr bwMode="auto">
          <a:xfrm>
            <a:off x="255588" y="4695826"/>
            <a:ext cx="67818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ts val="2400"/>
              </a:lnSpc>
            </a:pPr>
            <a:fld id="{A57ED54B-0B09-B94C-857E-FE7C7A5D9B46}" type="slidenum">
              <a:rPr lang="en-US" sz="1200" b="1">
                <a:solidFill>
                  <a:schemeClr val="bg1"/>
                </a:solidFill>
              </a:rPr>
              <a:pPr>
                <a:lnSpc>
                  <a:spcPts val="2400"/>
                </a:lnSpc>
              </a:pPr>
              <a:t>4</a:t>
            </a:fld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|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i="1" dirty="0">
                <a:solidFill>
                  <a:schemeClr val="bg1"/>
                </a:solidFill>
              </a:rPr>
              <a:t>Understanding speech emotion features in LSTMs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40365" y="2778745"/>
            <a:ext cx="379414" cy="271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6612882" y="1393765"/>
            <a:ext cx="2377132" cy="271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ELM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7327306" y="2778745"/>
            <a:ext cx="379414" cy="271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5" name="Straight Arrow Connector 4"/>
          <p:cNvCxnSpPr>
            <a:stCxn id="12" idx="3"/>
            <a:endCxn id="34" idx="1"/>
          </p:cNvCxnSpPr>
          <p:nvPr/>
        </p:nvCxnSpPr>
        <p:spPr>
          <a:xfrm>
            <a:off x="7119779" y="2914404"/>
            <a:ext cx="2075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921888" y="2775687"/>
            <a:ext cx="379414" cy="271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8" name="Straight Arrow Connector 37"/>
          <p:cNvCxnSpPr>
            <a:stCxn id="34" idx="3"/>
            <a:endCxn id="37" idx="1"/>
          </p:cNvCxnSpPr>
          <p:nvPr/>
        </p:nvCxnSpPr>
        <p:spPr>
          <a:xfrm flipV="1">
            <a:off x="7706720" y="2911346"/>
            <a:ext cx="215168" cy="3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525499" y="2778745"/>
            <a:ext cx="379414" cy="271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42" name="Straight Arrow Connector 41"/>
          <p:cNvCxnSpPr>
            <a:endCxn id="41" idx="1"/>
          </p:cNvCxnSpPr>
          <p:nvPr/>
        </p:nvCxnSpPr>
        <p:spPr>
          <a:xfrm flipV="1">
            <a:off x="8310331" y="2914404"/>
            <a:ext cx="215168" cy="3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06560" y="2702018"/>
            <a:ext cx="861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Forward layer</a:t>
            </a:r>
            <a:endParaRPr lang="en-US" sz="1100" dirty="0"/>
          </a:p>
        </p:txBody>
      </p:sp>
      <p:sp>
        <p:nvSpPr>
          <p:cNvPr id="44" name="Rectangle 43"/>
          <p:cNvSpPr/>
          <p:nvPr/>
        </p:nvSpPr>
        <p:spPr>
          <a:xfrm>
            <a:off x="6740365" y="2270822"/>
            <a:ext cx="379414" cy="271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7327306" y="2270822"/>
            <a:ext cx="379414" cy="271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7921888" y="2267764"/>
            <a:ext cx="379414" cy="271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8525499" y="2270822"/>
            <a:ext cx="379414" cy="271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5906560" y="2194095"/>
            <a:ext cx="741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Backward layer</a:t>
            </a:r>
            <a:endParaRPr lang="en-US" sz="1100" dirty="0"/>
          </a:p>
        </p:txBody>
      </p:sp>
      <p:cxnSp>
        <p:nvCxnSpPr>
          <p:cNvPr id="14355" name="Straight Arrow Connector 14354"/>
          <p:cNvCxnSpPr>
            <a:stCxn id="45" idx="1"/>
            <a:endCxn id="44" idx="3"/>
          </p:cNvCxnSpPr>
          <p:nvPr/>
        </p:nvCxnSpPr>
        <p:spPr>
          <a:xfrm flipH="1">
            <a:off x="7119779" y="2406481"/>
            <a:ext cx="2075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357" name="Straight Arrow Connector 14356"/>
          <p:cNvCxnSpPr>
            <a:stCxn id="47" idx="1"/>
            <a:endCxn id="45" idx="3"/>
          </p:cNvCxnSpPr>
          <p:nvPr/>
        </p:nvCxnSpPr>
        <p:spPr>
          <a:xfrm flipH="1">
            <a:off x="7706720" y="2403423"/>
            <a:ext cx="215168" cy="3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359" name="Straight Arrow Connector 14358"/>
          <p:cNvCxnSpPr>
            <a:stCxn id="49" idx="1"/>
            <a:endCxn id="47" idx="3"/>
          </p:cNvCxnSpPr>
          <p:nvPr/>
        </p:nvCxnSpPr>
        <p:spPr>
          <a:xfrm flipH="1" flipV="1">
            <a:off x="8301302" y="2403423"/>
            <a:ext cx="224197" cy="3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>
            <a:off x="6629439" y="4353938"/>
            <a:ext cx="2365530" cy="271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Audio file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6741079" y="3690161"/>
            <a:ext cx="379414" cy="271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8" name="Rectangle 77"/>
          <p:cNvSpPr/>
          <p:nvPr/>
        </p:nvSpPr>
        <p:spPr>
          <a:xfrm>
            <a:off x="7328020" y="3690161"/>
            <a:ext cx="379414" cy="271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7922602" y="3690161"/>
            <a:ext cx="379414" cy="271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8525499" y="3690161"/>
            <a:ext cx="379414" cy="271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231105" y="2467910"/>
            <a:ext cx="125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BDLSTM</a:t>
            </a:r>
            <a:endParaRPr lang="en-US" sz="1400" dirty="0"/>
          </a:p>
        </p:txBody>
      </p:sp>
      <p:cxnSp>
        <p:nvCxnSpPr>
          <p:cNvPr id="56" name="Straight Arrow Connector 55"/>
          <p:cNvCxnSpPr>
            <a:stCxn id="44" idx="0"/>
            <a:endCxn id="13" idx="2"/>
          </p:cNvCxnSpPr>
          <p:nvPr/>
        </p:nvCxnSpPr>
        <p:spPr>
          <a:xfrm flipV="1">
            <a:off x="6930072" y="1665083"/>
            <a:ext cx="871376" cy="605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5" idx="0"/>
            <a:endCxn id="13" idx="2"/>
          </p:cNvCxnSpPr>
          <p:nvPr/>
        </p:nvCxnSpPr>
        <p:spPr>
          <a:xfrm flipV="1">
            <a:off x="7517013" y="1665083"/>
            <a:ext cx="284435" cy="605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7" idx="0"/>
            <a:endCxn id="13" idx="2"/>
          </p:cNvCxnSpPr>
          <p:nvPr/>
        </p:nvCxnSpPr>
        <p:spPr>
          <a:xfrm flipH="1" flipV="1">
            <a:off x="7801448" y="1665083"/>
            <a:ext cx="310147" cy="60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9" idx="0"/>
            <a:endCxn id="13" idx="2"/>
          </p:cNvCxnSpPr>
          <p:nvPr/>
        </p:nvCxnSpPr>
        <p:spPr>
          <a:xfrm flipH="1" flipV="1">
            <a:off x="7801448" y="1665083"/>
            <a:ext cx="913758" cy="605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347" name="Straight Arrow Connector 14346"/>
          <p:cNvCxnSpPr>
            <a:stCxn id="12" idx="0"/>
            <a:endCxn id="13" idx="2"/>
          </p:cNvCxnSpPr>
          <p:nvPr/>
        </p:nvCxnSpPr>
        <p:spPr>
          <a:xfrm flipV="1">
            <a:off x="6930072" y="1665083"/>
            <a:ext cx="871376" cy="1113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49" name="Straight Arrow Connector 14348"/>
          <p:cNvCxnSpPr>
            <a:endCxn id="13" idx="2"/>
          </p:cNvCxnSpPr>
          <p:nvPr/>
        </p:nvCxnSpPr>
        <p:spPr>
          <a:xfrm flipV="1">
            <a:off x="7517013" y="1665083"/>
            <a:ext cx="284435" cy="1110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51" name="Straight Arrow Connector 14350"/>
          <p:cNvCxnSpPr>
            <a:stCxn id="37" idx="0"/>
            <a:endCxn id="13" idx="2"/>
          </p:cNvCxnSpPr>
          <p:nvPr/>
        </p:nvCxnSpPr>
        <p:spPr>
          <a:xfrm flipH="1" flipV="1">
            <a:off x="7801448" y="1665083"/>
            <a:ext cx="310147" cy="1110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53" name="Straight Arrow Connector 14352"/>
          <p:cNvCxnSpPr>
            <a:stCxn id="41" idx="0"/>
            <a:endCxn id="13" idx="2"/>
          </p:cNvCxnSpPr>
          <p:nvPr/>
        </p:nvCxnSpPr>
        <p:spPr>
          <a:xfrm flipH="1" flipV="1">
            <a:off x="7801448" y="1665083"/>
            <a:ext cx="913758" cy="1113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231105" y="1261456"/>
            <a:ext cx="151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Audio-level Classifier</a:t>
            </a:r>
            <a:endParaRPr lang="en-US" sz="1400" dirty="0"/>
          </a:p>
        </p:txBody>
      </p:sp>
      <p:cxnSp>
        <p:nvCxnSpPr>
          <p:cNvPr id="87" name="Straight Arrow Connector 86"/>
          <p:cNvCxnSpPr>
            <a:endCxn id="12" idx="2"/>
          </p:cNvCxnSpPr>
          <p:nvPr/>
        </p:nvCxnSpPr>
        <p:spPr>
          <a:xfrm flipV="1">
            <a:off x="6930072" y="3050063"/>
            <a:ext cx="0" cy="640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7" idx="1"/>
            <a:endCxn id="44" idx="2"/>
          </p:cNvCxnSpPr>
          <p:nvPr/>
        </p:nvCxnSpPr>
        <p:spPr>
          <a:xfrm rot="10800000" flipH="1">
            <a:off x="6741078" y="2542140"/>
            <a:ext cx="188993" cy="1283680"/>
          </a:xfrm>
          <a:prstGeom prst="bentConnector4">
            <a:avLst>
              <a:gd name="adj1" fmla="val -120957"/>
              <a:gd name="adj2" fmla="val 8856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8" idx="1"/>
            <a:endCxn id="45" idx="2"/>
          </p:cNvCxnSpPr>
          <p:nvPr/>
        </p:nvCxnSpPr>
        <p:spPr>
          <a:xfrm rot="10800000" flipH="1">
            <a:off x="7328019" y="2542140"/>
            <a:ext cx="188993" cy="1283680"/>
          </a:xfrm>
          <a:prstGeom prst="bentConnector4">
            <a:avLst>
              <a:gd name="adj1" fmla="val -41541"/>
              <a:gd name="adj2" fmla="val 8856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78" idx="0"/>
            <a:endCxn id="34" idx="2"/>
          </p:cNvCxnSpPr>
          <p:nvPr/>
        </p:nvCxnSpPr>
        <p:spPr>
          <a:xfrm flipH="1" flipV="1">
            <a:off x="7517013" y="3050063"/>
            <a:ext cx="714" cy="640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8110881" y="3040193"/>
            <a:ext cx="714" cy="640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79" idx="1"/>
            <a:endCxn id="47" idx="2"/>
          </p:cNvCxnSpPr>
          <p:nvPr/>
        </p:nvCxnSpPr>
        <p:spPr>
          <a:xfrm rot="10800000" flipH="1">
            <a:off x="7922601" y="2539082"/>
            <a:ext cx="188993" cy="1286738"/>
          </a:xfrm>
          <a:prstGeom prst="bentConnector4">
            <a:avLst>
              <a:gd name="adj1" fmla="val -78194"/>
              <a:gd name="adj2" fmla="val 8847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80" idx="1"/>
            <a:endCxn id="49" idx="2"/>
          </p:cNvCxnSpPr>
          <p:nvPr/>
        </p:nvCxnSpPr>
        <p:spPr>
          <a:xfrm rot="10800000" flipH="1">
            <a:off x="8525498" y="2542140"/>
            <a:ext cx="189707" cy="1283680"/>
          </a:xfrm>
          <a:prstGeom prst="bentConnector4">
            <a:avLst>
              <a:gd name="adj1" fmla="val -77901"/>
              <a:gd name="adj2" fmla="val 8856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0" idx="0"/>
          </p:cNvCxnSpPr>
          <p:nvPr/>
        </p:nvCxnSpPr>
        <p:spPr>
          <a:xfrm flipH="1" flipV="1">
            <a:off x="8714492" y="3050064"/>
            <a:ext cx="714" cy="640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76" idx="0"/>
            <a:endCxn id="83" idx="2"/>
          </p:cNvCxnSpPr>
          <p:nvPr/>
        </p:nvCxnSpPr>
        <p:spPr>
          <a:xfrm flipH="1" flipV="1">
            <a:off x="7806403" y="4156210"/>
            <a:ext cx="5801" cy="197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922602" y="644750"/>
            <a:ext cx="579412" cy="2713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Happy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6601718" y="644750"/>
            <a:ext cx="702906" cy="2713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Neutral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7328020" y="646786"/>
            <a:ext cx="550036" cy="269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Angry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8525498" y="644750"/>
            <a:ext cx="464516" cy="273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Sad</a:t>
            </a:r>
            <a:endParaRPr lang="en-US" sz="1100" dirty="0"/>
          </a:p>
        </p:txBody>
      </p:sp>
      <p:sp>
        <p:nvSpPr>
          <p:cNvPr id="206" name="TextBox 205"/>
          <p:cNvSpPr txBox="1"/>
          <p:nvPr/>
        </p:nvSpPr>
        <p:spPr>
          <a:xfrm>
            <a:off x="5231105" y="562339"/>
            <a:ext cx="1516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Emotion classes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231105" y="4317479"/>
            <a:ext cx="15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Audio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79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228599" y="1"/>
            <a:ext cx="8761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Bibliography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34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4803776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11"/>
          <p:cNvSpPr txBox="1">
            <a:spLocks noChangeArrowheads="1"/>
          </p:cNvSpPr>
          <p:nvPr/>
        </p:nvSpPr>
        <p:spPr bwMode="auto">
          <a:xfrm>
            <a:off x="255588" y="4695826"/>
            <a:ext cx="67818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ts val="2400"/>
              </a:lnSpc>
            </a:pPr>
            <a:fld id="{A57ED54B-0B09-B94C-857E-FE7C7A5D9B46}" type="slidenum">
              <a:rPr lang="en-US" sz="1200" b="1">
                <a:solidFill>
                  <a:schemeClr val="bg1"/>
                </a:solidFill>
              </a:rPr>
              <a:pPr>
                <a:lnSpc>
                  <a:spcPts val="2400"/>
                </a:lnSpc>
              </a:pPr>
              <a:t>5</a:t>
            </a:fld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|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i="1" dirty="0">
                <a:solidFill>
                  <a:schemeClr val="bg1"/>
                </a:solidFill>
              </a:rPr>
              <a:t>Understanding speech emotion features in LSTMs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043" y="554029"/>
            <a:ext cx="8761971" cy="3323987"/>
          </a:xfrm>
          <a:prstGeom prst="rect">
            <a:avLst/>
          </a:prstGeom>
        </p:spPr>
        <p:txBody>
          <a:bodyPr numCol="1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[1] </a:t>
            </a:r>
            <a:r>
              <a:rPr lang="en-US" sz="1400" dirty="0" err="1" smtClean="0"/>
              <a:t>Yelin</a:t>
            </a:r>
            <a:r>
              <a:rPr lang="en-US" sz="1400" dirty="0" smtClean="0"/>
              <a:t> Kim, </a:t>
            </a:r>
            <a:r>
              <a:rPr lang="en-US" sz="1400" dirty="0" err="1"/>
              <a:t>Honglak</a:t>
            </a:r>
            <a:r>
              <a:rPr lang="en-US" sz="1400" dirty="0"/>
              <a:t> Lee, and Emily Mower Provost. "Deep learning for robust feature generation in audiovisual emotion recognition." In 2013 IEEE </a:t>
            </a:r>
            <a:r>
              <a:rPr lang="en-US" sz="1400" dirty="0" smtClean="0"/>
              <a:t>Int. Conference </a:t>
            </a:r>
            <a:r>
              <a:rPr lang="en-US" sz="1400" dirty="0"/>
              <a:t>on Acoustics, Speech and Signal Processing, </a:t>
            </a:r>
            <a:r>
              <a:rPr lang="en-US" sz="1400" dirty="0" smtClean="0"/>
              <a:t>pp. 3687</a:t>
            </a:r>
            <a:r>
              <a:rPr lang="en-US" sz="1400" dirty="0"/>
              <a:t>-3691. </a:t>
            </a:r>
            <a:endParaRPr lang="en-US" sz="1400" dirty="0" smtClean="0"/>
          </a:p>
          <a:p>
            <a:pPr>
              <a:defRPr/>
            </a:pPr>
            <a:r>
              <a:rPr lang="en-US" sz="1400" dirty="0" smtClean="0"/>
              <a:t>[2] F. </a:t>
            </a:r>
            <a:r>
              <a:rPr lang="en-US" sz="1400" dirty="0" err="1" smtClean="0"/>
              <a:t>Eyben</a:t>
            </a:r>
            <a:r>
              <a:rPr lang="en-US" sz="1400" dirty="0" smtClean="0"/>
              <a:t>, M. </a:t>
            </a:r>
            <a:r>
              <a:rPr lang="en-US" sz="1400" dirty="0" err="1" smtClean="0"/>
              <a:t>Wollmer</a:t>
            </a:r>
            <a:r>
              <a:rPr lang="en-US" sz="1400" dirty="0" smtClean="0"/>
              <a:t>, and B. </a:t>
            </a:r>
            <a:r>
              <a:rPr lang="en-US" sz="1400" dirty="0" err="1" smtClean="0"/>
              <a:t>Schuller</a:t>
            </a:r>
            <a:r>
              <a:rPr lang="en-US" sz="1400" dirty="0" smtClean="0"/>
              <a:t>, “</a:t>
            </a:r>
            <a:r>
              <a:rPr lang="en-US" sz="1400" dirty="0" err="1" smtClean="0"/>
              <a:t>OpenEAR</a:t>
            </a:r>
            <a:r>
              <a:rPr lang="en-US" sz="1400" dirty="0" smtClean="0"/>
              <a:t> - introducing the Munich open-source emotion and affect recognition toolkit,” in </a:t>
            </a:r>
            <a:r>
              <a:rPr lang="en-US" sz="1400" i="1" dirty="0" smtClean="0"/>
              <a:t>Proceedings of ACII 2009</a:t>
            </a:r>
            <a:r>
              <a:rPr lang="en-US" sz="1400" dirty="0" smtClean="0"/>
              <a:t>. IEEE, 2009, pp. 1–6. </a:t>
            </a:r>
          </a:p>
          <a:p>
            <a:pPr>
              <a:defRPr/>
            </a:pPr>
            <a:r>
              <a:rPr lang="en-US" sz="1400" dirty="0" smtClean="0"/>
              <a:t>[3</a:t>
            </a:r>
            <a:r>
              <a:rPr lang="en-US" sz="1400" dirty="0"/>
              <a:t>] </a:t>
            </a:r>
            <a:r>
              <a:rPr lang="en-US" sz="1400" dirty="0" smtClean="0"/>
              <a:t>Kun Han, </a:t>
            </a:r>
            <a:r>
              <a:rPr lang="en-US" sz="1400" dirty="0"/>
              <a:t>Dong Yu, and Ivan </a:t>
            </a:r>
            <a:r>
              <a:rPr lang="en-US" sz="1400" dirty="0" err="1"/>
              <a:t>Tashev</a:t>
            </a:r>
            <a:r>
              <a:rPr lang="en-US" sz="1400" dirty="0"/>
              <a:t>. "Speech emotion recognition using deep neural network and extreme learning machine." In </a:t>
            </a:r>
            <a:r>
              <a:rPr lang="en-US" sz="1400" i="1" dirty="0" err="1"/>
              <a:t>Interspeech</a:t>
            </a:r>
            <a:r>
              <a:rPr lang="en-US" sz="1400" dirty="0"/>
              <a:t>, pp. 223-227. 2014</a:t>
            </a:r>
            <a:r>
              <a:rPr lang="en-US" sz="1400" dirty="0" smtClean="0"/>
              <a:t>.</a:t>
            </a:r>
          </a:p>
          <a:p>
            <a:pPr>
              <a:defRPr/>
            </a:pPr>
            <a:r>
              <a:rPr lang="en-US" sz="1400" dirty="0" smtClean="0"/>
              <a:t>[4</a:t>
            </a:r>
            <a:r>
              <a:rPr lang="en-US" sz="1400" dirty="0"/>
              <a:t>] </a:t>
            </a:r>
            <a:r>
              <a:rPr lang="en-US" sz="1400" dirty="0" err="1" smtClean="0"/>
              <a:t>Jinkyu</a:t>
            </a:r>
            <a:r>
              <a:rPr lang="en-US" sz="1400" dirty="0" smtClean="0"/>
              <a:t> Lee </a:t>
            </a:r>
            <a:r>
              <a:rPr lang="en-US" sz="1400" dirty="0"/>
              <a:t>and Ivan </a:t>
            </a:r>
            <a:r>
              <a:rPr lang="en-US" sz="1400" dirty="0" err="1"/>
              <a:t>Tashev</a:t>
            </a:r>
            <a:r>
              <a:rPr lang="en-US" sz="1400" dirty="0"/>
              <a:t>. "High-level feature representation using recurrent neural network for speech emotion recognition." In </a:t>
            </a:r>
            <a:r>
              <a:rPr lang="en-US" sz="1400" i="1" dirty="0"/>
              <a:t>Sixteenth </a:t>
            </a:r>
            <a:r>
              <a:rPr lang="en-US" sz="1400" i="1" dirty="0" err="1" smtClean="0"/>
              <a:t>Annu</a:t>
            </a:r>
            <a:r>
              <a:rPr lang="en-US" sz="1400" i="1" dirty="0" smtClean="0"/>
              <a:t>. </a:t>
            </a:r>
            <a:r>
              <a:rPr lang="en-US" sz="1400" i="1" dirty="0"/>
              <a:t>Conference of the </a:t>
            </a:r>
            <a:r>
              <a:rPr lang="en-US" sz="1400" i="1" dirty="0" smtClean="0"/>
              <a:t>Int. Speech </a:t>
            </a:r>
            <a:r>
              <a:rPr lang="en-US" sz="1400" i="1" dirty="0" err="1" smtClean="0"/>
              <a:t>Commun</a:t>
            </a:r>
            <a:r>
              <a:rPr lang="en-US" sz="1400" i="1" dirty="0" smtClean="0"/>
              <a:t>. </a:t>
            </a:r>
            <a:r>
              <a:rPr lang="en-US" sz="1400" i="1" dirty="0"/>
              <a:t>Association</a:t>
            </a:r>
            <a:r>
              <a:rPr lang="en-US" sz="1400" dirty="0"/>
              <a:t>. 2015</a:t>
            </a:r>
            <a:r>
              <a:rPr lang="en-US" sz="1400" dirty="0" smtClean="0"/>
              <a:t>.</a:t>
            </a:r>
          </a:p>
          <a:p>
            <a:pPr>
              <a:defRPr/>
            </a:pPr>
            <a:r>
              <a:rPr lang="en-US" sz="1400" dirty="0" smtClean="0"/>
              <a:t>[5</a:t>
            </a:r>
            <a:r>
              <a:rPr lang="en-US" sz="1400" dirty="0"/>
              <a:t>] </a:t>
            </a:r>
            <a:r>
              <a:rPr lang="en-US" sz="1400" dirty="0" err="1" smtClean="0"/>
              <a:t>Busso</a:t>
            </a:r>
            <a:r>
              <a:rPr lang="en-US" sz="1400" dirty="0" smtClean="0"/>
              <a:t> Carlos </a:t>
            </a:r>
            <a:r>
              <a:rPr lang="en-US" sz="1400" i="1" dirty="0" smtClean="0"/>
              <a:t>et al. </a:t>
            </a:r>
            <a:r>
              <a:rPr lang="en-US" sz="1400" dirty="0" smtClean="0"/>
              <a:t>"</a:t>
            </a:r>
            <a:r>
              <a:rPr lang="en-US" sz="1400" dirty="0"/>
              <a:t>IEMOCAP: Interactive emotional dyadic motion capture database." Language resources and evaluation 42, no. 4 (2008): 335-359</a:t>
            </a:r>
            <a:r>
              <a:rPr lang="en-US" sz="1400" dirty="0" smtClean="0"/>
              <a:t>.</a:t>
            </a:r>
          </a:p>
          <a:p>
            <a:pPr>
              <a:defRPr/>
            </a:pPr>
            <a:r>
              <a:rPr lang="en-US" sz="1400" dirty="0" smtClean="0"/>
              <a:t>[6] </a:t>
            </a:r>
            <a:r>
              <a:rPr lang="en-US" sz="1400" dirty="0" err="1" smtClean="0"/>
              <a:t>Liberman</a:t>
            </a:r>
            <a:r>
              <a:rPr lang="en-US" sz="1400" dirty="0" smtClean="0"/>
              <a:t>, Mark, et al. “Emotional Prosody Speech and Transcripts” LDC2002S2	8. DVD. Philadelphia: Linguistic Data Consortium, 2002.</a:t>
            </a:r>
          </a:p>
          <a:p>
            <a:pPr>
              <a:defRPr/>
            </a:pPr>
            <a:r>
              <a:rPr lang="en-US" sz="1400" dirty="0" smtClean="0"/>
              <a:t>[</a:t>
            </a:r>
            <a:r>
              <a:rPr lang="en-US" sz="1400" dirty="0"/>
              <a:t>7] Alex Graves, </a:t>
            </a:r>
            <a:r>
              <a:rPr lang="en-US" sz="1400" dirty="0" err="1"/>
              <a:t>Navdeep</a:t>
            </a:r>
            <a:r>
              <a:rPr lang="en-US" sz="1400" dirty="0"/>
              <a:t> </a:t>
            </a:r>
            <a:r>
              <a:rPr lang="en-US" sz="1400" dirty="0" err="1"/>
              <a:t>Jaitly</a:t>
            </a:r>
            <a:r>
              <a:rPr lang="en-US" sz="1400" dirty="0"/>
              <a:t> and </a:t>
            </a:r>
            <a:r>
              <a:rPr lang="en-US" sz="1400" dirty="0" err="1" smtClean="0"/>
              <a:t>Abdelrahman</a:t>
            </a:r>
            <a:r>
              <a:rPr lang="en-US" sz="1400" dirty="0" smtClean="0"/>
              <a:t> Mohamed, “Hybrid speech recognition with bidirectional LSTM</a:t>
            </a:r>
            <a:r>
              <a:rPr lang="en-US" sz="1400" dirty="0"/>
              <a:t>,” In Automatic Speech Recognition and Understanding (ASRU), 2013 IEEE </a:t>
            </a:r>
            <a:r>
              <a:rPr lang="en-US" sz="1400" dirty="0" smtClean="0"/>
              <a:t>Workshop on</a:t>
            </a:r>
            <a:r>
              <a:rPr lang="en-US" sz="1400" dirty="0"/>
              <a:t>, pages 273–278.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7844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792</Words>
  <Application>Microsoft Macintosh PowerPoint</Application>
  <PresentationFormat>On-screen Show (16:9)</PresentationFormat>
  <Paragraphs>91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Chan</dc:creator>
  <cp:lastModifiedBy>Jonathan Chan</cp:lastModifiedBy>
  <cp:revision>65</cp:revision>
  <dcterms:created xsi:type="dcterms:W3CDTF">2016-09-21T17:58:34Z</dcterms:created>
  <dcterms:modified xsi:type="dcterms:W3CDTF">2016-10-20T18:27:20Z</dcterms:modified>
</cp:coreProperties>
</file>