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77" r:id="rId10"/>
    <p:sldId id="278" r:id="rId11"/>
    <p:sldId id="279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81" r:id="rId25"/>
    <p:sldId id="280" r:id="rId26"/>
    <p:sldId id="282" r:id="rId27"/>
    <p:sldId id="291" r:id="rId28"/>
    <p:sldId id="283" r:id="rId29"/>
    <p:sldId id="284" r:id="rId30"/>
    <p:sldId id="285" r:id="rId31"/>
    <p:sldId id="286" r:id="rId32"/>
    <p:sldId id="292" r:id="rId33"/>
    <p:sldId id="287" r:id="rId34"/>
    <p:sldId id="293" r:id="rId35"/>
    <p:sldId id="294" r:id="rId36"/>
    <p:sldId id="288" r:id="rId37"/>
    <p:sldId id="295" r:id="rId38"/>
    <p:sldId id="289" r:id="rId39"/>
    <p:sldId id="290" r:id="rId40"/>
    <p:sldId id="298" r:id="rId41"/>
    <p:sldId id="296" r:id="rId42"/>
    <p:sldId id="297" r:id="rId43"/>
    <p:sldId id="27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529" autoAdjust="0"/>
    <p:restoredTop sz="94660"/>
  </p:normalViewPr>
  <p:slideViewPr>
    <p:cSldViewPr>
      <p:cViewPr>
        <p:scale>
          <a:sx n="76" d="100"/>
          <a:sy n="76" d="100"/>
        </p:scale>
        <p:origin x="-149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063C-C330-491A-A06B-84D026503336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D749-2A8D-4628-830E-8C37C218A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063C-C330-491A-A06B-84D026503336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D749-2A8D-4628-830E-8C37C218A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063C-C330-491A-A06B-84D026503336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D749-2A8D-4628-830E-8C37C218A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063C-C330-491A-A06B-84D026503336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D749-2A8D-4628-830E-8C37C218A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063C-C330-491A-A06B-84D026503336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D749-2A8D-4628-830E-8C37C218A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063C-C330-491A-A06B-84D026503336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D749-2A8D-4628-830E-8C37C218A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063C-C330-491A-A06B-84D026503336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D749-2A8D-4628-830E-8C37C218A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063C-C330-491A-A06B-84D026503336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D749-2A8D-4628-830E-8C37C218A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063C-C330-491A-A06B-84D026503336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D749-2A8D-4628-830E-8C37C218A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063C-C330-491A-A06B-84D026503336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D749-2A8D-4628-830E-8C37C218A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063C-C330-491A-A06B-84D026503336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6AD749-2A8D-4628-830E-8C37C218AD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14B063C-C330-491A-A06B-84D026503336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6AD749-2A8D-4628-830E-8C37C218AD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214290"/>
            <a:ext cx="6643734" cy="191454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VNR VIGNAN JYOTHI INSTIIUTE OF ENGINEERING AND TECHNOLOGY </a:t>
            </a:r>
            <a:br>
              <a:rPr lang="en-US" sz="3200" dirty="0" smtClean="0"/>
            </a:br>
            <a:r>
              <a:rPr lang="en-US" sz="2800" dirty="0" err="1" smtClean="0"/>
              <a:t>Bachupally</a:t>
            </a:r>
            <a:r>
              <a:rPr lang="en-US" sz="2800" dirty="0" smtClean="0"/>
              <a:t> (via),  </a:t>
            </a:r>
            <a:r>
              <a:rPr lang="en-US" sz="2800" dirty="0" err="1" smtClean="0"/>
              <a:t>Kukatpally</a:t>
            </a:r>
            <a:r>
              <a:rPr lang="en-US" sz="2800" dirty="0" smtClean="0"/>
              <a:t>, Hyderabad-72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>
              <a:solidFill>
                <a:srgbClr val="99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285992"/>
            <a:ext cx="8324880" cy="4357718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N" sz="3600" dirty="0" smtClean="0"/>
              <a:t>EARLY PREDICTION OF DIABETES </a:t>
            </a:r>
          </a:p>
          <a:p>
            <a:pPr algn="ctr"/>
            <a:endParaRPr lang="en-IN" sz="3600" dirty="0" smtClean="0"/>
          </a:p>
          <a:p>
            <a:pPr algn="ctr"/>
            <a:r>
              <a:rPr lang="en-IN" sz="2400" dirty="0" smtClean="0">
                <a:latin typeface="+mj-lt"/>
              </a:rPr>
              <a:t>BY</a:t>
            </a:r>
          </a:p>
          <a:p>
            <a:pPr algn="ctr"/>
            <a:r>
              <a:rPr lang="en-IN" sz="2400" dirty="0" smtClean="0">
                <a:latin typeface="+mj-lt"/>
              </a:rPr>
              <a:t>B.SNIGDHA SEKHAR(17071A05C8)</a:t>
            </a:r>
          </a:p>
          <a:p>
            <a:pPr algn="ctr"/>
            <a:r>
              <a:rPr lang="en-IN" sz="2400" dirty="0" smtClean="0">
                <a:latin typeface="+mj-lt"/>
              </a:rPr>
              <a:t>J.CHANDANA(17071A05E3)</a:t>
            </a:r>
          </a:p>
          <a:p>
            <a:pPr algn="ctr"/>
            <a:r>
              <a:rPr lang="en-IN" sz="2400" dirty="0" smtClean="0">
                <a:latin typeface="+mj-lt"/>
              </a:rPr>
              <a:t>A.BHARATH KUMAR(17071A05C4)</a:t>
            </a:r>
          </a:p>
          <a:p>
            <a:pPr algn="ctr"/>
            <a:r>
              <a:rPr lang="en-IN" sz="2400" dirty="0" smtClean="0">
                <a:latin typeface="+mj-lt"/>
              </a:rPr>
              <a:t>A.VENKATA RAMANA(17071A05C2)</a:t>
            </a:r>
          </a:p>
          <a:p>
            <a:pPr algn="ctr"/>
            <a:endParaRPr lang="en-IN" sz="2400" dirty="0" smtClean="0">
              <a:latin typeface="+mj-lt"/>
            </a:endParaRPr>
          </a:p>
          <a:p>
            <a:pPr algn="ctr"/>
            <a:r>
              <a:rPr lang="en-IN" sz="2400" dirty="0" smtClean="0">
                <a:latin typeface="+mj-lt"/>
              </a:rPr>
              <a:t>GUIDED BY</a:t>
            </a:r>
          </a:p>
          <a:p>
            <a:pPr algn="ctr"/>
            <a:r>
              <a:rPr lang="en-IN" sz="2400" dirty="0" smtClean="0">
                <a:latin typeface="+mj-lt"/>
              </a:rPr>
              <a:t>MRS.PRIYANKA SINGH</a:t>
            </a:r>
          </a:p>
          <a:p>
            <a:endParaRPr lang="en-US" sz="2400" dirty="0"/>
          </a:p>
        </p:txBody>
      </p:sp>
      <p:pic>
        <p:nvPicPr>
          <p:cNvPr id="4" name="Picture 2" descr="https://tse1.mm.bing.net/th?id=OIP.D7f7dUNCi3OfOuvQ1NTNCwHaHV&amp;pid=Api&amp;P=0&amp;w=155&amp;h=15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1476375" cy="14668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7060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16632"/>
            <a:ext cx="7824814" cy="985846"/>
          </a:xfrm>
        </p:spPr>
        <p:txBody>
          <a:bodyPr>
            <a:normAutofit/>
          </a:bodyPr>
          <a:lstStyle/>
          <a:p>
            <a:pPr algn="l"/>
            <a:r>
              <a:rPr lang="en-IN" sz="4800" dirty="0" smtClean="0"/>
              <a:t>DATA EVALUATION MODULE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357298"/>
            <a:ext cx="8143932" cy="5096038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 smtClean="0"/>
              <a:t>Once the data enters the training set of the system, it is evaluated by using:</a:t>
            </a:r>
          </a:p>
          <a:p>
            <a:pPr algn="l"/>
            <a:endParaRPr lang="en-IN" sz="1800" dirty="0" smtClean="0"/>
          </a:p>
          <a:p>
            <a:pPr algn="l"/>
            <a:r>
              <a:rPr lang="en-GB" b="1" dirty="0" smtClean="0"/>
              <a:t>LOGISTIC REGRESSION ALGORITHM</a:t>
            </a:r>
            <a:r>
              <a:rPr lang="en-GB" dirty="0" smtClean="0"/>
              <a:t>: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 smtClean="0"/>
              <a:t>It is </a:t>
            </a:r>
            <a:r>
              <a:rPr lang="en-US" dirty="0"/>
              <a:t>the appropriate regression analysis to conduct when the dependent variable is dichotomous (binary).  </a:t>
            </a:r>
            <a:endParaRPr lang="en-US" dirty="0" smtClean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 smtClean="0"/>
              <a:t>Like </a:t>
            </a:r>
            <a:r>
              <a:rPr lang="en-US" dirty="0"/>
              <a:t>all regression analyses, the logistic regression is a predictive analysis.  </a:t>
            </a:r>
            <a:endParaRPr lang="en-US" dirty="0" smtClean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 smtClean="0"/>
              <a:t>Logistic </a:t>
            </a:r>
            <a:r>
              <a:rPr lang="en-US" dirty="0"/>
              <a:t>regression is used to describe data and to explain the relationship between one dependent binary variable and one or more nominal, ordinal, interval or ratio-level independent variables</a:t>
            </a:r>
            <a:r>
              <a:rPr lang="en-US" dirty="0" smtClean="0"/>
              <a:t>.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357166"/>
            <a:ext cx="7896252" cy="1128722"/>
          </a:xfrm>
        </p:spPr>
        <p:txBody>
          <a:bodyPr>
            <a:normAutofit/>
          </a:bodyPr>
          <a:lstStyle/>
          <a:p>
            <a:pPr algn="l"/>
            <a:r>
              <a:rPr lang="en-IN" sz="4800" dirty="0" smtClean="0"/>
              <a:t>DATA ANALYSIS MODULE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2571744"/>
            <a:ext cx="7715304" cy="3000396"/>
          </a:xfrm>
        </p:spPr>
        <p:txBody>
          <a:bodyPr/>
          <a:lstStyle/>
          <a:p>
            <a:pPr algn="l"/>
            <a:r>
              <a:rPr lang="en-IN" dirty="0" smtClean="0"/>
              <a:t>Once the data is evaluated and predicted into which class it belongs, it suggests the food habits, exercise habits which the person should follow it order to be healthy.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928670"/>
            <a:ext cx="8039128" cy="5500726"/>
          </a:xfrm>
        </p:spPr>
        <p:txBody>
          <a:bodyPr>
            <a:normAutofit/>
          </a:bodyPr>
          <a:lstStyle/>
          <a:p>
            <a:pPr algn="l"/>
            <a:r>
              <a:rPr lang="en-IN" sz="4500" dirty="0" smtClean="0"/>
              <a:t>UML Diagrams:</a:t>
            </a:r>
          </a:p>
          <a:p>
            <a:pPr algn="l"/>
            <a:r>
              <a:rPr lang="en-IN" sz="1200" dirty="0" smtClean="0">
                <a:latin typeface="+mj-lt"/>
              </a:rPr>
              <a:t> </a:t>
            </a:r>
            <a:endParaRPr lang="en-IN" sz="4800" dirty="0" smtClean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 smtClean="0">
                <a:cs typeface="Arial" pitchFamily="34" charset="0"/>
              </a:rPr>
              <a:t>Unified Modeling Language(UML) is a general purpose modeling language.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 smtClean="0">
                <a:cs typeface="Arial" pitchFamily="34" charset="0"/>
              </a:rPr>
              <a:t>The main aim of UML is to define a standard way to visualize the way a system has been designed..</a:t>
            </a:r>
          </a:p>
          <a:p>
            <a:pPr algn="l"/>
            <a:endParaRPr lang="en-IN" dirty="0" smtClean="0">
              <a:cs typeface="Arial" pitchFamily="34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b="1" dirty="0" smtClean="0">
                <a:cs typeface="Arial" pitchFamily="34" charset="0"/>
              </a:rPr>
              <a:t>USE-CASE  Diagrams:</a:t>
            </a:r>
            <a:endParaRPr lang="en-US" b="1" dirty="0" smtClean="0">
              <a:cs typeface="Arial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 smtClean="0">
                <a:cs typeface="Arial" pitchFamily="34" charset="0"/>
              </a:rPr>
              <a:t>Use Case Diagrams are widely used to illustrate the functional requirements of the system and its interaction with external agents (actors).</a:t>
            </a:r>
          </a:p>
          <a:p>
            <a:pPr algn="l"/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384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357166"/>
            <a:ext cx="6972320" cy="84698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Over all Use-Case Diagram of EDP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714488"/>
            <a:ext cx="59436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5384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538" y="642918"/>
            <a:ext cx="6286544" cy="914408"/>
          </a:xfrm>
        </p:spPr>
        <p:txBody>
          <a:bodyPr/>
          <a:lstStyle/>
          <a:p>
            <a:pPr algn="ctr"/>
            <a:r>
              <a:rPr lang="en-IN" dirty="0" smtClean="0"/>
              <a:t>CLASS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2285992"/>
            <a:ext cx="7929618" cy="3571900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dirty="0" smtClean="0"/>
              <a:t>The class diagram is the main building block of object-oriented modelling.  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dirty="0" smtClean="0"/>
              <a:t>The classes in a class diagram represent both the main elements, interactions in the application, and the classes to be programmed.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384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14414" y="928670"/>
            <a:ext cx="244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Class diagram for  EPD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928802"/>
            <a:ext cx="703897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5384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714356"/>
            <a:ext cx="6952286" cy="914408"/>
          </a:xfrm>
        </p:spPr>
        <p:txBody>
          <a:bodyPr>
            <a:noAutofit/>
          </a:bodyPr>
          <a:lstStyle/>
          <a:p>
            <a:pPr algn="l"/>
            <a:r>
              <a:rPr lang="en-IN" sz="4500" dirty="0" smtClean="0"/>
              <a:t>SEQUENCE DIAGRAM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2420888"/>
            <a:ext cx="7854696" cy="2376264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cs typeface="Arial" pitchFamily="34" charset="0"/>
              </a:rPr>
              <a:t>A sequence diagram simply depicts interaction between objects in a sequential order i.e., the order in which these interactions take place.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cs typeface="Arial" pitchFamily="34" charset="0"/>
              </a:rPr>
              <a:t> Sequence diagrams describe how in what order the objects in a system function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384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3471858" cy="56122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Sequence diagram for EDP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142984"/>
            <a:ext cx="6718898" cy="5119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571480"/>
            <a:ext cx="7851648" cy="1828800"/>
          </a:xfrm>
        </p:spPr>
        <p:txBody>
          <a:bodyPr>
            <a:normAutofit/>
          </a:bodyPr>
          <a:lstStyle/>
          <a:p>
            <a:pPr algn="l"/>
            <a:r>
              <a:rPr lang="en-IN" sz="4800" dirty="0" smtClean="0"/>
              <a:t>ACTIVITY  DIAGRAM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 smtClean="0">
                <a:cs typeface="Arial" pitchFamily="34" charset="0"/>
              </a:rPr>
              <a:t>Activity Diagrams are used to illustrate the flow of control in a system.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 smtClean="0">
                <a:cs typeface="Arial" pitchFamily="34" charset="0"/>
              </a:rPr>
              <a:t>We can also use an activity diagram to refer to the steps involved in the execution of use case.</a:t>
            </a:r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7972452" cy="632666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Activity diagram for EDP</a:t>
            </a:r>
            <a:endParaRPr lang="en-US" sz="4000" dirty="0"/>
          </a:p>
        </p:txBody>
      </p:sp>
      <p:pic>
        <p:nvPicPr>
          <p:cNvPr id="4" name="Content Placeholder 3" descr="uml1-Page-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1357298"/>
            <a:ext cx="7107368" cy="50006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8382000" cy="1219200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 smtClean="0"/>
              <a:t>ABSTRACT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1412776"/>
            <a:ext cx="8686800" cy="5334000"/>
          </a:xfrm>
        </p:spPr>
        <p:txBody>
          <a:bodyPr>
            <a:normAutofit/>
          </a:bodyPr>
          <a:lstStyle/>
          <a:p>
            <a:pPr algn="just"/>
            <a:r>
              <a:rPr lang="en-US" sz="3000" dirty="0" smtClean="0"/>
              <a:t> </a:t>
            </a:r>
            <a:r>
              <a:rPr lang="en-US" dirty="0" smtClean="0"/>
              <a:t>Nowadays</a:t>
            </a:r>
            <a:r>
              <a:rPr lang="en-US" dirty="0"/>
              <a:t>, diabetes has become a common disease to the mankind from young to the old persons. </a:t>
            </a:r>
            <a:endParaRPr lang="en-US" dirty="0" smtClean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 smtClean="0"/>
              <a:t>Various </a:t>
            </a:r>
            <a:r>
              <a:rPr lang="en-US" dirty="0"/>
              <a:t>traditional methods, based on physical and chemical tests, are available for diagnosing diabetes</a:t>
            </a:r>
            <a:r>
              <a:rPr lang="en-US" dirty="0" smtClean="0"/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However, early prediction of diabetes is quite challenging task for medical practitioners due to complex interdependence on various </a:t>
            </a:r>
            <a:r>
              <a:rPr lang="en-US" dirty="0" smtClean="0"/>
              <a:t>factors.</a:t>
            </a:r>
            <a:endParaRPr lang="en-US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aim of this project is to develop a system which can perform early prediction of diabetes for a patient with a higher accuracy by combining the results of different machine learning techniques.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528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428604"/>
            <a:ext cx="7851648" cy="1272204"/>
          </a:xfrm>
        </p:spPr>
        <p:txBody>
          <a:bodyPr>
            <a:normAutofit/>
          </a:bodyPr>
          <a:lstStyle/>
          <a:p>
            <a:pPr algn="l"/>
            <a:r>
              <a:rPr lang="en-IN" sz="4500" dirty="0" smtClean="0"/>
              <a:t>COMPONENT  DIAGRAM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636912"/>
            <a:ext cx="7854696" cy="324036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 smtClean="0">
                <a:cs typeface="Arial" pitchFamily="34" charset="0"/>
              </a:rPr>
              <a:t>Component diagram are used to represent the how the physical components in a system have been organized.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 smtClean="0">
                <a:cs typeface="Arial" pitchFamily="34" charset="0"/>
              </a:rPr>
              <a:t>Component diagrams depict the structural relationship between software system elements.</a:t>
            </a:r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7543824" cy="846980"/>
          </a:xfrm>
        </p:spPr>
        <p:txBody>
          <a:bodyPr>
            <a:normAutofit/>
          </a:bodyPr>
          <a:lstStyle/>
          <a:p>
            <a:r>
              <a:rPr lang="en-IN" sz="4000" dirty="0" smtClean="0"/>
              <a:t>Component diagram for EDP</a:t>
            </a:r>
            <a:endParaRPr lang="en-US" sz="4000" dirty="0"/>
          </a:p>
        </p:txBody>
      </p:sp>
      <p:pic>
        <p:nvPicPr>
          <p:cNvPr id="4" name="Content Placeholder 3" descr="uml1-Page-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38" y="1571612"/>
            <a:ext cx="7122151" cy="42299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071546"/>
            <a:ext cx="7681938" cy="1271598"/>
          </a:xfrm>
        </p:spPr>
        <p:txBody>
          <a:bodyPr>
            <a:normAutofit/>
          </a:bodyPr>
          <a:lstStyle/>
          <a:p>
            <a:pPr algn="l"/>
            <a:r>
              <a:rPr lang="en-IN" sz="4500" dirty="0" smtClean="0"/>
              <a:t>DEPLOYMENT  DIAGRAM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 smtClean="0">
                <a:cs typeface="Arial" pitchFamily="34" charset="0"/>
              </a:rPr>
              <a:t>Deployment Diagrams are used to represent system hardware and its software.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 smtClean="0">
                <a:cs typeface="Arial" pitchFamily="34" charset="0"/>
              </a:rPr>
              <a:t> It tells us what hardware components exist and what software components run on them.</a:t>
            </a:r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6900882" cy="846980"/>
          </a:xfrm>
        </p:spPr>
        <p:txBody>
          <a:bodyPr>
            <a:normAutofit/>
          </a:bodyPr>
          <a:lstStyle/>
          <a:p>
            <a:r>
              <a:rPr lang="en-IN" sz="4000" dirty="0" smtClean="0"/>
              <a:t>Deployment diagram for EDP</a:t>
            </a:r>
            <a:endParaRPr lang="en-US" sz="4000" dirty="0"/>
          </a:p>
        </p:txBody>
      </p:sp>
      <p:pic>
        <p:nvPicPr>
          <p:cNvPr id="4" name="Content Placeholder 3" descr="uml1-Page-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1500174"/>
            <a:ext cx="7088091" cy="47347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132856"/>
            <a:ext cx="8211688" cy="1841376"/>
          </a:xfrm>
        </p:spPr>
        <p:txBody>
          <a:bodyPr/>
          <a:lstStyle/>
          <a:p>
            <a:pPr algn="ctr"/>
            <a:r>
              <a:rPr lang="en-US" sz="6600" dirty="0" smtClean="0"/>
              <a:t>IMPLEMENTATION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xmlns="" val="73687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692696"/>
            <a:ext cx="7772400" cy="720080"/>
          </a:xfrm>
        </p:spPr>
        <p:txBody>
          <a:bodyPr/>
          <a:lstStyle/>
          <a:p>
            <a:r>
              <a:rPr lang="en-US" sz="4000" dirty="0" smtClean="0"/>
              <a:t>TECHNOLOGIES USED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628800"/>
            <a:ext cx="7772400" cy="4896544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Basically to build our project we have used Python, HTML, CSS, JavaScript, Flask.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b="1" dirty="0" smtClean="0"/>
              <a:t>Tools used: </a:t>
            </a:r>
            <a:r>
              <a:rPr lang="en-US" sz="3100" dirty="0" smtClean="0"/>
              <a:t>We have used “JUPYTER lab and notebook” for executing machine learning programs in python.</a:t>
            </a:r>
          </a:p>
          <a:p>
            <a:r>
              <a:rPr lang="en-US" sz="3100" dirty="0" smtClean="0"/>
              <a:t> </a:t>
            </a:r>
          </a:p>
          <a:p>
            <a:r>
              <a:rPr lang="en-US" sz="3100" dirty="0" smtClean="0"/>
              <a:t>JUPYTER NOTEBOOK:</a:t>
            </a:r>
          </a:p>
          <a:p>
            <a:endParaRPr lang="en-US" sz="3100" dirty="0" smtClean="0"/>
          </a:p>
          <a:p>
            <a:pPr algn="just"/>
            <a:r>
              <a:rPr lang="en-US" sz="3400" dirty="0"/>
              <a:t>The </a:t>
            </a:r>
            <a:r>
              <a:rPr lang="en-US" sz="3400" dirty="0" err="1"/>
              <a:t>Jupyter</a:t>
            </a:r>
            <a:r>
              <a:rPr lang="en-US" sz="3400" dirty="0"/>
              <a:t> Notebook is an open-source web application that allows you to create and share documents that contain live code, equations, visualizations and narrative text. </a:t>
            </a:r>
          </a:p>
          <a:p>
            <a:endParaRPr lang="en-US" sz="2600" dirty="0" smtClean="0"/>
          </a:p>
          <a:p>
            <a:r>
              <a:rPr lang="en-US" sz="2600" dirty="0" smtClean="0"/>
              <a:t> 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350052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772400" cy="1008112"/>
          </a:xfrm>
        </p:spPr>
        <p:txBody>
          <a:bodyPr/>
          <a:lstStyle/>
          <a:p>
            <a:r>
              <a:rPr lang="en-US" sz="5000" dirty="0" smtClean="0"/>
              <a:t>ALGORITHM USED:</a:t>
            </a:r>
            <a:endParaRPr lang="en-US" sz="5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484784"/>
            <a:ext cx="7772400" cy="511256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The Algorithm used for training the system is Logistic Regression.</a:t>
            </a:r>
          </a:p>
          <a:p>
            <a:r>
              <a:rPr lang="en-US" sz="3200" dirty="0" smtClean="0"/>
              <a:t>Logistic Regression Algorithm: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/>
              <a:t>It is the appropriate regression analysis to conduct when the dependent variable is dichotomous (binary). 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/>
              <a:t>Like all regression analyses, the logistic regression is a predictive analysis. 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/>
              <a:t>Logistic regression is used to describe data and to explain the relationship between one dependent binary variable and one or more nominal, ordinal, interval or ratio-level independent variables.</a:t>
            </a:r>
            <a:endParaRPr lang="en-GB" sz="2800" dirty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424508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851648" cy="1296144"/>
          </a:xfrm>
        </p:spPr>
        <p:txBody>
          <a:bodyPr/>
          <a:lstStyle/>
          <a:p>
            <a:pPr algn="just"/>
            <a:r>
              <a:rPr lang="en-US" dirty="0" smtClean="0"/>
              <a:t>LOGISTIC REGRESSION: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1844824"/>
            <a:ext cx="7656656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56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08720"/>
            <a:ext cx="7772400" cy="864096"/>
          </a:xfrm>
        </p:spPr>
        <p:txBody>
          <a:bodyPr/>
          <a:lstStyle/>
          <a:p>
            <a:r>
              <a:rPr lang="en-US" sz="4400" dirty="0" smtClean="0"/>
              <a:t>LIBRARIES IMPORTED: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916832"/>
            <a:ext cx="7772400" cy="4464496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The libraries imported in our project are </a:t>
            </a:r>
            <a:r>
              <a:rPr lang="en-US" sz="2600" dirty="0" err="1" smtClean="0"/>
              <a:t>Seaborn</a:t>
            </a:r>
            <a:r>
              <a:rPr lang="en-US" sz="2600" dirty="0" smtClean="0"/>
              <a:t>, </a:t>
            </a:r>
            <a:r>
              <a:rPr lang="en-US" sz="2600" dirty="0" err="1" smtClean="0"/>
              <a:t>Matplotlib</a:t>
            </a:r>
            <a:r>
              <a:rPr lang="en-US" sz="2600" dirty="0" smtClean="0"/>
              <a:t>, Pandas, </a:t>
            </a:r>
            <a:r>
              <a:rPr lang="en-US" sz="2600" dirty="0" err="1" smtClean="0"/>
              <a:t>NumPy</a:t>
            </a:r>
            <a:r>
              <a:rPr lang="en-US" sz="2600" dirty="0" smtClean="0"/>
              <a:t>, </a:t>
            </a:r>
            <a:r>
              <a:rPr lang="en-US" sz="2600" dirty="0" err="1" smtClean="0"/>
              <a:t>Scikit</a:t>
            </a:r>
            <a:r>
              <a:rPr lang="en-US" sz="2600" dirty="0" smtClean="0"/>
              <a:t>-Learn, Pickle, OS.</a:t>
            </a:r>
          </a:p>
          <a:p>
            <a:endParaRPr lang="en-US" sz="2600" dirty="0" smtClean="0"/>
          </a:p>
          <a:p>
            <a:r>
              <a:rPr lang="en-US" sz="2600" b="1" dirty="0" smtClean="0"/>
              <a:t>Pandas: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dirty="0"/>
              <a:t>It is built on the </a:t>
            </a:r>
            <a:r>
              <a:rPr lang="en-US" sz="2600" dirty="0" err="1"/>
              <a:t>Numpy</a:t>
            </a:r>
            <a:r>
              <a:rPr lang="en-US" sz="2600" dirty="0"/>
              <a:t> package and its key data structure is called the </a:t>
            </a:r>
            <a:r>
              <a:rPr lang="en-US" sz="2600" dirty="0" err="1"/>
              <a:t>DataFrame</a:t>
            </a:r>
            <a:r>
              <a:rPr lang="en-US" sz="2600" dirty="0"/>
              <a:t>. </a:t>
            </a:r>
            <a:endParaRPr lang="en-US" sz="2600" dirty="0" smtClean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dirty="0" err="1" smtClean="0"/>
              <a:t>DataFrames</a:t>
            </a:r>
            <a:r>
              <a:rPr lang="en-US" sz="2600" dirty="0" smtClean="0"/>
              <a:t> </a:t>
            </a:r>
            <a:r>
              <a:rPr lang="en-US" sz="2600" dirty="0"/>
              <a:t>allow you to store and manipulate tabular data in rows of observations and columns of variables.</a:t>
            </a:r>
            <a:endParaRPr lang="en-US" sz="2600" b="1" dirty="0" smtClean="0"/>
          </a:p>
          <a:p>
            <a:pPr algn="just"/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7176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052736"/>
            <a:ext cx="7772400" cy="4896544"/>
          </a:xfrm>
        </p:spPr>
        <p:txBody>
          <a:bodyPr>
            <a:normAutofit lnSpcReduction="10000"/>
          </a:bodyPr>
          <a:lstStyle/>
          <a:p>
            <a:r>
              <a:rPr lang="en-US" sz="2600" b="1" dirty="0" err="1" smtClean="0"/>
              <a:t>NumPy</a:t>
            </a:r>
            <a:r>
              <a:rPr lang="en-US" sz="2600" b="1" dirty="0" smtClean="0"/>
              <a:t>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b="1" dirty="0" err="1" smtClean="0"/>
              <a:t>NumPy</a:t>
            </a:r>
            <a:r>
              <a:rPr lang="en-US" sz="2600" dirty="0" smtClean="0"/>
              <a:t> is a </a:t>
            </a:r>
            <a:r>
              <a:rPr lang="en-US" sz="2600" b="1" dirty="0" smtClean="0"/>
              <a:t>python</a:t>
            </a:r>
            <a:r>
              <a:rPr lang="en-US" sz="2600" dirty="0" smtClean="0"/>
              <a:t> library used for working with arrays.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/>
              <a:t>It also has functions for working in domain of linear algebra, </a:t>
            </a:r>
            <a:r>
              <a:rPr lang="en-US" sz="2600" dirty="0" err="1" smtClean="0"/>
              <a:t>fourier</a:t>
            </a:r>
            <a:r>
              <a:rPr lang="en-US" sz="2600" dirty="0" smtClean="0"/>
              <a:t> transform, and matrices.</a:t>
            </a:r>
          </a:p>
          <a:p>
            <a:endParaRPr lang="en-US" sz="2600" dirty="0" smtClean="0"/>
          </a:p>
          <a:p>
            <a:r>
              <a:rPr lang="en-US" sz="2600" b="1" dirty="0" err="1" smtClean="0"/>
              <a:t>Matplotlib</a:t>
            </a:r>
            <a:r>
              <a:rPr lang="en-US" sz="2600" b="1" dirty="0" smtClean="0"/>
              <a:t>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b="1" dirty="0" smtClean="0"/>
              <a:t> </a:t>
            </a:r>
            <a:r>
              <a:rPr lang="en-US" sz="2600" b="1" dirty="0" err="1" smtClean="0"/>
              <a:t>Matplotlib</a:t>
            </a:r>
            <a:r>
              <a:rPr lang="en-US" sz="2600" dirty="0"/>
              <a:t> is a comprehensive library for creating static, animated, and interactive visualizations in </a:t>
            </a:r>
            <a:r>
              <a:rPr lang="en-US" sz="2600" b="1" dirty="0"/>
              <a:t>Python</a:t>
            </a:r>
            <a:r>
              <a:rPr lang="en-US" sz="2600" dirty="0"/>
              <a:t>. </a:t>
            </a:r>
            <a:endParaRPr lang="en-US" sz="26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b="1" dirty="0" err="1" smtClean="0"/>
              <a:t>Matplotlib</a:t>
            </a:r>
            <a:r>
              <a:rPr lang="en-US" sz="2600" dirty="0"/>
              <a:t> makes easy things easy and hard things possible</a:t>
            </a:r>
            <a:r>
              <a:rPr lang="en-US" sz="2600"/>
              <a:t>. </a:t>
            </a:r>
            <a:endParaRPr lang="en-US" sz="2600" dirty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120121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8640"/>
            <a:ext cx="7851648" cy="79208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EXISTING SYSTEM: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340768"/>
            <a:ext cx="8610600" cy="5136232"/>
          </a:xfrm>
        </p:spPr>
        <p:txBody>
          <a:bodyPr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 smtClean="0"/>
              <a:t>The previously designed existing systems for early prediction of diabetes  used ANN and KNN Algorithms.</a:t>
            </a:r>
            <a:endParaRPr lang="en-US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 smtClean="0"/>
              <a:t>The drawbacks were-After</a:t>
            </a:r>
            <a:r>
              <a:rPr lang="en-US" dirty="0"/>
              <a:t> </a:t>
            </a:r>
            <a:r>
              <a:rPr lang="en-US" b="1" dirty="0"/>
              <a:t>ANN</a:t>
            </a:r>
            <a:r>
              <a:rPr lang="en-US" dirty="0"/>
              <a:t> training, the data may produce output even with incomplete information</a:t>
            </a:r>
            <a:r>
              <a:rPr lang="en-US" dirty="0" smtClean="0"/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lack of performance here depends on the importance of the missing information</a:t>
            </a:r>
            <a:r>
              <a:rPr lang="en-US" dirty="0" smtClean="0"/>
              <a:t>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 smtClean="0"/>
              <a:t>At the same time, KNN was slow  and can be used for only a small set of training sets.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 smtClean="0"/>
              <a:t>So the KNN combinations did not yield a high accuracy</a:t>
            </a:r>
            <a:r>
              <a:rPr lang="en-US" dirty="0"/>
              <a:t> </a:t>
            </a:r>
            <a:r>
              <a:rPr lang="en-US" dirty="0" smtClean="0"/>
              <a:t>which was 72%.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528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8" y="404664"/>
            <a:ext cx="7772400" cy="6120680"/>
          </a:xfrm>
        </p:spPr>
        <p:txBody>
          <a:bodyPr>
            <a:normAutofit lnSpcReduction="10000"/>
          </a:bodyPr>
          <a:lstStyle/>
          <a:p>
            <a:r>
              <a:rPr lang="en-US" sz="2600" b="1" dirty="0" err="1" smtClean="0"/>
              <a:t>Seaborn</a:t>
            </a:r>
            <a:r>
              <a:rPr lang="en-US" sz="2600" b="1" dirty="0" smtClean="0"/>
              <a:t>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 </a:t>
            </a:r>
            <a:r>
              <a:rPr lang="en-US" sz="2600" b="1" dirty="0" err="1"/>
              <a:t>Seaborn</a:t>
            </a:r>
            <a:r>
              <a:rPr lang="en-US" sz="2600" dirty="0"/>
              <a:t> is a </a:t>
            </a:r>
            <a:r>
              <a:rPr lang="en-US" sz="2600" b="1" dirty="0"/>
              <a:t>Python</a:t>
            </a:r>
            <a:r>
              <a:rPr lang="en-US" sz="2600" dirty="0"/>
              <a:t> data visualization library based on </a:t>
            </a:r>
            <a:r>
              <a:rPr lang="en-US" sz="2600" dirty="0" err="1"/>
              <a:t>matplotlib</a:t>
            </a:r>
            <a:r>
              <a:rPr lang="en-US" sz="2600" dirty="0"/>
              <a:t>. </a:t>
            </a:r>
            <a:endParaRPr lang="en-US" sz="26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/>
              <a:t>It </a:t>
            </a:r>
            <a:r>
              <a:rPr lang="en-US" sz="2600" dirty="0"/>
              <a:t>provides a high-level interface for drawing attractive and informative statistical graphics</a:t>
            </a:r>
            <a:r>
              <a:rPr lang="en-US" sz="2600" dirty="0" smtClean="0"/>
              <a:t>.</a:t>
            </a:r>
          </a:p>
          <a:p>
            <a:endParaRPr lang="en-US" sz="2600" dirty="0"/>
          </a:p>
          <a:p>
            <a:r>
              <a:rPr lang="en-US" sz="2600" b="1" dirty="0" err="1" smtClean="0"/>
              <a:t>Scikit</a:t>
            </a:r>
            <a:r>
              <a:rPr lang="en-US" sz="2600" b="1" dirty="0" smtClean="0"/>
              <a:t>-Learn: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 err="1"/>
              <a:t>Scikit</a:t>
            </a:r>
            <a:r>
              <a:rPr lang="en-US" sz="2800" dirty="0"/>
              <a:t>-learn is a Python module integrating a wide range of state-of-the-art machine learning algorithms for medium-scale supervised and unsupervised problems</a:t>
            </a:r>
            <a:r>
              <a:rPr lang="en-US" sz="2800" dirty="0" smtClean="0"/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/>
              <a:t>This package focuses on bringing machine learning to non-specialists using a general-purpose high-level language. 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xmlns="" val="84446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692696"/>
            <a:ext cx="7772400" cy="5472608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Pickle: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b="1" dirty="0" smtClean="0"/>
              <a:t>Python pickle module</a:t>
            </a:r>
            <a:r>
              <a:rPr lang="en-US" sz="2600" dirty="0" smtClean="0"/>
              <a:t> is used for serializing and de-serializing </a:t>
            </a:r>
            <a:r>
              <a:rPr lang="en-US" sz="2600" b="1" dirty="0" smtClean="0"/>
              <a:t>python</a:t>
            </a:r>
            <a:r>
              <a:rPr lang="en-US" sz="2600" dirty="0" smtClean="0"/>
              <a:t> object structures.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dirty="0" smtClean="0"/>
              <a:t> The process to converts any kind of </a:t>
            </a:r>
            <a:r>
              <a:rPr lang="en-US" sz="2600" b="1" dirty="0" smtClean="0"/>
              <a:t>python</a:t>
            </a:r>
            <a:r>
              <a:rPr lang="en-US" sz="2600" dirty="0" smtClean="0"/>
              <a:t> objects (list, </a:t>
            </a:r>
            <a:r>
              <a:rPr lang="en-US" sz="2600" dirty="0" err="1" smtClean="0"/>
              <a:t>dict</a:t>
            </a:r>
            <a:r>
              <a:rPr lang="en-US" sz="2600" dirty="0" smtClean="0"/>
              <a:t>, etc.) into byte streams (0s and 1s) is called </a:t>
            </a:r>
            <a:r>
              <a:rPr lang="en-US" sz="2600" b="1" dirty="0" smtClean="0"/>
              <a:t>pickling.</a:t>
            </a:r>
            <a:r>
              <a:rPr lang="en-US" sz="2600" dirty="0" smtClean="0"/>
              <a:t> </a:t>
            </a:r>
          </a:p>
          <a:p>
            <a:pPr algn="just"/>
            <a:r>
              <a:rPr lang="en-US" sz="2600" b="1" dirty="0" smtClean="0"/>
              <a:t>OS: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dirty="0" smtClean="0"/>
              <a:t>The </a:t>
            </a:r>
            <a:r>
              <a:rPr lang="en-US" sz="2600" b="1" dirty="0" smtClean="0"/>
              <a:t>OS library </a:t>
            </a:r>
            <a:r>
              <a:rPr lang="en-US" sz="2600" dirty="0" smtClean="0"/>
              <a:t>in python is used for the purpose of Miscellaneous operating system Interfaces.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600" dirty="0" smtClean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xmlns="" val="49940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908720"/>
            <a:ext cx="7851648" cy="864096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 COUNT PLOT OF OUTCOME- LABEL DATASET USED: PIMA INDIA DIABETES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5736" y="2924944"/>
            <a:ext cx="4750562" cy="332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6320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60648"/>
            <a:ext cx="7772400" cy="1008112"/>
          </a:xfrm>
        </p:spPr>
        <p:txBody>
          <a:bodyPr/>
          <a:lstStyle/>
          <a:p>
            <a:r>
              <a:rPr lang="en-US" sz="4000" dirty="0" smtClean="0"/>
              <a:t>Step by step implementation: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556792"/>
            <a:ext cx="7772400" cy="504056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/>
              <a:t>Importing required modules or libraries like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/>
              <a:t>Loading the dataset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/>
              <a:t>Data Cleaning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/>
              <a:t>Plotting Histograms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/>
              <a:t>Splitting Dataset</a:t>
            </a:r>
          </a:p>
        </p:txBody>
      </p:sp>
    </p:spTree>
    <p:extLst>
      <p:ext uri="{BB962C8B-B14F-4D97-AF65-F5344CB8AC3E}">
        <p14:creationId xmlns:p14="http://schemas.microsoft.com/office/powerpoint/2010/main" xmlns="" val="302602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772400" cy="1362456"/>
          </a:xfrm>
        </p:spPr>
        <p:txBody>
          <a:bodyPr/>
          <a:lstStyle/>
          <a:p>
            <a:r>
              <a:rPr lang="en-US" sz="4000" dirty="0" smtClean="0"/>
              <a:t>HISTOGRAMS FOR DATA VISUALIZATIONS: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0001" y="2852936"/>
            <a:ext cx="8640960" cy="261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78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856984" cy="720080"/>
          </a:xfrm>
        </p:spPr>
        <p:txBody>
          <a:bodyPr/>
          <a:lstStyle/>
          <a:p>
            <a:r>
              <a:rPr lang="en-US" sz="4000" dirty="0" smtClean="0"/>
              <a:t>DATA VISUALIZATION TO BE CONTINUED…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1553698"/>
            <a:ext cx="3899632" cy="4395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60032" y="1553698"/>
            <a:ext cx="3672408" cy="43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876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404664"/>
            <a:ext cx="8136904" cy="583264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600" dirty="0" smtClean="0"/>
              <a:t>Applying Logistic Regression and fitting the model.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600" dirty="0" smtClean="0"/>
              <a:t>Predicting the output for our test set.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600" dirty="0" smtClean="0"/>
              <a:t>Creating a Confusion Matrix and Plotting it.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600" dirty="0"/>
          </a:p>
          <a:p>
            <a:endParaRPr lang="en-US" sz="26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6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6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600" dirty="0"/>
          </a:p>
          <a:p>
            <a:endParaRPr lang="en-US" sz="2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3728" y="2564904"/>
            <a:ext cx="4286849" cy="304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908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836712"/>
            <a:ext cx="7772400" cy="468052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Determining accuracy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Taking the input values  and predicting the output for given input.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717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6184788" cy="607514"/>
          </a:xfrm>
        </p:spPr>
        <p:txBody>
          <a:bodyPr/>
          <a:lstStyle/>
          <a:p>
            <a:r>
              <a:rPr lang="en-IN" sz="3200" dirty="0" smtClean="0"/>
              <a:t>OUTPUT FOR NEGATIVE DIABETES</a:t>
            </a:r>
            <a:endParaRPr lang="en-US" sz="3200" dirty="0"/>
          </a:p>
        </p:txBody>
      </p:sp>
      <p:pic>
        <p:nvPicPr>
          <p:cNvPr id="1028" name="Picture 4" descr="C:\Users\User\Desktop\python\ne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857364"/>
            <a:ext cx="2428892" cy="3435835"/>
          </a:xfrm>
          <a:prstGeom prst="rect">
            <a:avLst/>
          </a:prstGeom>
          <a:noFill/>
        </p:spPr>
      </p:pic>
      <p:sp>
        <p:nvSpPr>
          <p:cNvPr id="8" name="Right Arrow 7"/>
          <p:cNvSpPr/>
          <p:nvPr/>
        </p:nvSpPr>
        <p:spPr>
          <a:xfrm>
            <a:off x="2786050" y="3214686"/>
            <a:ext cx="928694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2143116"/>
            <a:ext cx="4953964" cy="2714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5113218" cy="536076"/>
          </a:xfrm>
        </p:spPr>
        <p:txBody>
          <a:bodyPr/>
          <a:lstStyle/>
          <a:p>
            <a:r>
              <a:rPr lang="en-IN" sz="2800" dirty="0" smtClean="0"/>
              <a:t>OUTPUT FOR POSITIVE DIABETES</a:t>
            </a:r>
            <a:endParaRPr lang="en-US" sz="2800" dirty="0"/>
          </a:p>
        </p:txBody>
      </p:sp>
      <p:pic>
        <p:nvPicPr>
          <p:cNvPr id="2050" name="Picture 2" descr="C:\Users\User\Desktop\python\po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857364"/>
            <a:ext cx="2500330" cy="3646077"/>
          </a:xfrm>
          <a:prstGeom prst="rect">
            <a:avLst/>
          </a:prstGeom>
          <a:noFill/>
        </p:spPr>
      </p:pic>
      <p:pic>
        <p:nvPicPr>
          <p:cNvPr id="2051" name="Picture 3" descr="C:\Users\User\Desktop\python\posr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1928802"/>
            <a:ext cx="5006380" cy="2857520"/>
          </a:xfrm>
          <a:prstGeom prst="rect">
            <a:avLst/>
          </a:prstGeom>
          <a:noFill/>
        </p:spPr>
      </p:pic>
      <p:sp>
        <p:nvSpPr>
          <p:cNvPr id="6" name="Right Arrow 5"/>
          <p:cNvSpPr/>
          <p:nvPr/>
        </p:nvSpPr>
        <p:spPr>
          <a:xfrm>
            <a:off x="2786050" y="3071810"/>
            <a:ext cx="928694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5000" dirty="0" smtClean="0"/>
              <a:t>PROPOSED SYSTEM: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340768"/>
            <a:ext cx="8305800" cy="58102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 smtClean="0"/>
              <a:t>Proposed procedure includes applying supervised  machine learning algorithms based on Logistic Regression.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 smtClean="0"/>
              <a:t>LR Logistic Regression scales </a:t>
            </a:r>
            <a:r>
              <a:rPr lang="en-US" dirty="0"/>
              <a:t>relatively well to high dimensional </a:t>
            </a:r>
            <a:r>
              <a:rPr lang="en-US" dirty="0" smtClean="0"/>
              <a:t>data 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 smtClean="0"/>
              <a:t> Logistic Regression </a:t>
            </a:r>
            <a:r>
              <a:rPr lang="en-US" dirty="0"/>
              <a:t>is </a:t>
            </a:r>
            <a:r>
              <a:rPr lang="en-US" dirty="0" smtClean="0"/>
              <a:t>incredibly </a:t>
            </a:r>
            <a:r>
              <a:rPr lang="en-US" dirty="0"/>
              <a:t>easy to implement and very efficient to train</a:t>
            </a:r>
            <a:r>
              <a:rPr lang="en-US" dirty="0" smtClean="0"/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 smtClean="0"/>
              <a:t> As ANN can train incomplete data it is very important to train the system perfectly with Logistic Regression compared to ANN</a:t>
            </a:r>
            <a:r>
              <a:rPr lang="en-US" dirty="0"/>
              <a:t> </a:t>
            </a:r>
            <a:r>
              <a:rPr lang="en-US" dirty="0" smtClean="0"/>
              <a:t>with can lead to 80-87% accuracy.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 smtClean="0"/>
              <a:t>Finally based on the result, a diet is prescribed for an individual.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14528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772400" cy="786392"/>
          </a:xfrm>
        </p:spPr>
        <p:txBody>
          <a:bodyPr/>
          <a:lstStyle/>
          <a:p>
            <a:r>
              <a:rPr lang="en-US" sz="4400" dirty="0" smtClean="0"/>
              <a:t>ACCURACY: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412776"/>
            <a:ext cx="7772400" cy="432048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Accuracy obtained from existing model using KNN algorithm is 76-78%.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Accuracy obtained from proposed model using Logistic Regression is 80-82%.</a:t>
            </a:r>
          </a:p>
        </p:txBody>
      </p:sp>
    </p:spTree>
    <p:extLst>
      <p:ext uri="{BB962C8B-B14F-4D97-AF65-F5344CB8AC3E}">
        <p14:creationId xmlns:p14="http://schemas.microsoft.com/office/powerpoint/2010/main" xmlns="" val="3096965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908720"/>
            <a:ext cx="7851648" cy="57606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dirty="0" smtClean="0"/>
              <a:t>FUTURE SCOPE: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628800"/>
            <a:ext cx="7854696" cy="4824536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/>
              <a:t>One of the important real-world medical problems is the detection of diabetes at its early stage</a:t>
            </a:r>
            <a:r>
              <a:rPr lang="en-US" sz="2400" dirty="0" smtClean="0"/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In this study, systematic  efforts are made in designing a system which results in the prediction of disease like diabetes. </a:t>
            </a:r>
            <a:endParaRPr lang="en-US" sz="2400" dirty="0" smtClean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/>
              <a:t>In future, the designed system can be improved using PCA  Principal Component Analysis and K-means Clustering . </a:t>
            </a:r>
            <a:endParaRPr lang="en-US" sz="2400" dirty="0" smtClean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/>
              <a:t>work can be extended and improved for the automation of diabetes analysis including some other machine learning algorithms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3527952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908720"/>
            <a:ext cx="7851648" cy="648072"/>
          </a:xfrm>
        </p:spPr>
        <p:txBody>
          <a:bodyPr>
            <a:normAutofit/>
          </a:bodyPr>
          <a:lstStyle/>
          <a:p>
            <a:pPr algn="just"/>
            <a:r>
              <a:rPr lang="en-US" sz="4000" dirty="0" smtClean="0"/>
              <a:t>CONCLUSION: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844824"/>
            <a:ext cx="7854696" cy="4680520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/>
              <a:t>The existing model used KNN </a:t>
            </a:r>
            <a:r>
              <a:rPr lang="en-US" dirty="0" smtClean="0"/>
              <a:t>machine </a:t>
            </a:r>
            <a:r>
              <a:rPr lang="en-US" dirty="0"/>
              <a:t>learning classification which obtained only </a:t>
            </a:r>
            <a:r>
              <a:rPr lang="en-US" dirty="0" smtClean="0"/>
              <a:t>76-78% </a:t>
            </a:r>
            <a:r>
              <a:rPr lang="en-US" dirty="0"/>
              <a:t>of accuracy. </a:t>
            </a:r>
            <a:endParaRPr lang="en-US" dirty="0" smtClean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Experiments are performed on Pima Indians Diabetes Database. </a:t>
            </a:r>
            <a:endParaRPr lang="en-US" dirty="0" smtClean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Experimental results determine the adequacy of the designed system with an achieved accuracy of </a:t>
            </a:r>
            <a:r>
              <a:rPr lang="en-US" dirty="0" smtClean="0"/>
              <a:t>80-84% </a:t>
            </a:r>
            <a:r>
              <a:rPr lang="en-US" dirty="0"/>
              <a:t>using the Logistic Regression </a:t>
            </a:r>
            <a:r>
              <a:rPr lang="en-US" dirty="0" smtClean="0"/>
              <a:t>algorithm</a:t>
            </a:r>
            <a:r>
              <a:rPr lang="en-US" dirty="0"/>
              <a:t> </a:t>
            </a:r>
            <a:r>
              <a:rPr lang="en-US" dirty="0" smtClean="0"/>
              <a:t>hence proving to be the better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38856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THANKYOU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851648" cy="914400"/>
          </a:xfrm>
        </p:spPr>
        <p:txBody>
          <a:bodyPr>
            <a:normAutofit/>
          </a:bodyPr>
          <a:lstStyle/>
          <a:p>
            <a:pPr algn="l"/>
            <a:r>
              <a:rPr lang="en-US" sz="5000" dirty="0" smtClean="0"/>
              <a:t>DATASET USED: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47800"/>
            <a:ext cx="8305800" cy="4953000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 smtClean="0"/>
              <a:t>The proposed methodology is being evaluated on Pima Indians Diabetes Dataset(PIDD) which is taken from UCI Repository.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datasets consist of several medical predictor (independent) variables and one target (dependent) variable, Outcome. </a:t>
            </a:r>
            <a:endParaRPr lang="en-US" dirty="0" smtClean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 smtClean="0"/>
              <a:t>Independent </a:t>
            </a:r>
            <a:r>
              <a:rPr lang="en-US" dirty="0"/>
              <a:t>variables </a:t>
            </a:r>
            <a:r>
              <a:rPr lang="en-US" dirty="0" smtClean="0"/>
              <a:t>include Skin thickness, their </a:t>
            </a:r>
            <a:r>
              <a:rPr lang="en-US" dirty="0"/>
              <a:t>BMI, insulin level, age, and so on.</a:t>
            </a:r>
          </a:p>
        </p:txBody>
      </p:sp>
    </p:spTree>
    <p:extLst>
      <p:ext uri="{BB962C8B-B14F-4D97-AF65-F5344CB8AC3E}">
        <p14:creationId xmlns:p14="http://schemas.microsoft.com/office/powerpoint/2010/main" xmlns="" val="214528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357166"/>
            <a:ext cx="7286676" cy="914408"/>
          </a:xfrm>
        </p:spPr>
        <p:txBody>
          <a:bodyPr>
            <a:normAutofit/>
          </a:bodyPr>
          <a:lstStyle/>
          <a:p>
            <a:pPr algn="l"/>
            <a:r>
              <a:rPr lang="en-IN" sz="4800" dirty="0" smtClean="0"/>
              <a:t>ARCHITECTURE OF SYSTEM</a:t>
            </a:r>
            <a:endParaRPr lang="en-US" sz="4800" dirty="0"/>
          </a:p>
        </p:txBody>
      </p:sp>
      <p:sp>
        <p:nvSpPr>
          <p:cNvPr id="10242" name="AutoShape 2" descr="Prediction of Diabetes using Classification Algorith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4" name="AutoShape 4" descr="Prediction of Diabetes using Classification Algorith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6" name="AutoShape 6" descr="Prediction of Diabetes using Classification Algorith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0034" y="1785926"/>
            <a:ext cx="7929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The architecture of Early diabetes Prediction System consists of: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Data Reader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EDP Software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Output Interface</a:t>
            </a:r>
            <a:endParaRPr lang="en-US" sz="2000" dirty="0"/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714752"/>
            <a:ext cx="7215238" cy="2586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4528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357166"/>
            <a:ext cx="7824814" cy="771532"/>
          </a:xfrm>
        </p:spPr>
        <p:txBody>
          <a:bodyPr>
            <a:normAutofit/>
          </a:bodyPr>
          <a:lstStyle/>
          <a:p>
            <a:r>
              <a:rPr lang="en-IN" sz="3600" dirty="0" smtClean="0"/>
              <a:t>MODULES AND THEIR FUNCTIONALITIES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71612"/>
            <a:ext cx="7967690" cy="416164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sz="2800" dirty="0" smtClean="0"/>
              <a:t>The software system can be divided into four modules based on functionalities. </a:t>
            </a:r>
          </a:p>
          <a:p>
            <a:pPr algn="l"/>
            <a:r>
              <a:rPr lang="en-IN" sz="2800" dirty="0" smtClean="0"/>
              <a:t>The modules are classified as:</a:t>
            </a:r>
          </a:p>
          <a:p>
            <a:pPr algn="l"/>
            <a:endParaRPr lang="en-IN" sz="2800" dirty="0" smtClean="0"/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800" dirty="0" smtClean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 smtClean="0"/>
              <a:t>Data Processing Module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 smtClean="0"/>
              <a:t>System Training Module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 smtClean="0"/>
              <a:t>Data Evaluation Module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 smtClean="0"/>
              <a:t>Data Analysis Module</a:t>
            </a:r>
          </a:p>
          <a:p>
            <a:pPr algn="l"/>
            <a:endParaRPr lang="en-IN" sz="2800" dirty="0" smtClean="0"/>
          </a:p>
          <a:p>
            <a:pPr algn="l"/>
            <a:endParaRPr lang="en-IN" sz="2800" dirty="0" smtClean="0"/>
          </a:p>
          <a:p>
            <a:pPr algn="l">
              <a:buFont typeface="Arial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851648" cy="106680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5000" dirty="0" smtClean="0"/>
              <a:t>DATA PREPROCESSING MODULE: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00200"/>
            <a:ext cx="8229600" cy="4997152"/>
          </a:xfrm>
        </p:spPr>
        <p:txBody>
          <a:bodyPr>
            <a:normAutofit fontScale="92500"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/>
              <a:t>When it comes to creating a Machine Learning model, data preprocessing is the first step marking the initiation of the process. </a:t>
            </a:r>
            <a:endParaRPr lang="en-US" dirty="0" smtClean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 smtClean="0"/>
              <a:t>It is important to make the acquired data consistent so that it can be used to train the model without ambiguity.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is pivotal to identify and correctly handle the </a:t>
            </a:r>
            <a:r>
              <a:rPr lang="en-US" dirty="0" smtClean="0"/>
              <a:t>missing values </a:t>
            </a:r>
            <a:r>
              <a:rPr lang="en-US" dirty="0"/>
              <a:t>by </a:t>
            </a:r>
            <a:r>
              <a:rPr lang="en-US" dirty="0" smtClean="0"/>
              <a:t>deleting </a:t>
            </a:r>
            <a:r>
              <a:rPr lang="en-US" dirty="0"/>
              <a:t>a particular row</a:t>
            </a:r>
            <a:r>
              <a:rPr lang="en-US" dirty="0" smtClean="0"/>
              <a:t>, </a:t>
            </a:r>
            <a:r>
              <a:rPr lang="en-US" dirty="0"/>
              <a:t>by </a:t>
            </a:r>
            <a:r>
              <a:rPr lang="en-US" dirty="0" smtClean="0"/>
              <a:t>calculating </a:t>
            </a:r>
            <a:r>
              <a:rPr lang="en-US" dirty="0"/>
              <a:t>the </a:t>
            </a:r>
            <a:r>
              <a:rPr lang="en-US" dirty="0" smtClean="0"/>
              <a:t>mean.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 smtClean="0"/>
              <a:t>Failing </a:t>
            </a:r>
            <a:r>
              <a:rPr lang="en-US" dirty="0"/>
              <a:t>to do this, you might draw inaccurate and faulty </a:t>
            </a:r>
            <a:r>
              <a:rPr lang="en-US" dirty="0" smtClean="0"/>
              <a:t>conclusions.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dirty="0" smtClean="0"/>
              <a:t>The user enters the data on the main screen and the data is then sent for data evaluation.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384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500042"/>
            <a:ext cx="7610500" cy="914408"/>
          </a:xfrm>
        </p:spPr>
        <p:txBody>
          <a:bodyPr>
            <a:normAutofit/>
          </a:bodyPr>
          <a:lstStyle/>
          <a:p>
            <a:pPr algn="l"/>
            <a:r>
              <a:rPr lang="en-IN" sz="4500" dirty="0" smtClean="0"/>
              <a:t>SYSTEM TRAINING MODULE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85926"/>
            <a:ext cx="8039128" cy="4643470"/>
          </a:xfrm>
        </p:spPr>
        <p:txBody>
          <a:bodyPr/>
          <a:lstStyle/>
          <a:p>
            <a:pPr algn="l"/>
            <a:r>
              <a:rPr lang="en-IN" dirty="0" smtClean="0"/>
              <a:t>This module can be accessed by both admin and the end user. </a:t>
            </a:r>
          </a:p>
          <a:p>
            <a:pPr algn="l"/>
            <a:r>
              <a:rPr lang="en-IN" dirty="0" smtClean="0"/>
              <a:t>Before predicting the presence of diabetes, the mandatory step is to provide the system with training.</a:t>
            </a:r>
          </a:p>
          <a:p>
            <a:pPr algn="l"/>
            <a:r>
              <a:rPr lang="en-IN" dirty="0" smtClean="0"/>
              <a:t>This module supports: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Training the system with the pre-defined data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Training the system with the new data that are not present in the system </a:t>
            </a:r>
            <a:endParaRPr lang="en-IN" dirty="0" smtClean="0"/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1338</TotalTime>
  <Words>1312</Words>
  <Application>Microsoft Office PowerPoint</Application>
  <PresentationFormat>On-screen Show (4:3)</PresentationFormat>
  <Paragraphs>181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Flow</vt:lpstr>
      <vt:lpstr>VNR VIGNAN JYOTHI INSTIIUTE OF ENGINEERING AND TECHNOLOGY  Bachupally (via),  Kukatpally, Hyderabad-72 </vt:lpstr>
      <vt:lpstr>ABSTRACT </vt:lpstr>
      <vt:lpstr>EXISTING SYSTEM:</vt:lpstr>
      <vt:lpstr>PROPOSED SYSTEM:</vt:lpstr>
      <vt:lpstr>DATASET USED:</vt:lpstr>
      <vt:lpstr>ARCHITECTURE OF SYSTEM</vt:lpstr>
      <vt:lpstr>MODULES AND THEIR FUNCTIONALITIES</vt:lpstr>
      <vt:lpstr>DATA PREPROCESSING MODULE:</vt:lpstr>
      <vt:lpstr>SYSTEM TRAINING MODULE</vt:lpstr>
      <vt:lpstr>DATA EVALUATION MODULE</vt:lpstr>
      <vt:lpstr>DATA ANALYSIS MODULE</vt:lpstr>
      <vt:lpstr>Slide 12</vt:lpstr>
      <vt:lpstr>Over all Use-Case Diagram of EDP</vt:lpstr>
      <vt:lpstr>CLASS DIAGRAMS</vt:lpstr>
      <vt:lpstr>Slide 15</vt:lpstr>
      <vt:lpstr>SEQUENCE DIAGRAM</vt:lpstr>
      <vt:lpstr>Sequence diagram for EDP</vt:lpstr>
      <vt:lpstr>ACTIVITY  DIAGRAM</vt:lpstr>
      <vt:lpstr>Activity diagram for EDP</vt:lpstr>
      <vt:lpstr>COMPONENT  DIAGRAM</vt:lpstr>
      <vt:lpstr>Component diagram for EDP</vt:lpstr>
      <vt:lpstr>DEPLOYMENT  DIAGRAM</vt:lpstr>
      <vt:lpstr>Deployment diagram for EDP</vt:lpstr>
      <vt:lpstr>IMPLEMENTATION</vt:lpstr>
      <vt:lpstr>TECHNOLOGIES USED</vt:lpstr>
      <vt:lpstr>ALGORITHM USED:</vt:lpstr>
      <vt:lpstr>LOGISTIC REGRESSION:</vt:lpstr>
      <vt:lpstr>LIBRARIES IMPORTED:</vt:lpstr>
      <vt:lpstr>Slide 29</vt:lpstr>
      <vt:lpstr>Slide 30</vt:lpstr>
      <vt:lpstr>Slide 31</vt:lpstr>
      <vt:lpstr>  COUNT PLOT OF OUTCOME- LABEL DATASET USED: PIMA INDIA DIABETES</vt:lpstr>
      <vt:lpstr>Step by step implementation:</vt:lpstr>
      <vt:lpstr>HISTOGRAMS FOR DATA VISUALIZATIONS:</vt:lpstr>
      <vt:lpstr>DATA VISUALIZATION TO BE CONTINUED…</vt:lpstr>
      <vt:lpstr>Slide 36</vt:lpstr>
      <vt:lpstr>Slide 37</vt:lpstr>
      <vt:lpstr>OUTPUT FOR NEGATIVE DIABETES</vt:lpstr>
      <vt:lpstr>OUTPUT FOR POSITIVE DIABETES</vt:lpstr>
      <vt:lpstr>ACCURACY:</vt:lpstr>
      <vt:lpstr>FUTURE SCOPE:</vt:lpstr>
      <vt:lpstr>CONCLUSION:</vt:lpstr>
      <vt:lpstr>THANKYOU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User</cp:lastModifiedBy>
  <cp:revision>114</cp:revision>
  <dcterms:created xsi:type="dcterms:W3CDTF">2020-06-23T10:18:42Z</dcterms:created>
  <dcterms:modified xsi:type="dcterms:W3CDTF">2020-07-30T11:14:33Z</dcterms:modified>
</cp:coreProperties>
</file>