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52" autoAdjust="0"/>
  </p:normalViewPr>
  <p:slideViewPr>
    <p:cSldViewPr>
      <p:cViewPr varScale="1">
        <p:scale>
          <a:sx n="97" d="100"/>
          <a:sy n="97" d="100"/>
        </p:scale>
        <p:origin x="5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A188-0E36-4084-B6C8-38A0CFFEF41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BAB0-2CEA-40E4-A1B9-36D6AAA4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19672" y="3717032"/>
            <a:ext cx="7437512" cy="1656184"/>
          </a:xfrm>
          <a:prstGeom prst="rect">
            <a:avLst/>
          </a:prstGeom>
        </p:spPr>
        <p:txBody>
          <a:bodyPr anchor="t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199"/>
            <a:ext cx="8229600" cy="2253151"/>
          </a:xfrm>
        </p:spPr>
        <p:txBody>
          <a:bodyPr/>
          <a:lstStyle>
            <a:lvl1pPr marL="0" indent="0" algn="r">
              <a:buNone/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" y="3752850"/>
            <a:ext cx="1596300" cy="15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69827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4950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5425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00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88" y="-18256"/>
            <a:ext cx="7118144" cy="1070992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4463"/>
            <a:ext cx="8388350" cy="360362"/>
          </a:xfrm>
          <a:prstGeom prst="rect">
            <a:avLst/>
          </a:prstGeom>
        </p:spPr>
        <p:txBody>
          <a:bodyPr/>
          <a:lstStyle>
            <a:lvl1pPr eaLnBrk="1" hangingPunct="1">
              <a:defRPr sz="1600" dirty="0" err="1" smtClean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80450" y="6553200"/>
            <a:ext cx="539750" cy="4191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8E83518-0652-488C-9FA6-620FB1DBB6D9}" type="slidenum">
              <a:rPr lang="es-ES" altLang="en-US" sz="1600" b="0" smtClean="0"/>
              <a:pPr eaLnBrk="1" hangingPunct="1">
                <a:defRPr/>
              </a:pPr>
              <a:t>‹#›</a:t>
            </a:fld>
            <a:endParaRPr lang="es-ES" altLang="en-US" b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6060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752600" y="1669827"/>
            <a:ext cx="6858000" cy="23876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52600" y="414950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76200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6060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00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82400" y="6559305"/>
            <a:ext cx="53975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8E83518-0652-488C-9FA6-620FB1DBB6D9}" type="slidenum">
              <a:rPr lang="es-ES" altLang="en-US" sz="1600" b="0" smtClean="0"/>
              <a:pPr eaLnBrk="1" hangingPunct="1">
                <a:defRPr/>
              </a:pPr>
              <a:t>‹#›</a:t>
            </a:fld>
            <a:endParaRPr lang="es-ES" altLang="en-US" b="0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494463"/>
            <a:ext cx="8388350" cy="36036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err="1"/>
              <a:t>Mumma</a:t>
            </a:r>
            <a:r>
              <a:rPr lang="es-ES" altLang="en-US" dirty="0"/>
              <a:t> Radar </a:t>
            </a:r>
            <a:r>
              <a:rPr lang="en-US" altLang="en-US" noProof="0" dirty="0"/>
              <a:t>Laboratory</a:t>
            </a:r>
            <a:r>
              <a:rPr lang="es-ES" altLang="en-US" dirty="0"/>
              <a:t> </a:t>
            </a:r>
            <a:r>
              <a:rPr lang="es-ES" altLang="en-US" sz="2000" dirty="0"/>
              <a:t>         </a:t>
            </a:r>
            <a:r>
              <a:rPr lang="es-ES" altLang="en-US" dirty="0"/>
              <a:t>www.radarlab.udayton.edu</a:t>
            </a:r>
            <a:r>
              <a:rPr lang="es-ES" altLang="en-US" sz="2000" dirty="0"/>
              <a:t>          </a:t>
            </a:r>
            <a:r>
              <a:rPr lang="es-ES" altLang="en-US" dirty="0"/>
              <a:t>radarlab@udayton.edu </a:t>
            </a:r>
            <a:endParaRPr lang="es-E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1619250" y="3716338"/>
            <a:ext cx="7437438" cy="1657350"/>
          </a:xfrm>
        </p:spPr>
        <p:txBody>
          <a:bodyPr/>
          <a:lstStyle/>
          <a:p>
            <a:pPr algn="ctr"/>
            <a:r>
              <a:rPr lang="en-US" altLang="en-US" dirty="0"/>
              <a:t>Comprehensive VHDL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000" dirty="0" err="1"/>
              <a:t>Hamdi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Abdelbagi</a:t>
            </a:r>
            <a:br>
              <a:rPr lang="en-US" altLang="en-US" sz="2000" dirty="0"/>
            </a:br>
            <a:r>
              <a:rPr lang="en-US" sz="2000" dirty="0"/>
              <a:t>Phone: (937) 830-7761 </a:t>
            </a:r>
            <a:br>
              <a:rPr lang="en-US" sz="2000" dirty="0"/>
            </a:br>
            <a:r>
              <a:rPr lang="en-US" sz="2000" dirty="0"/>
              <a:t>Email: abdelbagih1@udayton.edu</a:t>
            </a:r>
            <a:br>
              <a:rPr lang="en-US" sz="2000" dirty="0"/>
            </a:b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47" y="1371600"/>
            <a:ext cx="6722165" cy="44489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8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5"/>
            <a:ext cx="8229600" cy="5441727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library</a:t>
            </a:r>
            <a:r>
              <a:rPr lang="en-US" sz="1100" dirty="0"/>
              <a:t> </a:t>
            </a:r>
            <a:r>
              <a:rPr lang="en-US" sz="1100" dirty="0" err="1"/>
              <a:t>ieee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use</a:t>
            </a:r>
            <a:r>
              <a:rPr lang="en-US" sz="1100" dirty="0"/>
              <a:t> ieee.std_logic_1164.all;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use</a:t>
            </a:r>
            <a:r>
              <a:rPr lang="en-US" sz="1100" dirty="0"/>
              <a:t> </a:t>
            </a:r>
            <a:r>
              <a:rPr lang="en-US" sz="1100" dirty="0" err="1"/>
              <a:t>ieee.std_logic_unsigned.all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package</a:t>
            </a:r>
            <a:r>
              <a:rPr lang="en-US" sz="1100" dirty="0"/>
              <a:t> </a:t>
            </a:r>
            <a:r>
              <a:rPr lang="en-US" sz="1100" dirty="0" err="1"/>
              <a:t>tune_time_package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accent2"/>
                </a:solidFill>
              </a:rPr>
              <a:t>is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  type </a:t>
            </a:r>
            <a:r>
              <a:rPr lang="en-US" sz="1100" dirty="0"/>
              <a:t>DATA_ARRAY is array ( 1 to 32) of </a:t>
            </a:r>
            <a:r>
              <a:rPr lang="en-US" sz="1100" dirty="0" err="1"/>
              <a:t>std_logic_vector</a:t>
            </a:r>
            <a:r>
              <a:rPr lang="en-US" sz="1100" dirty="0"/>
              <a:t>( 7 </a:t>
            </a:r>
            <a:r>
              <a:rPr lang="en-US" sz="1100" dirty="0" err="1"/>
              <a:t>downto</a:t>
            </a:r>
            <a:r>
              <a:rPr lang="en-US" sz="1100" dirty="0"/>
              <a:t> 0);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end</a:t>
            </a:r>
            <a:r>
              <a:rPr lang="en-US" sz="1100" dirty="0"/>
              <a:t> </a:t>
            </a:r>
            <a:r>
              <a:rPr lang="en-US" sz="1100" dirty="0" err="1"/>
              <a:t>tune_time_package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library</a:t>
            </a:r>
            <a:r>
              <a:rPr lang="en-US" sz="1000" dirty="0"/>
              <a:t> </a:t>
            </a:r>
            <a:r>
              <a:rPr lang="en-US" sz="1000" dirty="0" err="1"/>
              <a:t>ieee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use</a:t>
            </a:r>
            <a:r>
              <a:rPr lang="en-US" sz="1000" dirty="0"/>
              <a:t> ieee.std_logic_1164.all;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use</a:t>
            </a:r>
            <a:r>
              <a:rPr lang="en-US" sz="1000" dirty="0"/>
              <a:t> </a:t>
            </a:r>
            <a:r>
              <a:rPr lang="en-US" sz="1000" dirty="0" err="1"/>
              <a:t>ieee.std_logic_unsigned.all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use</a:t>
            </a:r>
            <a:r>
              <a:rPr lang="en-US" sz="1000" dirty="0"/>
              <a:t> </a:t>
            </a:r>
            <a:r>
              <a:rPr lang="en-US" sz="1000" dirty="0" err="1"/>
              <a:t>IEEE.Numeric_Std.all</a:t>
            </a:r>
            <a:r>
              <a:rPr lang="en-US" sz="1000" dirty="0"/>
              <a:t>; 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use</a:t>
            </a:r>
            <a:r>
              <a:rPr lang="en-US" sz="1000" dirty="0"/>
              <a:t> </a:t>
            </a:r>
            <a:r>
              <a:rPr lang="en-US" sz="1000" dirty="0" err="1"/>
              <a:t>work.tune_time_package.all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entity</a:t>
            </a:r>
            <a:r>
              <a:rPr lang="en-US" sz="1000" dirty="0"/>
              <a:t> </a:t>
            </a:r>
            <a:r>
              <a:rPr lang="en-US" sz="1000" dirty="0" err="1"/>
              <a:t>tune_time_parallel</a:t>
            </a:r>
            <a:r>
              <a:rPr lang="en-US" sz="1000" dirty="0"/>
              <a:t> is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</a:rPr>
              <a:t>generic</a:t>
            </a:r>
          </a:p>
          <a:p>
            <a:pPr marL="0" indent="0">
              <a:buNone/>
            </a:pPr>
            <a:r>
              <a:rPr lang="en-US" sz="1000" dirty="0"/>
              <a:t>  (</a:t>
            </a:r>
          </a:p>
          <a:p>
            <a:pPr marL="0" indent="0">
              <a:buNone/>
            </a:pPr>
            <a:r>
              <a:rPr lang="en-US" sz="1000" dirty="0"/>
              <a:t>       TUNE_DATA             : DATA_ARRAY     -- </a:t>
            </a:r>
            <a:r>
              <a:rPr lang="en-US" sz="1000" dirty="0" err="1"/>
              <a:t>arry</a:t>
            </a:r>
            <a:r>
              <a:rPr lang="en-US" sz="1000" dirty="0"/>
              <a:t> to hold the tune word data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>
                <a:solidFill>
                  <a:schemeClr val="accent2"/>
                </a:solidFill>
              </a:rPr>
              <a:t>port</a:t>
            </a:r>
          </a:p>
          <a:p>
            <a:pPr marL="0" indent="0">
              <a:buNone/>
            </a:pPr>
            <a:r>
              <a:rPr lang="en-US" sz="1000" dirty="0"/>
              <a:t>  (	</a:t>
            </a:r>
          </a:p>
          <a:p>
            <a:pPr marL="0" indent="0">
              <a:buNone/>
            </a:pPr>
            <a:r>
              <a:rPr lang="en-US" sz="1000" dirty="0"/>
              <a:t>  	  </a:t>
            </a:r>
            <a:r>
              <a:rPr lang="en-US" sz="1000" dirty="0" err="1"/>
              <a:t>i_rst</a:t>
            </a:r>
            <a:r>
              <a:rPr lang="en-US" sz="1000" dirty="0"/>
              <a:t>	 :</a:t>
            </a:r>
            <a:r>
              <a:rPr lang="en-US" sz="1000" dirty="0">
                <a:solidFill>
                  <a:schemeClr val="accent2"/>
                </a:solidFill>
              </a:rPr>
              <a:t> in     </a:t>
            </a:r>
            <a:r>
              <a:rPr lang="en-US" sz="1000" dirty="0" err="1"/>
              <a:t>std_logic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	  </a:t>
            </a:r>
            <a:r>
              <a:rPr lang="en-US" sz="1000" dirty="0" err="1"/>
              <a:t>i_clk</a:t>
            </a:r>
            <a:r>
              <a:rPr lang="en-US" sz="1000" dirty="0"/>
              <a:t>	 : </a:t>
            </a:r>
            <a:r>
              <a:rPr lang="en-US" sz="1000" dirty="0">
                <a:solidFill>
                  <a:schemeClr val="accent2"/>
                </a:solidFill>
              </a:rPr>
              <a:t>in</a:t>
            </a:r>
            <a:r>
              <a:rPr lang="en-US" sz="1000" dirty="0"/>
              <a:t>     </a:t>
            </a:r>
            <a:r>
              <a:rPr lang="en-US" sz="1000" dirty="0" err="1"/>
              <a:t>std_logic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  </a:t>
            </a:r>
            <a:r>
              <a:rPr lang="en-US" sz="1000" dirty="0" err="1"/>
              <a:t>o_signal</a:t>
            </a:r>
            <a:r>
              <a:rPr lang="en-US" sz="1000" dirty="0"/>
              <a:t>                :   </a:t>
            </a:r>
            <a:r>
              <a:rPr lang="en-US" sz="1000" dirty="0">
                <a:solidFill>
                  <a:schemeClr val="accent2"/>
                </a:solidFill>
              </a:rPr>
              <a:t>out</a:t>
            </a:r>
            <a:r>
              <a:rPr lang="en-US" sz="1000" dirty="0"/>
              <a:t> DATA_ARRAY;</a:t>
            </a:r>
          </a:p>
          <a:p>
            <a:pPr marL="0" indent="0">
              <a:buNone/>
            </a:pPr>
            <a:r>
              <a:rPr lang="en-US" sz="1000" dirty="0"/>
              <a:t> 	  </a:t>
            </a:r>
            <a:r>
              <a:rPr lang="en-US" sz="1000" dirty="0" err="1"/>
              <a:t>o_data</a:t>
            </a:r>
            <a:r>
              <a:rPr lang="en-US" sz="1000" dirty="0"/>
              <a:t>                   :   </a:t>
            </a:r>
            <a:r>
              <a:rPr lang="en-US" sz="1000" dirty="0">
                <a:solidFill>
                  <a:schemeClr val="accent2"/>
                </a:solidFill>
              </a:rPr>
              <a:t>out</a:t>
            </a:r>
            <a:r>
              <a:rPr lang="en-US" sz="1000" dirty="0"/>
              <a:t> </a:t>
            </a:r>
            <a:r>
              <a:rPr lang="en-US" sz="1000" dirty="0" err="1"/>
              <a:t>std_logic_vector</a:t>
            </a:r>
            <a:r>
              <a:rPr lang="en-US" sz="1000" dirty="0"/>
              <a:t> ( 7 </a:t>
            </a:r>
            <a:r>
              <a:rPr lang="en-US" sz="1000" dirty="0" err="1"/>
              <a:t>downto</a:t>
            </a:r>
            <a:r>
              <a:rPr lang="en-US" sz="1000" dirty="0"/>
              <a:t> 0 )</a:t>
            </a:r>
          </a:p>
          <a:p>
            <a:pPr marL="0" indent="0">
              <a:buNone/>
            </a:pPr>
            <a:r>
              <a:rPr lang="en-US" sz="1000" dirty="0"/>
              <a:t>  );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/>
                </a:solidFill>
              </a:rPr>
              <a:t>signal</a:t>
            </a:r>
            <a:r>
              <a:rPr lang="en-US" sz="1100" dirty="0"/>
              <a:t>   </a:t>
            </a:r>
            <a:r>
              <a:rPr lang="en-US" sz="1100" dirty="0" err="1"/>
              <a:t>data_z</a:t>
            </a:r>
            <a:r>
              <a:rPr lang="en-US" sz="1100" dirty="0"/>
              <a:t>                   : DATA_ARRAY;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dirty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224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 in Packages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75" y="1219200"/>
            <a:ext cx="7507202" cy="5105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347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Package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887" y="1295400"/>
            <a:ext cx="6972300" cy="4953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980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56" y="1143000"/>
            <a:ext cx="7782175" cy="50262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67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6645821" cy="33964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53000"/>
            <a:ext cx="499872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Types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47" y="1371600"/>
            <a:ext cx="7047689" cy="4800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1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Expressions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956" y="1219200"/>
            <a:ext cx="6562780" cy="487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365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is Use Clauses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466" y="1295400"/>
            <a:ext cx="6948353" cy="47243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752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Procedure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99006"/>
            <a:ext cx="7050471" cy="52017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310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60" y="210344"/>
            <a:ext cx="6999532" cy="627856"/>
          </a:xfrm>
        </p:spPr>
        <p:txBody>
          <a:bodyPr/>
          <a:lstStyle/>
          <a:p>
            <a:r>
              <a:rPr lang="en-US" dirty="0"/>
              <a:t>Design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“software”-like VHDL constructs required by procedural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 – Procedures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 – Functions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and parameter association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Subprograms in packages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and ambiguity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576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</a:t>
            </a:r>
            <a:r>
              <a:rPr lang="en-US" dirty="0" err="1"/>
              <a:t>Testbench</a:t>
            </a:r>
            <a:r>
              <a:rPr lang="en-US" dirty="0"/>
              <a:t> Structure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5935854" cy="40012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4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38943"/>
            <a:ext cx="5518944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01948"/>
            <a:ext cx="5592203" cy="49464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738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001" y="1447801"/>
            <a:ext cx="6425112" cy="42870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92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Association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434" y="1295400"/>
            <a:ext cx="6200153" cy="487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08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74" y="1219200"/>
            <a:ext cx="7141982" cy="5029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764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 divide 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b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is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variable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a1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variable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b1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variable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p1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others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'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variable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BB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begin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BB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loop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p1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p1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p1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downto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p1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p1-b1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p1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'length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then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p1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p1+b1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else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:=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loop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a1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BB"/>
                </a:solidFill>
                <a:latin typeface="Courier New" panose="02070309020205020404" pitchFamily="49" charset="0"/>
              </a:rPr>
              <a:t> divide</a:t>
            </a:r>
            <a:r>
              <a:rPr lang="en-US" sz="1200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407262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7F756A0-C4F2-4F48-AAF8-68417F14DD99}" vid="{8093471C-389C-4A43-8DD0-E4142F3F4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200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Wingdings</vt:lpstr>
      <vt:lpstr>Diseño predeterminado</vt:lpstr>
      <vt:lpstr>Comprehensive VHDL  Hamdi Abdelbagi Phone: (937) 830-7761  Email: abdelbagih1@udayton.edu </vt:lpstr>
      <vt:lpstr>Design Entities</vt:lpstr>
      <vt:lpstr>Procedural Testbench Structure </vt:lpstr>
      <vt:lpstr>Procedures </vt:lpstr>
      <vt:lpstr>Procedure </vt:lpstr>
      <vt:lpstr>Parameters </vt:lpstr>
      <vt:lpstr>Parameter Association </vt:lpstr>
      <vt:lpstr>Functions </vt:lpstr>
      <vt:lpstr>Function Example</vt:lpstr>
      <vt:lpstr>Packages </vt:lpstr>
      <vt:lpstr>Package Example </vt:lpstr>
      <vt:lpstr>Subprogram in Packages </vt:lpstr>
      <vt:lpstr>Arithmetic Package </vt:lpstr>
      <vt:lpstr>Operator Overloading </vt:lpstr>
      <vt:lpstr>Using Overloaded Operators </vt:lpstr>
      <vt:lpstr>Ambiguous Types </vt:lpstr>
      <vt:lpstr>Qualified Expressions </vt:lpstr>
      <vt:lpstr>Ambiguity is Use Clauses </vt:lpstr>
      <vt:lpstr>RTL Procedure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Something</dc:title>
  <dc:creator>Lorenzo Lo Monte</dc:creator>
  <cp:lastModifiedBy>habdelbagi</cp:lastModifiedBy>
  <cp:revision>128</cp:revision>
  <dcterms:created xsi:type="dcterms:W3CDTF">2015-06-04T17:07:32Z</dcterms:created>
  <dcterms:modified xsi:type="dcterms:W3CDTF">2016-10-30T20:37:31Z</dcterms:modified>
</cp:coreProperties>
</file>