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4"/>
  </p:notesMasterIdLst>
  <p:sldIdLst>
    <p:sldId id="260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660066"/>
    <a:srgbClr val="000058"/>
    <a:srgbClr val="2E1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52" autoAdjust="0"/>
  </p:normalViewPr>
  <p:slideViewPr>
    <p:cSldViewPr>
      <p:cViewPr varScale="1">
        <p:scale>
          <a:sx n="107" d="100"/>
          <a:sy n="107" d="100"/>
        </p:scale>
        <p:origin x="822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6A188-0E36-4084-B6C8-38A0CFFEF418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4BAB0-2CEA-40E4-A1B9-36D6AAA4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2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19672" y="3717032"/>
            <a:ext cx="7437512" cy="1656184"/>
          </a:xfrm>
          <a:prstGeom prst="rect">
            <a:avLst/>
          </a:prstGeom>
        </p:spPr>
        <p:txBody>
          <a:bodyPr anchor="t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600199"/>
            <a:ext cx="8229600" cy="2253151"/>
          </a:xfrm>
        </p:spPr>
        <p:txBody>
          <a:bodyPr/>
          <a:lstStyle>
            <a:lvl1pPr marL="0" indent="0" algn="r">
              <a:buNone/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2" y="3752850"/>
            <a:ext cx="1596300" cy="159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6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69827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49502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" y="54254"/>
            <a:ext cx="936346" cy="93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4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00"/>
          <a:stretch>
            <a:fillRect/>
          </a:stretch>
        </p:blipFill>
        <p:spPr bwMode="auto">
          <a:xfrm>
            <a:off x="0" y="6524625"/>
            <a:ext cx="9144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88" y="-18256"/>
            <a:ext cx="7118144" cy="1070992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4463"/>
            <a:ext cx="8388350" cy="360362"/>
          </a:xfrm>
          <a:prstGeom prst="rect">
            <a:avLst/>
          </a:prstGeom>
        </p:spPr>
        <p:txBody>
          <a:bodyPr/>
          <a:lstStyle>
            <a:lvl1pPr eaLnBrk="1" hangingPunct="1">
              <a:defRPr sz="1600" dirty="0" err="1" smtClean="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r>
              <a:rPr lang="it-IT" altLang="en-US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80450" y="6553200"/>
            <a:ext cx="539750" cy="419100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8E83518-0652-488C-9FA6-620FB1DBB6D9}" type="slidenum">
              <a:rPr lang="es-ES" altLang="en-US" sz="1600" b="0" smtClean="0"/>
              <a:pPr eaLnBrk="1" hangingPunct="1">
                <a:defRPr/>
              </a:pPr>
              <a:t>‹#›</a:t>
            </a:fld>
            <a:endParaRPr lang="es-ES" altLang="en-US" b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" y="60604"/>
            <a:ext cx="936346" cy="93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1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752600" y="1669827"/>
            <a:ext cx="6858000" cy="2387600"/>
          </a:xfrm>
          <a:prstGeom prst="rect">
            <a:avLst/>
          </a:prstGeo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752600" y="4149502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76200"/>
            <a:ext cx="936346" cy="93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8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" y="60604"/>
            <a:ext cx="936346" cy="93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6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00"/>
          <a:stretch>
            <a:fillRect/>
          </a:stretch>
        </p:blipFill>
        <p:spPr bwMode="auto">
          <a:xfrm>
            <a:off x="0" y="6524625"/>
            <a:ext cx="9144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682400" y="6559305"/>
            <a:ext cx="539750" cy="381000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8E83518-0652-488C-9FA6-620FB1DBB6D9}" type="slidenum">
              <a:rPr lang="es-ES" altLang="en-US" sz="1600" b="0" smtClean="0"/>
              <a:pPr eaLnBrk="1" hangingPunct="1">
                <a:defRPr/>
              </a:pPr>
              <a:t>‹#›</a:t>
            </a:fld>
            <a:endParaRPr lang="es-ES" altLang="en-US" b="0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0" y="6494463"/>
            <a:ext cx="8388350" cy="360362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n-US" dirty="0" err="1"/>
              <a:t>Mumma</a:t>
            </a:r>
            <a:r>
              <a:rPr lang="es-ES" altLang="en-US" dirty="0"/>
              <a:t> Radar </a:t>
            </a:r>
            <a:r>
              <a:rPr lang="en-US" altLang="en-US" noProof="0" dirty="0"/>
              <a:t>Laboratory</a:t>
            </a:r>
            <a:r>
              <a:rPr lang="es-ES" altLang="en-US" dirty="0"/>
              <a:t> </a:t>
            </a:r>
            <a:r>
              <a:rPr lang="es-ES" altLang="en-US" sz="2000" dirty="0"/>
              <a:t>         </a:t>
            </a:r>
            <a:r>
              <a:rPr lang="es-ES" altLang="en-US" dirty="0"/>
              <a:t>www.radarlab.udayton.edu</a:t>
            </a:r>
            <a:r>
              <a:rPr lang="es-ES" altLang="en-US" sz="2000" dirty="0"/>
              <a:t>          </a:t>
            </a:r>
            <a:r>
              <a:rPr lang="es-ES" altLang="en-US" dirty="0"/>
              <a:t>radarlab@udayton.edu </a:t>
            </a:r>
            <a:endParaRPr lang="es-ES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4" r:id="rId3"/>
    <p:sldLayoutId id="2147483665" r:id="rId4"/>
    <p:sldLayoutId id="2147483662" r:id="rId5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Cambria" panose="020405030504060302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mbria" panose="02040503050406030204" pitchFamily="18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mbria" panose="02040503050406030204" pitchFamily="18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mbria" panose="02040503050406030204" pitchFamily="18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mbria" panose="02040503050406030204" pitchFamily="18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1619250" y="3716338"/>
            <a:ext cx="7437438" cy="1657350"/>
          </a:xfrm>
        </p:spPr>
        <p:txBody>
          <a:bodyPr/>
          <a:lstStyle/>
          <a:p>
            <a:pPr algn="ctr"/>
            <a:r>
              <a:rPr lang="en-US" altLang="en-US" dirty="0"/>
              <a:t>Comprehensive VHDL</a:t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sz="2000" dirty="0"/>
              <a:t>Hamdi Abdelbagi</a:t>
            </a:r>
            <a:br>
              <a:rPr lang="en-US" altLang="en-US" sz="2000" dirty="0"/>
            </a:br>
            <a:r>
              <a:rPr lang="en-US" sz="2000" dirty="0"/>
              <a:t>Phone: (937) 830-7761 </a:t>
            </a:r>
            <a:br>
              <a:rPr lang="en-US" sz="2000" dirty="0"/>
            </a:br>
            <a:r>
              <a:rPr lang="en-US" sz="2000" dirty="0"/>
              <a:t>Email: </a:t>
            </a:r>
            <a:r>
              <a:rPr lang="en-US" sz="2000" dirty="0" smtClean="0"/>
              <a:t>abdelbagih1@udayton.edu</a:t>
            </a:r>
            <a:r>
              <a:rPr lang="en-US" sz="2000" dirty="0"/>
              <a:t/>
            </a:r>
            <a:br>
              <a:rPr lang="en-US" sz="2000" dirty="0"/>
            </a:b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US" dirty="0" smtClean="0"/>
              <a:t>ROM can be used for </a:t>
            </a:r>
          </a:p>
          <a:p>
            <a:pPr lvl="1"/>
            <a:r>
              <a:rPr lang="en-US" dirty="0" smtClean="0"/>
              <a:t>Encoders and decoders</a:t>
            </a:r>
          </a:p>
          <a:p>
            <a:pPr lvl="1"/>
            <a:r>
              <a:rPr lang="en-US" dirty="0" smtClean="0"/>
              <a:t>Constant coefficient multipliers</a:t>
            </a:r>
          </a:p>
          <a:p>
            <a:pPr lvl="1"/>
            <a:r>
              <a:rPr lang="en-US" dirty="0" smtClean="0"/>
              <a:t>….</a:t>
            </a:r>
          </a:p>
          <a:p>
            <a:r>
              <a:rPr lang="en-US" dirty="0" smtClean="0"/>
              <a:t>Either configure lookup tables or built-in RAMs as ROM</a:t>
            </a:r>
          </a:p>
          <a:p>
            <a:pPr lvl="1"/>
            <a:r>
              <a:rPr lang="en-US" dirty="0" smtClean="0"/>
              <a:t>Similar to using RAM</a:t>
            </a:r>
          </a:p>
          <a:p>
            <a:r>
              <a:rPr lang="en-US" dirty="0" smtClean="0"/>
              <a:t>Or implement ROM function as logic</a:t>
            </a:r>
          </a:p>
          <a:p>
            <a:pPr lvl="1"/>
            <a:r>
              <a:rPr lang="en-US" dirty="0" smtClean="0"/>
              <a:t>May be smaller, but slower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 smtClean="0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640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 ROM Example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204" y="1052513"/>
            <a:ext cx="7773591" cy="50736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 smtClean="0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8600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Initialization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400" dirty="0" smtClean="0"/>
              <a:t>Both ROMs and RAMs may be initialized on FPGAs</a:t>
            </a:r>
          </a:p>
          <a:p>
            <a:pPr lvl="1"/>
            <a:r>
              <a:rPr lang="en-US" sz="2400" dirty="0" smtClean="0"/>
              <a:t>ASICs only ROMs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Requires initialization data to be loaded</a:t>
            </a:r>
          </a:p>
          <a:p>
            <a:pPr lvl="1"/>
            <a:r>
              <a:rPr lang="en-US" sz="2400" dirty="0" smtClean="0"/>
              <a:t>During simulation (from a file, or using a constant) </a:t>
            </a:r>
          </a:p>
          <a:p>
            <a:pPr lvl="1"/>
            <a:r>
              <a:rPr lang="en-US" sz="2400" dirty="0" smtClean="0"/>
              <a:t>During implementation (from a file by place and route)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RAM and ROM data can be loaded into FPGAs when the </a:t>
            </a:r>
            <a:r>
              <a:rPr lang="en-US" sz="2400" dirty="0" err="1" smtClean="0"/>
              <a:t>bitstream</a:t>
            </a:r>
            <a:r>
              <a:rPr lang="en-US" sz="2400" dirty="0" smtClean="0"/>
              <a:t> is downloaded</a:t>
            </a:r>
          </a:p>
          <a:p>
            <a:endParaRPr lang="en-US" sz="2400" dirty="0"/>
          </a:p>
          <a:p>
            <a:r>
              <a:rPr lang="en-US" sz="2400" dirty="0" smtClean="0"/>
              <a:t>Normally device reset does not affect (initialize) RAMs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 smtClean="0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7404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060" y="210344"/>
            <a:ext cx="6999532" cy="627856"/>
          </a:xfrm>
        </p:spPr>
        <p:txBody>
          <a:bodyPr/>
          <a:lstStyle/>
          <a:p>
            <a:r>
              <a:rPr lang="en-US" dirty="0" smtClean="0"/>
              <a:t>Memories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further useful feature of VHDL for modelling and synthesizing memories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covered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types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memories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Generators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generated components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ROMs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57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5638800" y="2590800"/>
            <a:ext cx="265268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41727"/>
          </a:xfrm>
        </p:spPr>
        <p:txBody>
          <a:bodyPr/>
          <a:lstStyle/>
          <a:p>
            <a:r>
              <a:rPr lang="en-US" dirty="0" smtClean="0"/>
              <a:t>Declare one kilobyte memory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 smtClean="0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200400"/>
            <a:ext cx="3447704" cy="3064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26518"/>
            <a:ext cx="7605682" cy="8642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33704" y="2590800"/>
            <a:ext cx="265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Constrained array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2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array type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000" dirty="0" smtClean="0"/>
              <a:t>Write a value to a single memory location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Fill the entire memory with the same value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 smtClean="0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6078415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48" y="4038600"/>
            <a:ext cx="6339840" cy="1524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257800" y="2796381"/>
            <a:ext cx="2209800" cy="533400"/>
            <a:chOff x="5715000" y="3048000"/>
            <a:chExt cx="2209800" cy="533400"/>
          </a:xfrm>
        </p:grpSpPr>
        <p:sp>
          <p:nvSpPr>
            <p:cNvPr id="7" name="Oval 6"/>
            <p:cNvSpPr/>
            <p:nvPr/>
          </p:nvSpPr>
          <p:spPr>
            <a:xfrm>
              <a:off x="5715000" y="3048000"/>
              <a:ext cx="22098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28488" y="3105705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Aggregate 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42688" y="4380286"/>
            <a:ext cx="2209800" cy="533400"/>
            <a:chOff x="5715000" y="3048000"/>
            <a:chExt cx="2209800" cy="533400"/>
          </a:xfrm>
        </p:grpSpPr>
        <p:sp>
          <p:nvSpPr>
            <p:cNvPr id="11" name="Oval 10"/>
            <p:cNvSpPr/>
            <p:nvPr/>
          </p:nvSpPr>
          <p:spPr>
            <a:xfrm>
              <a:off x="5715000" y="3048000"/>
              <a:ext cx="22098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28488" y="3105705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Aggregate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427576" y="5544974"/>
            <a:ext cx="2269177" cy="533400"/>
            <a:chOff x="5715000" y="3048000"/>
            <a:chExt cx="2269177" cy="533400"/>
          </a:xfrm>
        </p:grpSpPr>
        <p:sp>
          <p:nvSpPr>
            <p:cNvPr id="14" name="Oval 13"/>
            <p:cNvSpPr/>
            <p:nvPr/>
          </p:nvSpPr>
          <p:spPr>
            <a:xfrm>
              <a:off x="5715000" y="3048000"/>
              <a:ext cx="22098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76641" y="3155890"/>
              <a:ext cx="2107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Nested aggregate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74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Memories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097252"/>
            <a:ext cx="5655819" cy="522734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 smtClean="0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638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Memory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1800" dirty="0" smtClean="0"/>
              <a:t>Modern FPGA devices contain block memories</a:t>
            </a:r>
          </a:p>
          <a:p>
            <a:pPr lvl="1"/>
            <a:r>
              <a:rPr lang="en-US" sz="1800" dirty="0" smtClean="0"/>
              <a:t>Support from ROM, RAM and CAM</a:t>
            </a:r>
          </a:p>
          <a:p>
            <a:pPr lvl="1"/>
            <a:r>
              <a:rPr lang="en-US" sz="1800" dirty="0" smtClean="0"/>
              <a:t>Programmable address/data widths</a:t>
            </a:r>
          </a:p>
          <a:p>
            <a:pPr lvl="1"/>
            <a:r>
              <a:rPr lang="en-US" sz="1800" dirty="0" smtClean="0"/>
              <a:t>Single/dual port access</a:t>
            </a:r>
          </a:p>
          <a:p>
            <a:pPr lvl="1"/>
            <a:r>
              <a:rPr lang="en-US" sz="1800" dirty="0" smtClean="0"/>
              <a:t>Registered inputs and outputs</a:t>
            </a:r>
          </a:p>
          <a:p>
            <a:pPr lvl="1"/>
            <a:r>
              <a:rPr lang="en-US" sz="1800" dirty="0" smtClean="0"/>
              <a:t>Pipeline registers for faster throughput </a:t>
            </a:r>
          </a:p>
          <a:p>
            <a:pPr lvl="1"/>
            <a:endParaRPr lang="en-US" sz="1800" dirty="0"/>
          </a:p>
          <a:p>
            <a:r>
              <a:rPr lang="en-US" sz="1800" dirty="0" smtClean="0"/>
              <a:t>Synthesis tools infer simple configurations</a:t>
            </a:r>
          </a:p>
          <a:p>
            <a:pPr lvl="1"/>
            <a:r>
              <a:rPr lang="en-US" sz="1800" dirty="0" smtClean="0"/>
              <a:t>e.g. single port</a:t>
            </a:r>
          </a:p>
          <a:p>
            <a:pPr indent="-285750"/>
            <a:r>
              <a:rPr lang="en-US" sz="1800" dirty="0" smtClean="0"/>
              <a:t>Instantiation is necessary for more complex memories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Dual port, FIFO or data width conversion </a:t>
            </a:r>
          </a:p>
          <a:p>
            <a:pPr lvl="1"/>
            <a:endParaRPr lang="en-US" sz="1800" dirty="0"/>
          </a:p>
          <a:p>
            <a:r>
              <a:rPr lang="en-US" sz="1800" dirty="0" smtClean="0"/>
              <a:t>Vendor IP generator tools create templates and simulation models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 smtClean="0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5027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Generators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66319"/>
            <a:ext cx="8229600" cy="512067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 smtClean="0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811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Boxes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694" y="1143000"/>
            <a:ext cx="7058612" cy="49831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 smtClean="0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152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Generated Component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143000"/>
            <a:ext cx="5101883" cy="51816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 smtClean="0"/>
              <a:t>Mumma Radar Laboratory                                                             Comprehensive VHDL</a:t>
            </a:r>
            <a:endParaRPr lang="es-E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002478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7F756A0-C4F2-4F48-AAF8-68417F14DD99}" vid="{8093471C-389C-4A43-8DD0-E4142F3F41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6926</TotalTime>
  <Words>274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Times New Roman</vt:lpstr>
      <vt:lpstr>Wingdings</vt:lpstr>
      <vt:lpstr>Diseño predeterminado</vt:lpstr>
      <vt:lpstr>Comprehensive VHDL  Hamdi Abdelbagi Phone: (937) 830-7761  Email: abdelbagih1@udayton.edu </vt:lpstr>
      <vt:lpstr>Memories </vt:lpstr>
      <vt:lpstr>Array Types </vt:lpstr>
      <vt:lpstr>Writing to array type objects</vt:lpstr>
      <vt:lpstr>Modelling Memories </vt:lpstr>
      <vt:lpstr>Block Memory </vt:lpstr>
      <vt:lpstr>IP Generators </vt:lpstr>
      <vt:lpstr>Black Boxes </vt:lpstr>
      <vt:lpstr>Using A Generated Component </vt:lpstr>
      <vt:lpstr>Implementing ROM</vt:lpstr>
      <vt:lpstr>VHDL ROM Example </vt:lpstr>
      <vt:lpstr>Memory Initialization 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 of Something</dc:title>
  <dc:creator>Lorenzo Lo Monte</dc:creator>
  <cp:lastModifiedBy>Hamdi</cp:lastModifiedBy>
  <cp:revision>223</cp:revision>
  <dcterms:created xsi:type="dcterms:W3CDTF">2015-06-04T17:07:32Z</dcterms:created>
  <dcterms:modified xsi:type="dcterms:W3CDTF">2016-10-01T19:01:29Z</dcterms:modified>
</cp:coreProperties>
</file>