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399A4-D68D-4859-A20A-6F4A50BFF0E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2CE4DC-8E2B-4898-8046-A048BB71E8A7}">
      <dgm:prSet phldrT="[Text]"/>
      <dgm:spPr/>
      <dgm:t>
        <a:bodyPr/>
        <a:lstStyle/>
        <a:p>
          <a:r>
            <a:rPr lang="en-US" dirty="0"/>
            <a:t>Rebalancing =  </a:t>
          </a:r>
          <a:r>
            <a:rPr lang="en-US" b="1" i="1" u="sng" dirty="0"/>
            <a:t>buying and selling </a:t>
          </a:r>
          <a:r>
            <a:rPr lang="en-US" dirty="0"/>
            <a:t> securities</a:t>
          </a:r>
        </a:p>
      </dgm:t>
    </dgm:pt>
    <dgm:pt modelId="{D0B947F6-12BF-40FC-B351-1C815CD13B7C}" type="parTrans" cxnId="{DFB47315-A079-4DE5-B3FF-C40A450F487B}">
      <dgm:prSet/>
      <dgm:spPr/>
      <dgm:t>
        <a:bodyPr/>
        <a:lstStyle/>
        <a:p>
          <a:endParaRPr lang="en-US"/>
        </a:p>
      </dgm:t>
    </dgm:pt>
    <dgm:pt modelId="{406EFA64-D905-4BCD-B53D-E8991A1ECD52}" type="sibTrans" cxnId="{DFB47315-A079-4DE5-B3FF-C40A450F487B}">
      <dgm:prSet/>
      <dgm:spPr/>
      <dgm:t>
        <a:bodyPr/>
        <a:lstStyle/>
        <a:p>
          <a:endParaRPr lang="en-US"/>
        </a:p>
      </dgm:t>
    </dgm:pt>
    <dgm:pt modelId="{3638B6CC-F992-45F3-A768-083D786ED4D2}">
      <dgm:prSet phldrT="[Text]"/>
      <dgm:spPr/>
      <dgm:t>
        <a:bodyPr/>
        <a:lstStyle/>
        <a:p>
          <a:r>
            <a:rPr lang="en-US" dirty="0"/>
            <a:t>Buying and selling could </a:t>
          </a:r>
          <a:r>
            <a:rPr lang="en-US" b="1" i="1" u="sng" dirty="0"/>
            <a:t>destabilize</a:t>
          </a:r>
          <a:r>
            <a:rPr lang="en-US" dirty="0"/>
            <a:t> markets</a:t>
          </a:r>
        </a:p>
      </dgm:t>
    </dgm:pt>
    <dgm:pt modelId="{32DE7405-BFFC-4022-AA25-6EC33AC7EDF0}" type="parTrans" cxnId="{98656D6D-A29C-4CDB-AB9C-B4C2694E16E4}">
      <dgm:prSet/>
      <dgm:spPr/>
      <dgm:t>
        <a:bodyPr/>
        <a:lstStyle/>
        <a:p>
          <a:endParaRPr lang="en-US"/>
        </a:p>
      </dgm:t>
    </dgm:pt>
    <dgm:pt modelId="{CD5C8B7E-14BC-4179-9B53-C330D7F7E134}" type="sibTrans" cxnId="{98656D6D-A29C-4CDB-AB9C-B4C2694E16E4}">
      <dgm:prSet/>
      <dgm:spPr/>
      <dgm:t>
        <a:bodyPr/>
        <a:lstStyle/>
        <a:p>
          <a:endParaRPr lang="en-US"/>
        </a:p>
      </dgm:t>
    </dgm:pt>
    <dgm:pt modelId="{79888A76-0B6F-4654-A88E-EA4F0E503FFB}">
      <dgm:prSet phldrT="[Text]"/>
      <dgm:spPr/>
      <dgm:t>
        <a:bodyPr/>
        <a:lstStyle/>
        <a:p>
          <a:r>
            <a:rPr lang="en-US" dirty="0"/>
            <a:t>Replicate option with portfolio of </a:t>
          </a:r>
          <a:r>
            <a:rPr lang="en-US" b="1" i="1" u="sng" dirty="0"/>
            <a:t>simple</a:t>
          </a:r>
          <a:r>
            <a:rPr lang="en-US" dirty="0"/>
            <a:t> securities </a:t>
          </a:r>
        </a:p>
      </dgm:t>
    </dgm:pt>
    <dgm:pt modelId="{A9B5CCB9-E707-46E4-9660-E1006B202FA8}" type="sibTrans" cxnId="{86F9FE82-FA1B-4454-A4EF-9A370F9926EC}">
      <dgm:prSet/>
      <dgm:spPr/>
      <dgm:t>
        <a:bodyPr/>
        <a:lstStyle/>
        <a:p>
          <a:endParaRPr lang="en-US"/>
        </a:p>
      </dgm:t>
    </dgm:pt>
    <dgm:pt modelId="{156271AA-48D2-4714-95C9-C5A3E81021A8}" type="parTrans" cxnId="{86F9FE82-FA1B-4454-A4EF-9A370F9926EC}">
      <dgm:prSet/>
      <dgm:spPr/>
      <dgm:t>
        <a:bodyPr/>
        <a:lstStyle/>
        <a:p>
          <a:endParaRPr lang="en-US"/>
        </a:p>
      </dgm:t>
    </dgm:pt>
    <dgm:pt modelId="{DE772733-7667-4887-A510-8B518C50CA74}">
      <dgm:prSet phldrT="[Text]"/>
      <dgm:spPr/>
      <dgm:t>
        <a:bodyPr/>
        <a:lstStyle/>
        <a:p>
          <a:r>
            <a:rPr lang="en-US" b="1" i="1" u="sng" dirty="0"/>
            <a:t>Rebalance</a:t>
          </a:r>
          <a:r>
            <a:rPr lang="en-US" dirty="0"/>
            <a:t> portfolio constantly to mimic option non-linear payoffs</a:t>
          </a:r>
        </a:p>
      </dgm:t>
    </dgm:pt>
    <dgm:pt modelId="{9DF9498D-2DAB-4B07-902A-48BF3EFD515E}" type="parTrans" cxnId="{85F0C9FC-50FB-487F-9B87-B93CAED7D11E}">
      <dgm:prSet/>
      <dgm:spPr/>
      <dgm:t>
        <a:bodyPr/>
        <a:lstStyle/>
        <a:p>
          <a:endParaRPr lang="en-US"/>
        </a:p>
      </dgm:t>
    </dgm:pt>
    <dgm:pt modelId="{12F7EF32-83BB-4BBE-B8F5-A8BB1DD39224}" type="sibTrans" cxnId="{85F0C9FC-50FB-487F-9B87-B93CAED7D11E}">
      <dgm:prSet/>
      <dgm:spPr/>
      <dgm:t>
        <a:bodyPr/>
        <a:lstStyle/>
        <a:p>
          <a:endParaRPr lang="en-US"/>
        </a:p>
      </dgm:t>
    </dgm:pt>
    <dgm:pt modelId="{40330D77-2A52-4678-BC4F-60074CC4EAF4}" type="pres">
      <dgm:prSet presAssocID="{956399A4-D68D-4859-A20A-6F4A50BFF0E1}" presName="outerComposite" presStyleCnt="0">
        <dgm:presLayoutVars>
          <dgm:chMax val="5"/>
          <dgm:dir/>
          <dgm:resizeHandles val="exact"/>
        </dgm:presLayoutVars>
      </dgm:prSet>
      <dgm:spPr/>
    </dgm:pt>
    <dgm:pt modelId="{BA1FA09E-EA98-4CF6-9669-874073177147}" type="pres">
      <dgm:prSet presAssocID="{956399A4-D68D-4859-A20A-6F4A50BFF0E1}" presName="dummyMaxCanvas" presStyleCnt="0">
        <dgm:presLayoutVars/>
      </dgm:prSet>
      <dgm:spPr/>
    </dgm:pt>
    <dgm:pt modelId="{7F2586BC-5022-47F7-AE89-C4E5F221E74A}" type="pres">
      <dgm:prSet presAssocID="{956399A4-D68D-4859-A20A-6F4A50BFF0E1}" presName="FourNodes_1" presStyleLbl="node1" presStyleIdx="0" presStyleCnt="4" custScaleX="105235" custLinFactNeighborX="160">
        <dgm:presLayoutVars>
          <dgm:bulletEnabled val="1"/>
        </dgm:presLayoutVars>
      </dgm:prSet>
      <dgm:spPr/>
    </dgm:pt>
    <dgm:pt modelId="{7987DF59-3B5D-4630-8E42-39A513B3057F}" type="pres">
      <dgm:prSet presAssocID="{956399A4-D68D-4859-A20A-6F4A50BFF0E1}" presName="FourNodes_2" presStyleLbl="node1" presStyleIdx="1" presStyleCnt="4">
        <dgm:presLayoutVars>
          <dgm:bulletEnabled val="1"/>
        </dgm:presLayoutVars>
      </dgm:prSet>
      <dgm:spPr/>
    </dgm:pt>
    <dgm:pt modelId="{F8E5BC7F-60D2-4FF5-9417-6013CE7A386B}" type="pres">
      <dgm:prSet presAssocID="{956399A4-D68D-4859-A20A-6F4A50BFF0E1}" presName="FourNodes_3" presStyleLbl="node1" presStyleIdx="2" presStyleCnt="4">
        <dgm:presLayoutVars>
          <dgm:bulletEnabled val="1"/>
        </dgm:presLayoutVars>
      </dgm:prSet>
      <dgm:spPr/>
    </dgm:pt>
    <dgm:pt modelId="{2F668032-434D-40FA-818A-08666E09543A}" type="pres">
      <dgm:prSet presAssocID="{956399A4-D68D-4859-A20A-6F4A50BFF0E1}" presName="FourNodes_4" presStyleLbl="node1" presStyleIdx="3" presStyleCnt="4">
        <dgm:presLayoutVars>
          <dgm:bulletEnabled val="1"/>
        </dgm:presLayoutVars>
      </dgm:prSet>
      <dgm:spPr/>
    </dgm:pt>
    <dgm:pt modelId="{2050BA99-9CF7-4F6E-A68A-AF4D9058F4B4}" type="pres">
      <dgm:prSet presAssocID="{956399A4-D68D-4859-A20A-6F4A50BFF0E1}" presName="FourConn_1-2" presStyleLbl="fgAccFollowNode1" presStyleIdx="0" presStyleCnt="3">
        <dgm:presLayoutVars>
          <dgm:bulletEnabled val="1"/>
        </dgm:presLayoutVars>
      </dgm:prSet>
      <dgm:spPr/>
    </dgm:pt>
    <dgm:pt modelId="{E0140924-6E1B-4C74-90B8-E3672C44D227}" type="pres">
      <dgm:prSet presAssocID="{956399A4-D68D-4859-A20A-6F4A50BFF0E1}" presName="FourConn_2-3" presStyleLbl="fgAccFollowNode1" presStyleIdx="1" presStyleCnt="3">
        <dgm:presLayoutVars>
          <dgm:bulletEnabled val="1"/>
        </dgm:presLayoutVars>
      </dgm:prSet>
      <dgm:spPr/>
    </dgm:pt>
    <dgm:pt modelId="{64BD1425-B9BF-4DEB-B0B7-C6D7097C6E1B}" type="pres">
      <dgm:prSet presAssocID="{956399A4-D68D-4859-A20A-6F4A50BFF0E1}" presName="FourConn_3-4" presStyleLbl="fgAccFollowNode1" presStyleIdx="2" presStyleCnt="3">
        <dgm:presLayoutVars>
          <dgm:bulletEnabled val="1"/>
        </dgm:presLayoutVars>
      </dgm:prSet>
      <dgm:spPr/>
    </dgm:pt>
    <dgm:pt modelId="{3AEDA8A0-414E-4049-83EC-A1AA2EFC7C73}" type="pres">
      <dgm:prSet presAssocID="{956399A4-D68D-4859-A20A-6F4A50BFF0E1}" presName="FourNodes_1_text" presStyleLbl="node1" presStyleIdx="3" presStyleCnt="4">
        <dgm:presLayoutVars>
          <dgm:bulletEnabled val="1"/>
        </dgm:presLayoutVars>
      </dgm:prSet>
      <dgm:spPr/>
    </dgm:pt>
    <dgm:pt modelId="{FAADC34E-19D0-4683-8802-9C467D48F5C9}" type="pres">
      <dgm:prSet presAssocID="{956399A4-D68D-4859-A20A-6F4A50BFF0E1}" presName="FourNodes_2_text" presStyleLbl="node1" presStyleIdx="3" presStyleCnt="4">
        <dgm:presLayoutVars>
          <dgm:bulletEnabled val="1"/>
        </dgm:presLayoutVars>
      </dgm:prSet>
      <dgm:spPr/>
    </dgm:pt>
    <dgm:pt modelId="{FF53CD19-B594-46DB-BE2D-CD29D8624F7F}" type="pres">
      <dgm:prSet presAssocID="{956399A4-D68D-4859-A20A-6F4A50BFF0E1}" presName="FourNodes_3_text" presStyleLbl="node1" presStyleIdx="3" presStyleCnt="4">
        <dgm:presLayoutVars>
          <dgm:bulletEnabled val="1"/>
        </dgm:presLayoutVars>
      </dgm:prSet>
      <dgm:spPr/>
    </dgm:pt>
    <dgm:pt modelId="{F9A8976A-9F9A-40FB-B909-3056638CBA21}" type="pres">
      <dgm:prSet presAssocID="{956399A4-D68D-4859-A20A-6F4A50BFF0E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4182A3-3F12-4E03-B4C5-E08BDEE61443}" type="presOf" srcId="{A22CE4DC-8E2B-4898-8046-A048BB71E8A7}" destId="{FF53CD19-B594-46DB-BE2D-CD29D8624F7F}" srcOrd="1" destOrd="0" presId="urn:microsoft.com/office/officeart/2005/8/layout/vProcess5"/>
    <dgm:cxn modelId="{957A73CE-ACF9-4F75-BC12-7976C7C4EFF7}" type="presOf" srcId="{3638B6CC-F992-45F3-A768-083D786ED4D2}" destId="{2F668032-434D-40FA-818A-08666E09543A}" srcOrd="0" destOrd="0" presId="urn:microsoft.com/office/officeart/2005/8/layout/vProcess5"/>
    <dgm:cxn modelId="{CEA11F90-0297-48C4-B2B4-3B695C7B9464}" type="presOf" srcId="{956399A4-D68D-4859-A20A-6F4A50BFF0E1}" destId="{40330D77-2A52-4678-BC4F-60074CC4EAF4}" srcOrd="0" destOrd="0" presId="urn:microsoft.com/office/officeart/2005/8/layout/vProcess5"/>
    <dgm:cxn modelId="{54E997E1-12F1-4B3C-93FC-D5EF6406FE9F}" type="presOf" srcId="{79888A76-0B6F-4654-A88E-EA4F0E503FFB}" destId="{3AEDA8A0-414E-4049-83EC-A1AA2EFC7C73}" srcOrd="1" destOrd="0" presId="urn:microsoft.com/office/officeart/2005/8/layout/vProcess5"/>
    <dgm:cxn modelId="{733FF4D1-E2AD-4D3A-B4C9-DEEA00CC3468}" type="presOf" srcId="{79888A76-0B6F-4654-A88E-EA4F0E503FFB}" destId="{7F2586BC-5022-47F7-AE89-C4E5F221E74A}" srcOrd="0" destOrd="0" presId="urn:microsoft.com/office/officeart/2005/8/layout/vProcess5"/>
    <dgm:cxn modelId="{DFB47315-A079-4DE5-B3FF-C40A450F487B}" srcId="{956399A4-D68D-4859-A20A-6F4A50BFF0E1}" destId="{A22CE4DC-8E2B-4898-8046-A048BB71E8A7}" srcOrd="2" destOrd="0" parTransId="{D0B947F6-12BF-40FC-B351-1C815CD13B7C}" sibTransId="{406EFA64-D905-4BCD-B53D-E8991A1ECD52}"/>
    <dgm:cxn modelId="{E1F0A0BF-3DF2-4B40-9D8C-35600C6D1062}" type="presOf" srcId="{DE772733-7667-4887-A510-8B518C50CA74}" destId="{FAADC34E-19D0-4683-8802-9C467D48F5C9}" srcOrd="1" destOrd="0" presId="urn:microsoft.com/office/officeart/2005/8/layout/vProcess5"/>
    <dgm:cxn modelId="{32F33329-D743-4B88-8FEE-95141A6AFACA}" type="presOf" srcId="{406EFA64-D905-4BCD-B53D-E8991A1ECD52}" destId="{64BD1425-B9BF-4DEB-B0B7-C6D7097C6E1B}" srcOrd="0" destOrd="0" presId="urn:microsoft.com/office/officeart/2005/8/layout/vProcess5"/>
    <dgm:cxn modelId="{5240CA2F-71D8-4CF5-AD2A-D3BB569992CB}" type="presOf" srcId="{3638B6CC-F992-45F3-A768-083D786ED4D2}" destId="{F9A8976A-9F9A-40FB-B909-3056638CBA21}" srcOrd="1" destOrd="0" presId="urn:microsoft.com/office/officeart/2005/8/layout/vProcess5"/>
    <dgm:cxn modelId="{0B921F87-AED5-4855-A1D2-C2DEFF70DC9E}" type="presOf" srcId="{12F7EF32-83BB-4BBE-B8F5-A8BB1DD39224}" destId="{E0140924-6E1B-4C74-90B8-E3672C44D227}" srcOrd="0" destOrd="0" presId="urn:microsoft.com/office/officeart/2005/8/layout/vProcess5"/>
    <dgm:cxn modelId="{9B7A7D08-E49F-4C15-A52D-1DC5FBCFE0CB}" type="presOf" srcId="{A22CE4DC-8E2B-4898-8046-A048BB71E8A7}" destId="{F8E5BC7F-60D2-4FF5-9417-6013CE7A386B}" srcOrd="0" destOrd="0" presId="urn:microsoft.com/office/officeart/2005/8/layout/vProcess5"/>
    <dgm:cxn modelId="{86F9FE82-FA1B-4454-A4EF-9A370F9926EC}" srcId="{956399A4-D68D-4859-A20A-6F4A50BFF0E1}" destId="{79888A76-0B6F-4654-A88E-EA4F0E503FFB}" srcOrd="0" destOrd="0" parTransId="{156271AA-48D2-4714-95C9-C5A3E81021A8}" sibTransId="{A9B5CCB9-E707-46E4-9660-E1006B202FA8}"/>
    <dgm:cxn modelId="{C5E58CE2-ED0F-4211-A200-1D6D08D76AD7}" type="presOf" srcId="{DE772733-7667-4887-A510-8B518C50CA74}" destId="{7987DF59-3B5D-4630-8E42-39A513B3057F}" srcOrd="0" destOrd="0" presId="urn:microsoft.com/office/officeart/2005/8/layout/vProcess5"/>
    <dgm:cxn modelId="{98656D6D-A29C-4CDB-AB9C-B4C2694E16E4}" srcId="{956399A4-D68D-4859-A20A-6F4A50BFF0E1}" destId="{3638B6CC-F992-45F3-A768-083D786ED4D2}" srcOrd="3" destOrd="0" parTransId="{32DE7405-BFFC-4022-AA25-6EC33AC7EDF0}" sibTransId="{CD5C8B7E-14BC-4179-9B53-C330D7F7E134}"/>
    <dgm:cxn modelId="{85F0C9FC-50FB-487F-9B87-B93CAED7D11E}" srcId="{956399A4-D68D-4859-A20A-6F4A50BFF0E1}" destId="{DE772733-7667-4887-A510-8B518C50CA74}" srcOrd="1" destOrd="0" parTransId="{9DF9498D-2DAB-4B07-902A-48BF3EFD515E}" sibTransId="{12F7EF32-83BB-4BBE-B8F5-A8BB1DD39224}"/>
    <dgm:cxn modelId="{FB3CF75F-FBDD-4700-A48B-DC830C8C22CA}" type="presOf" srcId="{A9B5CCB9-E707-46E4-9660-E1006B202FA8}" destId="{2050BA99-9CF7-4F6E-A68A-AF4D9058F4B4}" srcOrd="0" destOrd="0" presId="urn:microsoft.com/office/officeart/2005/8/layout/vProcess5"/>
    <dgm:cxn modelId="{F44FD678-ACBA-4F7F-B532-4BFA4B38DB0F}" type="presParOf" srcId="{40330D77-2A52-4678-BC4F-60074CC4EAF4}" destId="{BA1FA09E-EA98-4CF6-9669-874073177147}" srcOrd="0" destOrd="0" presId="urn:microsoft.com/office/officeart/2005/8/layout/vProcess5"/>
    <dgm:cxn modelId="{01DF425A-482D-4FFD-8CB3-6F3E9DFD7A5A}" type="presParOf" srcId="{40330D77-2A52-4678-BC4F-60074CC4EAF4}" destId="{7F2586BC-5022-47F7-AE89-C4E5F221E74A}" srcOrd="1" destOrd="0" presId="urn:microsoft.com/office/officeart/2005/8/layout/vProcess5"/>
    <dgm:cxn modelId="{67488869-E18F-48AB-ACB7-2AA6BF318F7F}" type="presParOf" srcId="{40330D77-2A52-4678-BC4F-60074CC4EAF4}" destId="{7987DF59-3B5D-4630-8E42-39A513B3057F}" srcOrd="2" destOrd="0" presId="urn:microsoft.com/office/officeart/2005/8/layout/vProcess5"/>
    <dgm:cxn modelId="{83D22710-4FD8-421A-B820-CF642963DD6B}" type="presParOf" srcId="{40330D77-2A52-4678-BC4F-60074CC4EAF4}" destId="{F8E5BC7F-60D2-4FF5-9417-6013CE7A386B}" srcOrd="3" destOrd="0" presId="urn:microsoft.com/office/officeart/2005/8/layout/vProcess5"/>
    <dgm:cxn modelId="{319DEF0B-85BF-4680-8A0D-2762423D1293}" type="presParOf" srcId="{40330D77-2A52-4678-BC4F-60074CC4EAF4}" destId="{2F668032-434D-40FA-818A-08666E09543A}" srcOrd="4" destOrd="0" presId="urn:microsoft.com/office/officeart/2005/8/layout/vProcess5"/>
    <dgm:cxn modelId="{6F1F2876-6B57-4BCD-8DC1-E4AA4D187031}" type="presParOf" srcId="{40330D77-2A52-4678-BC4F-60074CC4EAF4}" destId="{2050BA99-9CF7-4F6E-A68A-AF4D9058F4B4}" srcOrd="5" destOrd="0" presId="urn:microsoft.com/office/officeart/2005/8/layout/vProcess5"/>
    <dgm:cxn modelId="{A649B537-6105-46EF-8DBA-D649C9F25B78}" type="presParOf" srcId="{40330D77-2A52-4678-BC4F-60074CC4EAF4}" destId="{E0140924-6E1B-4C74-90B8-E3672C44D227}" srcOrd="6" destOrd="0" presId="urn:microsoft.com/office/officeart/2005/8/layout/vProcess5"/>
    <dgm:cxn modelId="{8259CD98-FB3E-4E97-B433-34B9A2A0710B}" type="presParOf" srcId="{40330D77-2A52-4678-BC4F-60074CC4EAF4}" destId="{64BD1425-B9BF-4DEB-B0B7-C6D7097C6E1B}" srcOrd="7" destOrd="0" presId="urn:microsoft.com/office/officeart/2005/8/layout/vProcess5"/>
    <dgm:cxn modelId="{5546D4B4-E333-4AD1-954E-33C4D3F42910}" type="presParOf" srcId="{40330D77-2A52-4678-BC4F-60074CC4EAF4}" destId="{3AEDA8A0-414E-4049-83EC-A1AA2EFC7C73}" srcOrd="8" destOrd="0" presId="urn:microsoft.com/office/officeart/2005/8/layout/vProcess5"/>
    <dgm:cxn modelId="{4735ACCE-A2CE-48F7-89F4-6B4E95AAF3F4}" type="presParOf" srcId="{40330D77-2A52-4678-BC4F-60074CC4EAF4}" destId="{FAADC34E-19D0-4683-8802-9C467D48F5C9}" srcOrd="9" destOrd="0" presId="urn:microsoft.com/office/officeart/2005/8/layout/vProcess5"/>
    <dgm:cxn modelId="{8B681062-E33F-4DDF-987C-BB51CFB3494B}" type="presParOf" srcId="{40330D77-2A52-4678-BC4F-60074CC4EAF4}" destId="{FF53CD19-B594-46DB-BE2D-CD29D8624F7F}" srcOrd="10" destOrd="0" presId="urn:microsoft.com/office/officeart/2005/8/layout/vProcess5"/>
    <dgm:cxn modelId="{84F5AC4A-7CD5-4DF8-9C32-280FA3A3BE92}" type="presParOf" srcId="{40330D77-2A52-4678-BC4F-60074CC4EAF4}" destId="{F9A8976A-9F9A-40FB-B909-3056638CBA2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586BC-5022-47F7-AE89-C4E5F221E74A}">
      <dsp:nvSpPr>
        <dsp:cNvPr id="0" name=""/>
        <dsp:cNvSpPr/>
      </dsp:nvSpPr>
      <dsp:spPr>
        <a:xfrm>
          <a:off x="-96638" y="0"/>
          <a:ext cx="8852873" cy="10257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Replicate option with portfolio of </a:t>
          </a:r>
          <a:r>
            <a:rPr lang="en-US" sz="2700" b="1" i="1" u="sng" kern="1200" dirty="0"/>
            <a:t>simple</a:t>
          </a:r>
          <a:r>
            <a:rPr lang="en-US" sz="2700" kern="1200" dirty="0"/>
            <a:t> securities </a:t>
          </a:r>
        </a:p>
      </dsp:txBody>
      <dsp:txXfrm>
        <a:off x="-66596" y="30042"/>
        <a:ext cx="7600047" cy="965624"/>
      </dsp:txXfrm>
    </dsp:sp>
    <dsp:sp modelId="{7987DF59-3B5D-4630-8E42-39A513B3057F}">
      <dsp:nvSpPr>
        <dsp:cNvPr id="0" name=""/>
        <dsp:cNvSpPr/>
      </dsp:nvSpPr>
      <dsp:spPr>
        <a:xfrm>
          <a:off x="814643" y="1212200"/>
          <a:ext cx="8412480" cy="1025708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u="sng" kern="1200" dirty="0"/>
            <a:t>Rebalance</a:t>
          </a:r>
          <a:r>
            <a:rPr lang="en-US" sz="2700" kern="1200" dirty="0"/>
            <a:t> portfolio constantly to mimic option non-linear payoffs</a:t>
          </a:r>
        </a:p>
      </dsp:txBody>
      <dsp:txXfrm>
        <a:off x="844685" y="1242242"/>
        <a:ext cx="6981140" cy="965624"/>
      </dsp:txXfrm>
    </dsp:sp>
    <dsp:sp modelId="{F8E5BC7F-60D2-4FF5-9417-6013CE7A386B}">
      <dsp:nvSpPr>
        <dsp:cNvPr id="0" name=""/>
        <dsp:cNvSpPr/>
      </dsp:nvSpPr>
      <dsp:spPr>
        <a:xfrm>
          <a:off x="1508673" y="2424401"/>
          <a:ext cx="8412480" cy="1025708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Rebalancing =  </a:t>
          </a:r>
          <a:r>
            <a:rPr lang="en-US" sz="2700" b="1" i="1" u="sng" kern="1200" dirty="0"/>
            <a:t>buying and selling </a:t>
          </a:r>
          <a:r>
            <a:rPr lang="en-US" sz="2700" kern="1200" dirty="0"/>
            <a:t> securities</a:t>
          </a:r>
        </a:p>
      </dsp:txBody>
      <dsp:txXfrm>
        <a:off x="1538715" y="2454443"/>
        <a:ext cx="6991655" cy="965624"/>
      </dsp:txXfrm>
    </dsp:sp>
    <dsp:sp modelId="{2F668032-434D-40FA-818A-08666E09543A}">
      <dsp:nvSpPr>
        <dsp:cNvPr id="0" name=""/>
        <dsp:cNvSpPr/>
      </dsp:nvSpPr>
      <dsp:spPr>
        <a:xfrm>
          <a:off x="2213218" y="3636602"/>
          <a:ext cx="8412480" cy="102570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Buying and selling could </a:t>
          </a:r>
          <a:r>
            <a:rPr lang="en-US" sz="2700" b="1" i="1" u="sng" kern="1200" dirty="0"/>
            <a:t>destabilize</a:t>
          </a:r>
          <a:r>
            <a:rPr lang="en-US" sz="2700" kern="1200" dirty="0"/>
            <a:t> markets</a:t>
          </a:r>
        </a:p>
      </dsp:txBody>
      <dsp:txXfrm>
        <a:off x="2243260" y="3666644"/>
        <a:ext cx="6981140" cy="965624"/>
      </dsp:txXfrm>
    </dsp:sp>
    <dsp:sp modelId="{2050BA99-9CF7-4F6E-A68A-AF4D9058F4B4}">
      <dsp:nvSpPr>
        <dsp:cNvPr id="0" name=""/>
        <dsp:cNvSpPr/>
      </dsp:nvSpPr>
      <dsp:spPr>
        <a:xfrm>
          <a:off x="7855867" y="785599"/>
          <a:ext cx="666710" cy="6667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005877" y="785599"/>
        <a:ext cx="366690" cy="501699"/>
      </dsp:txXfrm>
    </dsp:sp>
    <dsp:sp modelId="{E0140924-6E1B-4C74-90B8-E3672C44D227}">
      <dsp:nvSpPr>
        <dsp:cNvPr id="0" name=""/>
        <dsp:cNvSpPr/>
      </dsp:nvSpPr>
      <dsp:spPr>
        <a:xfrm>
          <a:off x="8560413" y="1997800"/>
          <a:ext cx="666710" cy="6667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710423" y="1997800"/>
        <a:ext cx="366690" cy="501699"/>
      </dsp:txXfrm>
    </dsp:sp>
    <dsp:sp modelId="{64BD1425-B9BF-4DEB-B0B7-C6D7097C6E1B}">
      <dsp:nvSpPr>
        <dsp:cNvPr id="0" name=""/>
        <dsp:cNvSpPr/>
      </dsp:nvSpPr>
      <dsp:spPr>
        <a:xfrm>
          <a:off x="9254442" y="3210001"/>
          <a:ext cx="666710" cy="6667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404452" y="3210001"/>
        <a:ext cx="366690" cy="50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1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F50D-2585-404A-AB98-98AEA6C7DD8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F9A0-0F4B-4E45-81B4-3142A1F7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5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Replication of Options:</a:t>
            </a:r>
            <a:br>
              <a:rPr lang="en-US" dirty="0"/>
            </a:br>
            <a:r>
              <a:rPr lang="en-US" dirty="0"/>
              <a:t>Economic Intuition and </a:t>
            </a:r>
            <a:br>
              <a:rPr lang="en-US" dirty="0"/>
            </a:br>
            <a:r>
              <a:rPr lang="en-US" dirty="0"/>
              <a:t>Market Stability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9387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/>
              <a:t>Jorge A. Chan-Lau</a:t>
            </a:r>
          </a:p>
          <a:p>
            <a:r>
              <a:rPr lang="en-US" sz="3200" dirty="0"/>
              <a:t>Institute for Capacity and Development</a:t>
            </a:r>
          </a:p>
          <a:p>
            <a:r>
              <a:rPr lang="en-US" sz="3200" dirty="0"/>
              <a:t>International Monetary Fund</a:t>
            </a:r>
          </a:p>
        </p:txBody>
      </p:sp>
    </p:spTree>
    <p:extLst>
      <p:ext uri="{BB962C8B-B14F-4D97-AF65-F5344CB8AC3E}">
        <p14:creationId xmlns:p14="http://schemas.microsoft.com/office/powerpoint/2010/main" val="26235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1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64676"/>
              </p:ext>
            </p:extLst>
          </p:nvPr>
        </p:nvGraphicFramePr>
        <p:xfrm>
          <a:off x="726472" y="1431044"/>
          <a:ext cx="10515600" cy="46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9022" y="19878"/>
            <a:ext cx="11274778" cy="11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Dynamic replication of options</a:t>
            </a:r>
          </a:p>
        </p:txBody>
      </p:sp>
    </p:spTree>
    <p:extLst>
      <p:ext uri="{BB962C8B-B14F-4D97-AF65-F5344CB8AC3E}">
        <p14:creationId xmlns:p14="http://schemas.microsoft.com/office/powerpoint/2010/main" val="158665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2586BC-5022-47F7-AE89-C4E5F221E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F2586BC-5022-47F7-AE89-C4E5F221E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0BA99-9CF7-4F6E-A68A-AF4D9058F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050BA99-9CF7-4F6E-A68A-AF4D9058F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87DF59-3B5D-4630-8E42-39A513B30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87DF59-3B5D-4630-8E42-39A513B305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140924-6E1B-4C74-90B8-E3672C44D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0140924-6E1B-4C74-90B8-E3672C44D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5BC7F-60D2-4FF5-9417-6013CE7A3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8E5BC7F-60D2-4FF5-9417-6013CE7A3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D1425-B9BF-4DEB-B0B7-C6D7097C6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64BD1425-B9BF-4DEB-B0B7-C6D7097C6E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668032-434D-40FA-818A-08666E095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F668032-434D-40FA-818A-08666E095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23"/>
            <a:ext cx="10515600" cy="1183771"/>
          </a:xfrm>
        </p:spPr>
        <p:txBody>
          <a:bodyPr/>
          <a:lstStyle/>
          <a:p>
            <a:r>
              <a:rPr lang="en-US" dirty="0"/>
              <a:t>  Economic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347"/>
            <a:ext cx="10515600" cy="805611"/>
          </a:xfrm>
        </p:spPr>
        <p:txBody>
          <a:bodyPr/>
          <a:lstStyle/>
          <a:p>
            <a:r>
              <a:rPr lang="en-US" dirty="0"/>
              <a:t>Example: European Call Option, payoff at maturity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72612" y="5551711"/>
            <a:ext cx="6923315" cy="93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72612" y="2108718"/>
            <a:ext cx="0" cy="3741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39" y="2276669"/>
            <a:ext cx="146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C(S)</a:t>
            </a:r>
            <a:r>
              <a:rPr lang="en-US" dirty="0"/>
              <a:t>, value of </a:t>
            </a:r>
          </a:p>
          <a:p>
            <a:r>
              <a:rPr lang="en-US" dirty="0"/>
              <a:t>call option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472612" y="5467737"/>
            <a:ext cx="304178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23723" y="2024732"/>
            <a:ext cx="3303037" cy="3470989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7886" y="5679712"/>
            <a:ext cx="325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K = S</a:t>
            </a:r>
            <a:r>
              <a:rPr lang="en-US" b="1" i="1" baseline="-25000" dirty="0"/>
              <a:t>0</a:t>
            </a:r>
            <a:endParaRPr lang="en-US" b="1" dirty="0"/>
          </a:p>
          <a:p>
            <a:pPr algn="ctr"/>
            <a:r>
              <a:rPr lang="en-US" b="1" dirty="0"/>
              <a:t>strike price = price of underlying</a:t>
            </a:r>
          </a:p>
          <a:p>
            <a:pPr algn="ctr"/>
            <a:r>
              <a:rPr lang="en-US" b="1" dirty="0"/>
              <a:t>when entering contract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14392" y="2139816"/>
            <a:ext cx="3111" cy="342122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95538" y="5611459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38523" y="1908813"/>
            <a:ext cx="2722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C(S) = max(S-K,0)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604449" y="3526971"/>
            <a:ext cx="9331" cy="196875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54267" y="414201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Profit if </a:t>
            </a:r>
            <a:r>
              <a:rPr lang="en-US" b="1" i="1" dirty="0">
                <a:solidFill>
                  <a:schemeClr val="accent2"/>
                </a:solidFill>
              </a:rPr>
              <a:t>S &gt; K</a:t>
            </a:r>
          </a:p>
        </p:txBody>
      </p:sp>
    </p:spTree>
    <p:extLst>
      <p:ext uri="{BB962C8B-B14F-4D97-AF65-F5344CB8AC3E}">
        <p14:creationId xmlns:p14="http://schemas.microsoft.com/office/powerpoint/2010/main" val="274090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9"/>
            <a:ext cx="10515600" cy="1183771"/>
          </a:xfrm>
        </p:spPr>
        <p:txBody>
          <a:bodyPr/>
          <a:lstStyle/>
          <a:p>
            <a:r>
              <a:rPr lang="en-US" dirty="0"/>
              <a:t>  Economic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4" y="1251528"/>
            <a:ext cx="11433111" cy="805611"/>
          </a:xfrm>
        </p:spPr>
        <p:txBody>
          <a:bodyPr>
            <a:normAutofit/>
          </a:bodyPr>
          <a:lstStyle/>
          <a:p>
            <a:r>
              <a:rPr lang="en-US" dirty="0"/>
              <a:t>Profit/Loss of long position in the underlying, i.e. buy at price S</a:t>
            </a:r>
            <a:r>
              <a:rPr lang="en-US" baseline="-25000" dirty="0"/>
              <a:t>0</a:t>
            </a:r>
            <a:r>
              <a:rPr lang="en-US" dirty="0"/>
              <a:t> at time 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51314" y="4325857"/>
            <a:ext cx="6923315" cy="93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72612" y="2460718"/>
            <a:ext cx="0" cy="33895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39" y="226856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P/L of </a:t>
            </a:r>
          </a:p>
          <a:p>
            <a:r>
              <a:rPr lang="en-US" dirty="0"/>
              <a:t>long position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188178" y="2037865"/>
            <a:ext cx="3490917" cy="373515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514392" y="2460718"/>
            <a:ext cx="3111" cy="342067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74240" y="4461959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15114" y="2330121"/>
            <a:ext cx="646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S-K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893" y="5773020"/>
            <a:ext cx="325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K = S</a:t>
            </a:r>
            <a:r>
              <a:rPr lang="en-US" b="1" i="1" baseline="-25000" dirty="0"/>
              <a:t>0</a:t>
            </a:r>
            <a:endParaRPr lang="en-US" b="1" dirty="0"/>
          </a:p>
          <a:p>
            <a:pPr algn="ctr"/>
            <a:r>
              <a:rPr lang="en-US" b="1" dirty="0"/>
              <a:t>strike price = price of underlying</a:t>
            </a:r>
          </a:p>
          <a:p>
            <a:pPr algn="ctr"/>
            <a:r>
              <a:rPr lang="en-US" b="1" dirty="0"/>
              <a:t>when entering contract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0349" y="4344519"/>
            <a:ext cx="2159845" cy="1546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8098" y="3129821"/>
            <a:ext cx="279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in the money, </a:t>
            </a:r>
          </a:p>
          <a:p>
            <a:r>
              <a:rPr lang="en-US" dirty="0"/>
              <a:t>i.e. positive payoff</a:t>
            </a:r>
          </a:p>
          <a:p>
            <a:r>
              <a:rPr lang="en-US" dirty="0"/>
              <a:t>similar to buying underlying</a:t>
            </a:r>
          </a:p>
        </p:txBody>
      </p:sp>
    </p:spTree>
    <p:extLst>
      <p:ext uri="{BB962C8B-B14F-4D97-AF65-F5344CB8AC3E}">
        <p14:creationId xmlns:p14="http://schemas.microsoft.com/office/powerpoint/2010/main" val="3570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270"/>
            <a:ext cx="10515600" cy="1183771"/>
          </a:xfrm>
        </p:spPr>
        <p:txBody>
          <a:bodyPr/>
          <a:lstStyle/>
          <a:p>
            <a:r>
              <a:rPr lang="en-US" dirty="0"/>
              <a:t>  Economic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28" y="1026656"/>
            <a:ext cx="11433111" cy="589275"/>
          </a:xfrm>
        </p:spPr>
        <p:txBody>
          <a:bodyPr>
            <a:normAutofit/>
          </a:bodyPr>
          <a:lstStyle/>
          <a:p>
            <a:r>
              <a:rPr lang="en-US" dirty="0"/>
              <a:t>Replicate option switching from cash to underlying !!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51314" y="4325857"/>
            <a:ext cx="6923315" cy="93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72612" y="2460718"/>
            <a:ext cx="0" cy="33895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39" y="2268566"/>
            <a:ext cx="644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P/L,  </a:t>
            </a:r>
          </a:p>
          <a:p>
            <a:r>
              <a:rPr lang="en-US" dirty="0"/>
              <a:t>cash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06563" y="4195275"/>
            <a:ext cx="6768066" cy="702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514392" y="2460718"/>
            <a:ext cx="3111" cy="342067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74240" y="4461959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893" y="5773020"/>
            <a:ext cx="325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K = S</a:t>
            </a:r>
            <a:r>
              <a:rPr lang="en-US" b="1" i="1" baseline="-25000" dirty="0"/>
              <a:t>0</a:t>
            </a:r>
            <a:endParaRPr lang="en-US" b="1" dirty="0"/>
          </a:p>
          <a:p>
            <a:pPr algn="ctr"/>
            <a:r>
              <a:rPr lang="en-US" b="1" dirty="0"/>
              <a:t>strike price = price of underlying</a:t>
            </a:r>
          </a:p>
          <a:p>
            <a:pPr algn="ctr"/>
            <a:r>
              <a:rPr lang="en-US" b="1" dirty="0"/>
              <a:t>when entering contract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6180" y="2764837"/>
            <a:ext cx="3762399" cy="1546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93911" y="2619310"/>
            <a:ext cx="261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out of the money, </a:t>
            </a:r>
          </a:p>
          <a:p>
            <a:r>
              <a:rPr lang="en-US" dirty="0"/>
              <a:t>i.e. zero payoff</a:t>
            </a:r>
          </a:p>
          <a:p>
            <a:r>
              <a:rPr lang="en-US" dirty="0"/>
              <a:t>similar to holding cash</a:t>
            </a:r>
          </a:p>
        </p:txBody>
      </p:sp>
    </p:spTree>
    <p:extLst>
      <p:ext uri="{BB962C8B-B14F-4D97-AF65-F5344CB8AC3E}">
        <p14:creationId xmlns:p14="http://schemas.microsoft.com/office/powerpoint/2010/main" val="33631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270"/>
            <a:ext cx="10515600" cy="1183771"/>
          </a:xfrm>
        </p:spPr>
        <p:txBody>
          <a:bodyPr/>
          <a:lstStyle/>
          <a:p>
            <a:r>
              <a:rPr lang="en-US" dirty="0"/>
              <a:t>  Economic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44" y="1009154"/>
            <a:ext cx="11433111" cy="805611"/>
          </a:xfrm>
        </p:spPr>
        <p:txBody>
          <a:bodyPr>
            <a:normAutofit/>
          </a:bodyPr>
          <a:lstStyle/>
          <a:p>
            <a:r>
              <a:rPr lang="en-US" dirty="0"/>
              <a:t>Switch between cash and underlying asset to replicate call option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889962" y="6284653"/>
            <a:ext cx="3129963" cy="10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873825" y="4914556"/>
            <a:ext cx="9462" cy="14078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3567" y="4879206"/>
            <a:ext cx="14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C(S)</a:t>
            </a:r>
            <a:r>
              <a:rPr lang="en-US" dirty="0"/>
              <a:t>, value of </a:t>
            </a:r>
          </a:p>
          <a:p>
            <a:r>
              <a:rPr lang="en-US" dirty="0"/>
              <a:t>call option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889962" y="6215696"/>
            <a:ext cx="1504367" cy="38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32749" y="4749050"/>
            <a:ext cx="1448577" cy="14666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3148" y="6390979"/>
            <a:ext cx="2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K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5417141" y="4865914"/>
            <a:ext cx="4672" cy="145649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6990" y="6322409"/>
            <a:ext cx="22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underlying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57037" y="5434238"/>
            <a:ext cx="2722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</a:rPr>
              <a:t>C(S) = max(S-K,0)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7417791" y="3408103"/>
            <a:ext cx="2335809" cy="69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408329" y="1989364"/>
            <a:ext cx="9462" cy="14078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734300" y="1872501"/>
            <a:ext cx="2433151" cy="251535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8684216" y="1989364"/>
            <a:ext cx="4672" cy="145649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19273" y="3476329"/>
            <a:ext cx="2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K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83912" y="3436364"/>
            <a:ext cx="1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026516" y="3408103"/>
            <a:ext cx="2335809" cy="69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017054" y="1989364"/>
            <a:ext cx="9462" cy="14078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2292941" y="1989364"/>
            <a:ext cx="4672" cy="145649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27998" y="3476329"/>
            <a:ext cx="2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2637" y="3436364"/>
            <a:ext cx="1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026516" y="3356302"/>
            <a:ext cx="234276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71429" y="163203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 position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962704" y="15939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position</a:t>
            </a:r>
          </a:p>
        </p:txBody>
      </p:sp>
      <p:sp>
        <p:nvSpPr>
          <p:cNvPr id="91" name="Equal 90"/>
          <p:cNvSpPr/>
          <p:nvPr/>
        </p:nvSpPr>
        <p:spPr>
          <a:xfrm>
            <a:off x="4875948" y="37414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19372" y="1618522"/>
            <a:ext cx="329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Increase position if option moves</a:t>
            </a:r>
          </a:p>
          <a:p>
            <a:pPr algn="ctr"/>
            <a:r>
              <a:rPr lang="en-US" dirty="0"/>
              <a:t>In-the-money </a:t>
            </a:r>
          </a:p>
        </p:txBody>
      </p:sp>
      <p:sp>
        <p:nvSpPr>
          <p:cNvPr id="94" name="Right Arrow 93"/>
          <p:cNvSpPr/>
          <p:nvPr/>
        </p:nvSpPr>
        <p:spPr>
          <a:xfrm>
            <a:off x="3564038" y="2138714"/>
            <a:ext cx="3527781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10800000">
            <a:off x="3535463" y="2567339"/>
            <a:ext cx="3527781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029563" y="3000424"/>
            <a:ext cx="270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Decrease position if option</a:t>
            </a:r>
          </a:p>
          <a:p>
            <a:pPr algn="ctr"/>
            <a:r>
              <a:rPr lang="en-US" dirty="0"/>
              <a:t>moves out-of-the-money </a:t>
            </a:r>
          </a:p>
        </p:txBody>
      </p:sp>
    </p:spTree>
    <p:extLst>
      <p:ext uri="{BB962C8B-B14F-4D97-AF65-F5344CB8AC3E}">
        <p14:creationId xmlns:p14="http://schemas.microsoft.com/office/powerpoint/2010/main" val="36113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  <p:bldP spid="28" grpId="0"/>
      <p:bldP spid="75" grpId="0"/>
      <p:bldP spid="76" grpId="0"/>
      <p:bldP spid="81" grpId="0"/>
      <p:bldP spid="82" grpId="0"/>
      <p:bldP spid="89" grpId="0"/>
      <p:bldP spid="90" grpId="0"/>
      <p:bldP spid="91" grpId="0" animBg="1"/>
      <p:bldP spid="93" grpId="0"/>
      <p:bldP spid="94" grpId="0" animBg="1"/>
      <p:bldP spid="95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23"/>
            <a:ext cx="10515600" cy="1183771"/>
          </a:xfrm>
        </p:spPr>
        <p:txBody>
          <a:bodyPr/>
          <a:lstStyle/>
          <a:p>
            <a:r>
              <a:rPr lang="en-US" dirty="0"/>
              <a:t>  Dynamic Replication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72612" y="5837461"/>
            <a:ext cx="6923315" cy="93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72612" y="2394468"/>
            <a:ext cx="0" cy="3741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39" y="2248094"/>
            <a:ext cx="11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</a:p>
          <a:p>
            <a:r>
              <a:rPr lang="en-US" dirty="0"/>
              <a:t>call option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472612" y="5753487"/>
            <a:ext cx="304178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23723" y="2310482"/>
            <a:ext cx="3303037" cy="3470989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9827" y="5965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95538" y="5897209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sp>
        <p:nvSpPr>
          <p:cNvPr id="7" name="Freeform 6"/>
          <p:cNvSpPr/>
          <p:nvPr/>
        </p:nvSpPr>
        <p:spPr>
          <a:xfrm>
            <a:off x="2638425" y="2247900"/>
            <a:ext cx="5886450" cy="3216334"/>
          </a:xfrm>
          <a:custGeom>
            <a:avLst/>
            <a:gdLst>
              <a:gd name="connsiteX0" fmla="*/ 0 w 5543550"/>
              <a:gd name="connsiteY0" fmla="*/ 2876550 h 2876550"/>
              <a:gd name="connsiteX1" fmla="*/ 895350 w 5543550"/>
              <a:gd name="connsiteY1" fmla="*/ 2790825 h 2876550"/>
              <a:gd name="connsiteX2" fmla="*/ 1905000 w 5543550"/>
              <a:gd name="connsiteY2" fmla="*/ 2609850 h 2876550"/>
              <a:gd name="connsiteX3" fmla="*/ 2686050 w 5543550"/>
              <a:gd name="connsiteY3" fmla="*/ 2324100 h 2876550"/>
              <a:gd name="connsiteX4" fmla="*/ 3286125 w 5543550"/>
              <a:gd name="connsiteY4" fmla="*/ 1952625 h 2876550"/>
              <a:gd name="connsiteX5" fmla="*/ 3867150 w 5543550"/>
              <a:gd name="connsiteY5" fmla="*/ 1495425 h 2876550"/>
              <a:gd name="connsiteX6" fmla="*/ 4457700 w 5543550"/>
              <a:gd name="connsiteY6" fmla="*/ 971550 h 2876550"/>
              <a:gd name="connsiteX7" fmla="*/ 5019675 w 5543550"/>
              <a:gd name="connsiteY7" fmla="*/ 476250 h 2876550"/>
              <a:gd name="connsiteX8" fmla="*/ 5543550 w 5543550"/>
              <a:gd name="connsiteY8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0" h="2876550">
                <a:moveTo>
                  <a:pt x="0" y="2876550"/>
                </a:moveTo>
                <a:cubicBezTo>
                  <a:pt x="288925" y="2855912"/>
                  <a:pt x="577850" y="2835275"/>
                  <a:pt x="895350" y="2790825"/>
                </a:cubicBezTo>
                <a:cubicBezTo>
                  <a:pt x="1212850" y="2746375"/>
                  <a:pt x="1606550" y="2687637"/>
                  <a:pt x="1905000" y="2609850"/>
                </a:cubicBezTo>
                <a:cubicBezTo>
                  <a:pt x="2203450" y="2532063"/>
                  <a:pt x="2455863" y="2433637"/>
                  <a:pt x="2686050" y="2324100"/>
                </a:cubicBezTo>
                <a:cubicBezTo>
                  <a:pt x="2916238" y="2214562"/>
                  <a:pt x="3089275" y="2090738"/>
                  <a:pt x="3286125" y="1952625"/>
                </a:cubicBezTo>
                <a:cubicBezTo>
                  <a:pt x="3482975" y="1814512"/>
                  <a:pt x="3671888" y="1658937"/>
                  <a:pt x="3867150" y="1495425"/>
                </a:cubicBezTo>
                <a:cubicBezTo>
                  <a:pt x="4062412" y="1331913"/>
                  <a:pt x="4457700" y="971550"/>
                  <a:pt x="4457700" y="971550"/>
                </a:cubicBezTo>
                <a:lnTo>
                  <a:pt x="5019675" y="476250"/>
                </a:lnTo>
                <a:cubicBezTo>
                  <a:pt x="5200650" y="314325"/>
                  <a:pt x="5372100" y="157162"/>
                  <a:pt x="5543550" y="0"/>
                </a:cubicBezTo>
              </a:path>
            </a:pathLst>
          </a:cu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0267" y="5511320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At maturity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4890" y="1481408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Before</a:t>
            </a:r>
          </a:p>
          <a:p>
            <a:r>
              <a:rPr lang="en-US" b="1" dirty="0">
                <a:solidFill>
                  <a:schemeClr val="accent6"/>
                </a:solidFill>
              </a:rPr>
              <a:t>maturity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849934" y="2952750"/>
            <a:ext cx="1398841" cy="9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49934" y="2047875"/>
            <a:ext cx="938726" cy="914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13222" y="3270282"/>
            <a:ext cx="13628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in-the-</a:t>
            </a:r>
          </a:p>
          <a:p>
            <a:r>
              <a:rPr lang="en-US" dirty="0"/>
              <a:t>money:</a:t>
            </a:r>
          </a:p>
          <a:p>
            <a:r>
              <a:rPr lang="en-US" dirty="0"/>
              <a:t>call moves </a:t>
            </a:r>
          </a:p>
          <a:p>
            <a:r>
              <a:rPr lang="en-US" dirty="0"/>
              <a:t>like one </a:t>
            </a:r>
          </a:p>
          <a:p>
            <a:r>
              <a:rPr lang="en-US" dirty="0"/>
              <a:t>unit of </a:t>
            </a:r>
          </a:p>
          <a:p>
            <a:r>
              <a:rPr lang="en-US" dirty="0"/>
              <a:t>underlying;</a:t>
            </a:r>
          </a:p>
          <a:p>
            <a:r>
              <a:rPr lang="en-US" dirty="0"/>
              <a:t>buy one unit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619374" y="5508657"/>
            <a:ext cx="1398841" cy="9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19374" y="5359781"/>
            <a:ext cx="1398841" cy="158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7785" y="3552897"/>
            <a:ext cx="17910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out-of-the-</a:t>
            </a:r>
          </a:p>
          <a:p>
            <a:r>
              <a:rPr lang="en-US" dirty="0"/>
              <a:t>money:</a:t>
            </a:r>
          </a:p>
          <a:p>
            <a:r>
              <a:rPr lang="en-US" dirty="0"/>
              <a:t>call value almost </a:t>
            </a:r>
          </a:p>
          <a:p>
            <a:r>
              <a:rPr lang="en-US" dirty="0"/>
              <a:t>flat, buy very</a:t>
            </a:r>
          </a:p>
          <a:p>
            <a:r>
              <a:rPr lang="en-US" dirty="0"/>
              <a:t>small amount</a:t>
            </a:r>
          </a:p>
          <a:p>
            <a:r>
              <a:rPr lang="en-US" dirty="0"/>
              <a:t>of underlying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565479" y="4848357"/>
            <a:ext cx="1398841" cy="9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722161" y="4046042"/>
            <a:ext cx="1220847" cy="714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22222" y="2408165"/>
            <a:ext cx="1970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call moves </a:t>
            </a:r>
          </a:p>
          <a:p>
            <a:r>
              <a:rPr lang="en-US" dirty="0"/>
              <a:t>like a bit less than </a:t>
            </a:r>
          </a:p>
          <a:p>
            <a:r>
              <a:rPr lang="en-US" dirty="0"/>
              <a:t>unit of </a:t>
            </a:r>
          </a:p>
          <a:p>
            <a:r>
              <a:rPr lang="en-US" dirty="0"/>
              <a:t>underlying;</a:t>
            </a:r>
          </a:p>
          <a:p>
            <a:r>
              <a:rPr lang="en-US" dirty="0"/>
              <a:t>buy fraction of underlying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523406" y="2795604"/>
            <a:ext cx="326528" cy="3265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56481" y="4624404"/>
            <a:ext cx="326528" cy="3265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513256" y="5281629"/>
            <a:ext cx="326528" cy="3265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63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7" grpId="0" animBg="1"/>
      <p:bldP spid="8" grpId="0"/>
      <p:bldP spid="9" grpId="0"/>
      <p:bldP spid="29" grpId="0"/>
      <p:bldP spid="38" grpId="0"/>
      <p:bldP spid="46" grpId="0"/>
      <p:bldP spid="48" grpId="0" animBg="1"/>
      <p:bldP spid="49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8" y="38973"/>
            <a:ext cx="10515600" cy="1183771"/>
          </a:xfrm>
        </p:spPr>
        <p:txBody>
          <a:bodyPr/>
          <a:lstStyle/>
          <a:p>
            <a:r>
              <a:rPr lang="en-US" dirty="0"/>
              <a:t>  Dynamic Replication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72612" y="5837461"/>
            <a:ext cx="6923315" cy="93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72612" y="2394468"/>
            <a:ext cx="0" cy="3741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39" y="2248094"/>
            <a:ext cx="11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</a:p>
          <a:p>
            <a:r>
              <a:rPr lang="en-US" dirty="0"/>
              <a:t>call option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472612" y="5753487"/>
            <a:ext cx="304178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23723" y="3121256"/>
            <a:ext cx="2802898" cy="2660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9827" y="5965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95538" y="5897209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</a:t>
            </a:r>
            <a:r>
              <a:rPr lang="en-US" dirty="0"/>
              <a:t>, value of </a:t>
            </a:r>
          </a:p>
          <a:p>
            <a:r>
              <a:rPr lang="en-US" dirty="0"/>
              <a:t>underlying</a:t>
            </a:r>
          </a:p>
        </p:txBody>
      </p:sp>
      <p:sp>
        <p:nvSpPr>
          <p:cNvPr id="7" name="Freeform 6"/>
          <p:cNvSpPr/>
          <p:nvPr/>
        </p:nvSpPr>
        <p:spPr>
          <a:xfrm>
            <a:off x="2638425" y="2247900"/>
            <a:ext cx="5886450" cy="3216334"/>
          </a:xfrm>
          <a:custGeom>
            <a:avLst/>
            <a:gdLst>
              <a:gd name="connsiteX0" fmla="*/ 0 w 5543550"/>
              <a:gd name="connsiteY0" fmla="*/ 2876550 h 2876550"/>
              <a:gd name="connsiteX1" fmla="*/ 895350 w 5543550"/>
              <a:gd name="connsiteY1" fmla="*/ 2790825 h 2876550"/>
              <a:gd name="connsiteX2" fmla="*/ 1905000 w 5543550"/>
              <a:gd name="connsiteY2" fmla="*/ 2609850 h 2876550"/>
              <a:gd name="connsiteX3" fmla="*/ 2686050 w 5543550"/>
              <a:gd name="connsiteY3" fmla="*/ 2324100 h 2876550"/>
              <a:gd name="connsiteX4" fmla="*/ 3286125 w 5543550"/>
              <a:gd name="connsiteY4" fmla="*/ 1952625 h 2876550"/>
              <a:gd name="connsiteX5" fmla="*/ 3867150 w 5543550"/>
              <a:gd name="connsiteY5" fmla="*/ 1495425 h 2876550"/>
              <a:gd name="connsiteX6" fmla="*/ 4457700 w 5543550"/>
              <a:gd name="connsiteY6" fmla="*/ 971550 h 2876550"/>
              <a:gd name="connsiteX7" fmla="*/ 5019675 w 5543550"/>
              <a:gd name="connsiteY7" fmla="*/ 476250 h 2876550"/>
              <a:gd name="connsiteX8" fmla="*/ 5543550 w 5543550"/>
              <a:gd name="connsiteY8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0" h="2876550">
                <a:moveTo>
                  <a:pt x="0" y="2876550"/>
                </a:moveTo>
                <a:cubicBezTo>
                  <a:pt x="288925" y="2855912"/>
                  <a:pt x="577850" y="2835275"/>
                  <a:pt x="895350" y="2790825"/>
                </a:cubicBezTo>
                <a:cubicBezTo>
                  <a:pt x="1212850" y="2746375"/>
                  <a:pt x="1606550" y="2687637"/>
                  <a:pt x="1905000" y="2609850"/>
                </a:cubicBezTo>
                <a:cubicBezTo>
                  <a:pt x="2203450" y="2532063"/>
                  <a:pt x="2455863" y="2433637"/>
                  <a:pt x="2686050" y="2324100"/>
                </a:cubicBezTo>
                <a:cubicBezTo>
                  <a:pt x="2916238" y="2214562"/>
                  <a:pt x="3089275" y="2090738"/>
                  <a:pt x="3286125" y="1952625"/>
                </a:cubicBezTo>
                <a:cubicBezTo>
                  <a:pt x="3482975" y="1814512"/>
                  <a:pt x="3671888" y="1658937"/>
                  <a:pt x="3867150" y="1495425"/>
                </a:cubicBezTo>
                <a:cubicBezTo>
                  <a:pt x="4062412" y="1331913"/>
                  <a:pt x="4457700" y="971550"/>
                  <a:pt x="4457700" y="971550"/>
                </a:cubicBezTo>
                <a:lnTo>
                  <a:pt x="5019675" y="476250"/>
                </a:lnTo>
                <a:cubicBezTo>
                  <a:pt x="5200650" y="314325"/>
                  <a:pt x="5372100" y="157162"/>
                  <a:pt x="5543550" y="0"/>
                </a:cubicBezTo>
              </a:path>
            </a:pathLst>
          </a:cu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4924" y="3743437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At maturity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1284" y="2026172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Before</a:t>
            </a:r>
          </a:p>
          <a:p>
            <a:r>
              <a:rPr lang="en-US" b="1" dirty="0">
                <a:solidFill>
                  <a:schemeClr val="accent6"/>
                </a:solidFill>
              </a:rPr>
              <a:t>maturity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523406" y="2795604"/>
            <a:ext cx="326528" cy="3265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56481" y="4624404"/>
            <a:ext cx="326528" cy="3265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513256" y="5281629"/>
            <a:ext cx="326528" cy="3265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Freeform 26"/>
          <p:cNvSpPr/>
          <p:nvPr/>
        </p:nvSpPr>
        <p:spPr>
          <a:xfrm>
            <a:off x="2542016" y="1453803"/>
            <a:ext cx="5886450" cy="3216334"/>
          </a:xfrm>
          <a:custGeom>
            <a:avLst/>
            <a:gdLst>
              <a:gd name="connsiteX0" fmla="*/ 0 w 5543550"/>
              <a:gd name="connsiteY0" fmla="*/ 2876550 h 2876550"/>
              <a:gd name="connsiteX1" fmla="*/ 895350 w 5543550"/>
              <a:gd name="connsiteY1" fmla="*/ 2790825 h 2876550"/>
              <a:gd name="connsiteX2" fmla="*/ 1905000 w 5543550"/>
              <a:gd name="connsiteY2" fmla="*/ 2609850 h 2876550"/>
              <a:gd name="connsiteX3" fmla="*/ 2686050 w 5543550"/>
              <a:gd name="connsiteY3" fmla="*/ 2324100 h 2876550"/>
              <a:gd name="connsiteX4" fmla="*/ 3286125 w 5543550"/>
              <a:gd name="connsiteY4" fmla="*/ 1952625 h 2876550"/>
              <a:gd name="connsiteX5" fmla="*/ 3867150 w 5543550"/>
              <a:gd name="connsiteY5" fmla="*/ 1495425 h 2876550"/>
              <a:gd name="connsiteX6" fmla="*/ 4457700 w 5543550"/>
              <a:gd name="connsiteY6" fmla="*/ 971550 h 2876550"/>
              <a:gd name="connsiteX7" fmla="*/ 5019675 w 5543550"/>
              <a:gd name="connsiteY7" fmla="*/ 476250 h 2876550"/>
              <a:gd name="connsiteX8" fmla="*/ 5543550 w 5543550"/>
              <a:gd name="connsiteY8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0" h="2876550">
                <a:moveTo>
                  <a:pt x="0" y="2876550"/>
                </a:moveTo>
                <a:cubicBezTo>
                  <a:pt x="288925" y="2855912"/>
                  <a:pt x="577850" y="2835275"/>
                  <a:pt x="895350" y="2790825"/>
                </a:cubicBezTo>
                <a:cubicBezTo>
                  <a:pt x="1212850" y="2746375"/>
                  <a:pt x="1606550" y="2687637"/>
                  <a:pt x="1905000" y="2609850"/>
                </a:cubicBezTo>
                <a:cubicBezTo>
                  <a:pt x="2203450" y="2532063"/>
                  <a:pt x="2455863" y="2433637"/>
                  <a:pt x="2686050" y="2324100"/>
                </a:cubicBezTo>
                <a:cubicBezTo>
                  <a:pt x="2916238" y="2214562"/>
                  <a:pt x="3089275" y="2090738"/>
                  <a:pt x="3286125" y="1952625"/>
                </a:cubicBezTo>
                <a:cubicBezTo>
                  <a:pt x="3482975" y="1814512"/>
                  <a:pt x="3671888" y="1658937"/>
                  <a:pt x="3867150" y="1495425"/>
                </a:cubicBezTo>
                <a:cubicBezTo>
                  <a:pt x="4062412" y="1331913"/>
                  <a:pt x="4457700" y="971550"/>
                  <a:pt x="4457700" y="971550"/>
                </a:cubicBezTo>
                <a:lnTo>
                  <a:pt x="5019675" y="476250"/>
                </a:lnTo>
                <a:cubicBezTo>
                  <a:pt x="5200650" y="314325"/>
                  <a:pt x="5372100" y="157162"/>
                  <a:pt x="5543550" y="0"/>
                </a:cubicBezTo>
              </a:path>
            </a:pathLst>
          </a:cu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48482" y="897218"/>
            <a:ext cx="151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Price increase</a:t>
            </a:r>
          </a:p>
          <a:p>
            <a:pPr algn="r"/>
            <a:r>
              <a:rPr lang="en-US" dirty="0"/>
              <a:t>add to long position:</a:t>
            </a:r>
          </a:p>
          <a:p>
            <a:pPr algn="r"/>
            <a:r>
              <a:rPr lang="en-US" dirty="0"/>
              <a:t>BUY</a:t>
            </a:r>
          </a:p>
        </p:txBody>
      </p:sp>
      <p:sp>
        <p:nvSpPr>
          <p:cNvPr id="32" name="Freeform 31"/>
          <p:cNvSpPr/>
          <p:nvPr/>
        </p:nvSpPr>
        <p:spPr>
          <a:xfrm>
            <a:off x="2589641" y="1691137"/>
            <a:ext cx="4582684" cy="2102699"/>
          </a:xfrm>
          <a:custGeom>
            <a:avLst/>
            <a:gdLst>
              <a:gd name="connsiteX0" fmla="*/ 0 w 5543550"/>
              <a:gd name="connsiteY0" fmla="*/ 2876550 h 2876550"/>
              <a:gd name="connsiteX1" fmla="*/ 895350 w 5543550"/>
              <a:gd name="connsiteY1" fmla="*/ 2790825 h 2876550"/>
              <a:gd name="connsiteX2" fmla="*/ 1905000 w 5543550"/>
              <a:gd name="connsiteY2" fmla="*/ 2609850 h 2876550"/>
              <a:gd name="connsiteX3" fmla="*/ 2686050 w 5543550"/>
              <a:gd name="connsiteY3" fmla="*/ 2324100 h 2876550"/>
              <a:gd name="connsiteX4" fmla="*/ 3286125 w 5543550"/>
              <a:gd name="connsiteY4" fmla="*/ 1952625 h 2876550"/>
              <a:gd name="connsiteX5" fmla="*/ 3867150 w 5543550"/>
              <a:gd name="connsiteY5" fmla="*/ 1495425 h 2876550"/>
              <a:gd name="connsiteX6" fmla="*/ 4457700 w 5543550"/>
              <a:gd name="connsiteY6" fmla="*/ 971550 h 2876550"/>
              <a:gd name="connsiteX7" fmla="*/ 5019675 w 5543550"/>
              <a:gd name="connsiteY7" fmla="*/ 476250 h 2876550"/>
              <a:gd name="connsiteX8" fmla="*/ 5543550 w 5543550"/>
              <a:gd name="connsiteY8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0" h="2876550">
                <a:moveTo>
                  <a:pt x="0" y="2876550"/>
                </a:moveTo>
                <a:cubicBezTo>
                  <a:pt x="288925" y="2855912"/>
                  <a:pt x="577850" y="2835275"/>
                  <a:pt x="895350" y="2790825"/>
                </a:cubicBezTo>
                <a:cubicBezTo>
                  <a:pt x="1212850" y="2746375"/>
                  <a:pt x="1606550" y="2687637"/>
                  <a:pt x="1905000" y="2609850"/>
                </a:cubicBezTo>
                <a:cubicBezTo>
                  <a:pt x="2203450" y="2532063"/>
                  <a:pt x="2455863" y="2433637"/>
                  <a:pt x="2686050" y="2324100"/>
                </a:cubicBezTo>
                <a:cubicBezTo>
                  <a:pt x="2916238" y="2214562"/>
                  <a:pt x="3089275" y="2090738"/>
                  <a:pt x="3286125" y="1952625"/>
                </a:cubicBezTo>
                <a:cubicBezTo>
                  <a:pt x="3482975" y="1814512"/>
                  <a:pt x="3671888" y="1658937"/>
                  <a:pt x="3867150" y="1495425"/>
                </a:cubicBezTo>
                <a:cubicBezTo>
                  <a:pt x="4062412" y="1331913"/>
                  <a:pt x="4457700" y="971550"/>
                  <a:pt x="4457700" y="971550"/>
                </a:cubicBezTo>
                <a:lnTo>
                  <a:pt x="5019675" y="476250"/>
                </a:lnTo>
                <a:cubicBezTo>
                  <a:pt x="5200650" y="314325"/>
                  <a:pt x="5372100" y="157162"/>
                  <a:pt x="5543550" y="0"/>
                </a:cubicBezTo>
              </a:path>
            </a:pathLst>
          </a:cu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lg" len="lg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69022" y="2567460"/>
            <a:ext cx="216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decline</a:t>
            </a:r>
          </a:p>
          <a:p>
            <a:r>
              <a:rPr lang="en-US" dirty="0"/>
              <a:t>reduce long position:</a:t>
            </a:r>
          </a:p>
          <a:p>
            <a:r>
              <a:rPr lang="en-US" dirty="0"/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3985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7" grpId="0" animBg="1"/>
      <p:bldP spid="8" grpId="0"/>
      <p:bldP spid="9" grpId="0"/>
      <p:bldP spid="48" grpId="0" animBg="1"/>
      <p:bldP spid="49" grpId="0" animBg="1"/>
      <p:bldP spid="51" grpId="0" animBg="1"/>
      <p:bldP spid="27" grpId="0" animBg="1"/>
      <p:bldP spid="3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43100"/>
            <a:ext cx="5446395" cy="3331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Dynamic Replication and Market Stability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375" y="2111186"/>
            <a:ext cx="5257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rebalancing requires buying and 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European call option is equivalent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underlying when prices are rising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 underlying when prices are falling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European Call === MOMENTUM trading: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Reinforce bubbles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Worsens price corrections</a:t>
            </a:r>
          </a:p>
        </p:txBody>
      </p:sp>
      <p:sp>
        <p:nvSpPr>
          <p:cNvPr id="8" name="Explosion 1 7"/>
          <p:cNvSpPr/>
          <p:nvPr/>
        </p:nvSpPr>
        <p:spPr>
          <a:xfrm>
            <a:off x="5972175" y="1653986"/>
            <a:ext cx="914400" cy="9144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395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Dynamic Replication of Options: Economic Intuition and  Market Stability Implications</vt:lpstr>
      <vt:lpstr> </vt:lpstr>
      <vt:lpstr>  Economic Intuition</vt:lpstr>
      <vt:lpstr>  Economic Intuition</vt:lpstr>
      <vt:lpstr>  Economic Intuition</vt:lpstr>
      <vt:lpstr>  Economic Intuition</vt:lpstr>
      <vt:lpstr>  Dynamic Replication</vt:lpstr>
      <vt:lpstr>  Dynamic Replication</vt:lpstr>
      <vt:lpstr>  Dynamic Replication and Market 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Replication of Options: Economic Intuition and Market Stability Implications</dc:title>
  <dc:creator>Jorge Chan-Lau</dc:creator>
  <cp:lastModifiedBy>Jorge Chan-Lau</cp:lastModifiedBy>
  <cp:revision>21</cp:revision>
  <dcterms:created xsi:type="dcterms:W3CDTF">2016-11-09T00:55:02Z</dcterms:created>
  <dcterms:modified xsi:type="dcterms:W3CDTF">2016-11-09T03:00:23Z</dcterms:modified>
</cp:coreProperties>
</file>