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p:scale>
          <a:sx n="150" d="100"/>
          <a:sy n="150" d="100"/>
        </p:scale>
        <p:origin x="552"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F0173A-09D2-4372-9973-D11F486947F0}" type="datetimeFigureOut">
              <a:rPr lang="en-US" smtClean="0"/>
              <a:t>6/16/2020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1872C9-CB38-4F5D-855D-A15448777835}" type="slidenum">
              <a:rPr lang="en-US" smtClean="0"/>
              <a:t>‹#›</a:t>
            </a:fld>
            <a:endParaRPr lang="en-US"/>
          </a:p>
        </p:txBody>
      </p:sp>
    </p:spTree>
    <p:extLst>
      <p:ext uri="{BB962C8B-B14F-4D97-AF65-F5344CB8AC3E}">
        <p14:creationId xmlns:p14="http://schemas.microsoft.com/office/powerpoint/2010/main" val="366346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Caused about a 5% decrease in the value of amazon stock</a:t>
            </a:r>
          </a:p>
        </p:txBody>
      </p:sp>
      <p:sp>
        <p:nvSpPr>
          <p:cNvPr id="4" name="Slide Number Placeholder 3"/>
          <p:cNvSpPr>
            <a:spLocks noGrp="1"/>
          </p:cNvSpPr>
          <p:nvPr>
            <p:ph type="sldNum" sz="quarter" idx="5"/>
          </p:nvPr>
        </p:nvSpPr>
        <p:spPr/>
        <p:txBody>
          <a:bodyPr/>
          <a:lstStyle/>
          <a:p>
            <a:fld id="{B01872C9-CB38-4F5D-855D-A15448777835}" type="slidenum">
              <a:rPr lang="en-US" smtClean="0"/>
              <a:t>3</a:t>
            </a:fld>
            <a:endParaRPr lang="en-US"/>
          </a:p>
        </p:txBody>
      </p:sp>
    </p:spTree>
    <p:extLst>
      <p:ext uri="{BB962C8B-B14F-4D97-AF65-F5344CB8AC3E}">
        <p14:creationId xmlns:p14="http://schemas.microsoft.com/office/powerpoint/2010/main" val="2789207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Sample was 16,686 </a:t>
            </a:r>
          </a:p>
        </p:txBody>
      </p:sp>
      <p:sp>
        <p:nvSpPr>
          <p:cNvPr id="4" name="Slide Number Placeholder 3"/>
          <p:cNvSpPr>
            <a:spLocks noGrp="1"/>
          </p:cNvSpPr>
          <p:nvPr>
            <p:ph type="sldNum" sz="quarter" idx="5"/>
          </p:nvPr>
        </p:nvSpPr>
        <p:spPr/>
        <p:txBody>
          <a:bodyPr/>
          <a:lstStyle/>
          <a:p>
            <a:fld id="{B01872C9-CB38-4F5D-855D-A15448777835}" type="slidenum">
              <a:rPr lang="en-US" smtClean="0"/>
              <a:t>7</a:t>
            </a:fld>
            <a:endParaRPr lang="en-US"/>
          </a:p>
        </p:txBody>
      </p:sp>
    </p:spTree>
    <p:extLst>
      <p:ext uri="{BB962C8B-B14F-4D97-AF65-F5344CB8AC3E}">
        <p14:creationId xmlns:p14="http://schemas.microsoft.com/office/powerpoint/2010/main" val="64742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82627C75-246D-4222-8705-0481CE7F400D}" type="datetimeFigureOut">
              <a:rPr lang="en-US" smtClean="0"/>
              <a:t>6/16/2020</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A007945C-CD77-4CC8-AE73-F042187DE48C}"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5810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627C75-246D-4222-8705-0481CE7F400D}"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7945C-CD77-4CC8-AE73-F042187DE48C}" type="slidenum">
              <a:rPr lang="en-US" smtClean="0"/>
              <a:t>‹#›</a:t>
            </a:fld>
            <a:endParaRPr lang="en-US"/>
          </a:p>
        </p:txBody>
      </p:sp>
    </p:spTree>
    <p:extLst>
      <p:ext uri="{BB962C8B-B14F-4D97-AF65-F5344CB8AC3E}">
        <p14:creationId xmlns:p14="http://schemas.microsoft.com/office/powerpoint/2010/main" val="1085505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627C75-246D-4222-8705-0481CE7F400D}"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7945C-CD77-4CC8-AE73-F042187DE48C}" type="slidenum">
              <a:rPr lang="en-US" smtClean="0"/>
              <a:t>‹#›</a:t>
            </a:fld>
            <a:endParaRPr lang="en-US"/>
          </a:p>
        </p:txBody>
      </p:sp>
    </p:spTree>
    <p:extLst>
      <p:ext uri="{BB962C8B-B14F-4D97-AF65-F5344CB8AC3E}">
        <p14:creationId xmlns:p14="http://schemas.microsoft.com/office/powerpoint/2010/main" val="3191886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627C75-246D-4222-8705-0481CE7F400D}" type="datetimeFigureOut">
              <a:rPr lang="en-US" smtClean="0"/>
              <a:t>6/16/2020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07945C-CD77-4CC8-AE73-F042187DE48C}" type="slidenum">
              <a:rPr lang="en-US" smtClean="0"/>
              <a:t>‹#›</a:t>
            </a:fld>
            <a:endParaRPr lang="en-US"/>
          </a:p>
        </p:txBody>
      </p:sp>
    </p:spTree>
    <p:extLst>
      <p:ext uri="{BB962C8B-B14F-4D97-AF65-F5344CB8AC3E}">
        <p14:creationId xmlns:p14="http://schemas.microsoft.com/office/powerpoint/2010/main" val="3684154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82627C75-246D-4222-8705-0481CE7F400D}" type="datetimeFigureOut">
              <a:rPr lang="en-US" smtClean="0"/>
              <a:t>6/16/2020</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A007945C-CD77-4CC8-AE73-F042187DE48C}"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8996337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627C75-246D-4222-8705-0481CE7F400D}" type="datetimeFigureOut">
              <a:rPr lang="en-US" smtClean="0"/>
              <a:t>6/16/2020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07945C-CD77-4CC8-AE73-F042187DE48C}" type="slidenum">
              <a:rPr lang="en-US" smtClean="0"/>
              <a:t>‹#›</a:t>
            </a:fld>
            <a:endParaRPr lang="en-US"/>
          </a:p>
        </p:txBody>
      </p:sp>
    </p:spTree>
    <p:extLst>
      <p:ext uri="{BB962C8B-B14F-4D97-AF65-F5344CB8AC3E}">
        <p14:creationId xmlns:p14="http://schemas.microsoft.com/office/powerpoint/2010/main" val="293424209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627C75-246D-4222-8705-0481CE7F400D}" type="datetimeFigureOut">
              <a:rPr lang="en-US" smtClean="0"/>
              <a:t>6/16/2020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07945C-CD77-4CC8-AE73-F042187DE48C}" type="slidenum">
              <a:rPr lang="en-US" smtClean="0"/>
              <a:t>‹#›</a:t>
            </a:fld>
            <a:endParaRPr lang="en-US"/>
          </a:p>
        </p:txBody>
      </p:sp>
    </p:spTree>
    <p:extLst>
      <p:ext uri="{BB962C8B-B14F-4D97-AF65-F5344CB8AC3E}">
        <p14:creationId xmlns:p14="http://schemas.microsoft.com/office/powerpoint/2010/main" val="326799670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627C75-246D-4222-8705-0481CE7F400D}" type="datetimeFigureOut">
              <a:rPr lang="en-US" smtClean="0"/>
              <a:t>6/16/2020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07945C-CD77-4CC8-AE73-F042187DE48C}" type="slidenum">
              <a:rPr lang="en-US" smtClean="0"/>
              <a:t>‹#›</a:t>
            </a:fld>
            <a:endParaRPr lang="en-US"/>
          </a:p>
        </p:txBody>
      </p:sp>
    </p:spTree>
    <p:extLst>
      <p:ext uri="{BB962C8B-B14F-4D97-AF65-F5344CB8AC3E}">
        <p14:creationId xmlns:p14="http://schemas.microsoft.com/office/powerpoint/2010/main" val="206524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27C75-246D-4222-8705-0481CE7F400D}" type="datetimeFigureOut">
              <a:rPr lang="en-US" smtClean="0"/>
              <a:t>6/16/2020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07945C-CD77-4CC8-AE73-F042187DE48C}" type="slidenum">
              <a:rPr lang="en-US" smtClean="0"/>
              <a:t>‹#›</a:t>
            </a:fld>
            <a:endParaRPr lang="en-US"/>
          </a:p>
        </p:txBody>
      </p:sp>
    </p:spTree>
    <p:extLst>
      <p:ext uri="{BB962C8B-B14F-4D97-AF65-F5344CB8AC3E}">
        <p14:creationId xmlns:p14="http://schemas.microsoft.com/office/powerpoint/2010/main" val="283973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82627C75-246D-4222-8705-0481CE7F400D}" type="datetimeFigureOut">
              <a:rPr lang="en-US" smtClean="0"/>
              <a:t>6/16/2020</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A007945C-CD77-4CC8-AE73-F042187DE48C}"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74319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82627C75-246D-4222-8705-0481CE7F400D}" type="datetimeFigureOut">
              <a:rPr lang="en-US" smtClean="0"/>
              <a:t>6/16/2020</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A007945C-CD77-4CC8-AE73-F042187DE48C}" type="slidenum">
              <a:rPr lang="en-US" smtClean="0"/>
              <a:t>‹#›</a:t>
            </a:fld>
            <a:endParaRPr lang="en-US"/>
          </a:p>
        </p:txBody>
      </p:sp>
    </p:spTree>
    <p:extLst>
      <p:ext uri="{BB962C8B-B14F-4D97-AF65-F5344CB8AC3E}">
        <p14:creationId xmlns:p14="http://schemas.microsoft.com/office/powerpoint/2010/main" val="343836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82627C75-246D-4222-8705-0481CE7F400D}" type="datetimeFigureOut">
              <a:rPr lang="en-US" smtClean="0"/>
              <a:t>6/16/2020</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A007945C-CD77-4CC8-AE73-F042187DE48C}"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79034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hyperlink" Target="http://www.trumptwitterarchive.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looking at the camera&#10;&#10;Description automatically generated">
            <a:extLst>
              <a:ext uri="{FF2B5EF4-FFF2-40B4-BE49-F238E27FC236}">
                <a16:creationId xmlns:a16="http://schemas.microsoft.com/office/drawing/2014/main" id="{40315B9A-7AC3-4B08-A989-1B4203BBC01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45441" y1="87728" x2="49118" y2="48042"/>
                        <a14:backgroundMark x1="49118" y1="48042" x2="46912" y2="35509"/>
                        <a14:backgroundMark x1="46912" y1="35509" x2="49853" y2="62663"/>
                        <a14:backgroundMark x1="49853" y1="62663" x2="49412" y2="76762"/>
                        <a14:backgroundMark x1="49412" y1="76762" x2="49559" y2="63446"/>
                        <a14:backgroundMark x1="49559" y1="63446" x2="48235" y2="77546"/>
                        <a14:backgroundMark x1="48235" y1="77546" x2="47500" y2="73890"/>
                      </a14:backgroundRemoval>
                    </a14:imgEffect>
                  </a14:imgLayer>
                </a14:imgProps>
              </a:ext>
              <a:ext uri="{28A0092B-C50C-407E-A947-70E740481C1C}">
                <a14:useLocalDpi xmlns:a14="http://schemas.microsoft.com/office/drawing/2010/main" val="0"/>
              </a:ext>
            </a:extLst>
          </a:blip>
          <a:stretch>
            <a:fillRect/>
          </a:stretch>
        </p:blipFill>
        <p:spPr>
          <a:xfrm>
            <a:off x="3261691" y="535170"/>
            <a:ext cx="9402438" cy="5295785"/>
          </a:xfrm>
          <a:prstGeom prst="rect">
            <a:avLst/>
          </a:prstGeom>
        </p:spPr>
      </p:pic>
      <p:sp>
        <p:nvSpPr>
          <p:cNvPr id="2" name="Title 1">
            <a:extLst>
              <a:ext uri="{FF2B5EF4-FFF2-40B4-BE49-F238E27FC236}">
                <a16:creationId xmlns:a16="http://schemas.microsoft.com/office/drawing/2014/main" id="{FE355CC2-5CBE-40EF-BBE1-C449C05D680C}"/>
              </a:ext>
            </a:extLst>
          </p:cNvPr>
          <p:cNvSpPr>
            <a:spLocks noGrp="1"/>
          </p:cNvSpPr>
          <p:nvPr>
            <p:ph type="ctrTitle"/>
          </p:nvPr>
        </p:nvSpPr>
        <p:spPr>
          <a:xfrm>
            <a:off x="1078523" y="1098388"/>
            <a:ext cx="10318418" cy="4394988"/>
          </a:xfrm>
        </p:spPr>
        <p:txBody>
          <a:bodyPr/>
          <a:lstStyle/>
          <a:p>
            <a:r>
              <a:rPr lang="en-US" dirty="0"/>
              <a:t>Trump Twitter vs The Stock Market</a:t>
            </a:r>
          </a:p>
        </p:txBody>
      </p:sp>
      <p:sp>
        <p:nvSpPr>
          <p:cNvPr id="3" name="Subtitle 2">
            <a:extLst>
              <a:ext uri="{FF2B5EF4-FFF2-40B4-BE49-F238E27FC236}">
                <a16:creationId xmlns:a16="http://schemas.microsoft.com/office/drawing/2014/main" id="{5A78B5F3-1735-4744-8C84-9905CC3E42A6}"/>
              </a:ext>
            </a:extLst>
          </p:cNvPr>
          <p:cNvSpPr>
            <a:spLocks noGrp="1"/>
          </p:cNvSpPr>
          <p:nvPr>
            <p:ph type="subTitle" idx="1"/>
          </p:nvPr>
        </p:nvSpPr>
        <p:spPr/>
        <p:txBody>
          <a:bodyPr>
            <a:normAutofit fontScale="77500" lnSpcReduction="20000"/>
          </a:bodyPr>
          <a:lstStyle/>
          <a:p>
            <a:r>
              <a:rPr lang="en-US" dirty="0"/>
              <a:t>General Assembly DS5K, Wave 10 Final Project</a:t>
            </a:r>
          </a:p>
          <a:p>
            <a:r>
              <a:rPr lang="en-US" dirty="0"/>
              <a:t>Justin Chaphiv</a:t>
            </a:r>
          </a:p>
        </p:txBody>
      </p:sp>
    </p:spTree>
    <p:extLst>
      <p:ext uri="{BB962C8B-B14F-4D97-AF65-F5344CB8AC3E}">
        <p14:creationId xmlns:p14="http://schemas.microsoft.com/office/powerpoint/2010/main" val="36632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C15-3110-4F05-80FF-26680C6D2C8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749E682-ADF6-4597-A85D-75439CD2C852}"/>
              </a:ext>
            </a:extLst>
          </p:cNvPr>
          <p:cNvSpPr>
            <a:spLocks noGrp="1"/>
          </p:cNvSpPr>
          <p:nvPr>
            <p:ph idx="1"/>
          </p:nvPr>
        </p:nvSpPr>
        <p:spPr>
          <a:xfrm>
            <a:off x="838200" y="1825625"/>
            <a:ext cx="10690860" cy="4117975"/>
          </a:xfrm>
        </p:spPr>
        <p:txBody>
          <a:bodyPr>
            <a:normAutofit fontScale="92500" lnSpcReduction="20000"/>
          </a:bodyPr>
          <a:lstStyle/>
          <a:p>
            <a:pPr marL="0" indent="0">
              <a:buNone/>
            </a:pPr>
            <a:r>
              <a:rPr lang="en-US" sz="2000" b="1" dirty="0"/>
              <a:t>Introduction</a:t>
            </a:r>
            <a:r>
              <a:rPr lang="en-US" sz="2000" dirty="0"/>
              <a:t>: A reddit user compared President trump's Tweets to price changes in stocks. The reddit user took tweets in which Trump talked about trade negotiations with China and compared them to the stock values of companies that relied heavily on production in China like computer hardware manufacturers, clothing retailers, etc. They noticed that every time Trump tweeted negatively about trade negotiations there would be decline in the stock's value the following trading day and vice-versa for positive tweets.</a:t>
            </a:r>
          </a:p>
          <a:p>
            <a:pPr marL="0" indent="0">
              <a:buNone/>
            </a:pPr>
            <a:endParaRPr lang="en-US" sz="2000" b="1" dirty="0"/>
          </a:p>
          <a:p>
            <a:pPr marL="0" indent="0">
              <a:buNone/>
            </a:pPr>
            <a:r>
              <a:rPr lang="en-US" sz="2000" b="1" dirty="0"/>
              <a:t>Problem Statement</a:t>
            </a:r>
            <a:r>
              <a:rPr lang="en-US" sz="2000" dirty="0"/>
              <a:t>: Does Trump’s use of Twitter have an affect on the overall stock market?</a:t>
            </a:r>
          </a:p>
          <a:p>
            <a:pPr marL="0" indent="0">
              <a:buNone/>
            </a:pPr>
            <a:endParaRPr lang="en-US" sz="2000" dirty="0"/>
          </a:p>
          <a:p>
            <a:pPr marL="0" indent="0">
              <a:buNone/>
            </a:pPr>
            <a:r>
              <a:rPr lang="en-US" sz="2000" dirty="0"/>
              <a:t>Data Sources:</a:t>
            </a:r>
          </a:p>
          <a:p>
            <a:r>
              <a:rPr lang="en-US" sz="2000" dirty="0">
                <a:hlinkClick r:id="rId2"/>
              </a:rPr>
              <a:t>http://www.trumptwitterarchive.com/</a:t>
            </a:r>
            <a:r>
              <a:rPr lang="en-US" sz="2000" dirty="0"/>
              <a:t> An archive of every tweet that @</a:t>
            </a:r>
            <a:r>
              <a:rPr lang="en-US" sz="2000" dirty="0" err="1"/>
              <a:t>realDonaldTrump</a:t>
            </a:r>
            <a:r>
              <a:rPr lang="en-US" sz="2000" dirty="0"/>
              <a:t> tweets since May, 2009</a:t>
            </a:r>
          </a:p>
          <a:p>
            <a:r>
              <a:rPr lang="en-US" sz="2000" dirty="0">
                <a:hlinkClick r:id="rId3"/>
              </a:rPr>
              <a:t>https://finance.yahoo.com/</a:t>
            </a:r>
            <a:r>
              <a:rPr lang="en-US" sz="2000" dirty="0"/>
              <a:t> Historical data on markets and tickers</a:t>
            </a:r>
          </a:p>
          <a:p>
            <a:endParaRPr lang="en-US" sz="2000" dirty="0"/>
          </a:p>
        </p:txBody>
      </p:sp>
    </p:spTree>
    <p:extLst>
      <p:ext uri="{BB962C8B-B14F-4D97-AF65-F5344CB8AC3E}">
        <p14:creationId xmlns:p14="http://schemas.microsoft.com/office/powerpoint/2010/main" val="733123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83A2DB9-77A7-4D53-9CC8-D612B4D4C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278" y="1415814"/>
            <a:ext cx="10362472" cy="50598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4A68D9-A799-4A83-9C11-28DE197976F1}"/>
              </a:ext>
            </a:extLst>
          </p:cNvPr>
          <p:cNvSpPr>
            <a:spLocks noGrp="1"/>
          </p:cNvSpPr>
          <p:nvPr>
            <p:ph type="title"/>
          </p:nvPr>
        </p:nvSpPr>
        <p:spPr/>
        <p:txBody>
          <a:bodyPr/>
          <a:lstStyle/>
          <a:p>
            <a:r>
              <a:rPr lang="en-US" dirty="0"/>
              <a:t>Example</a:t>
            </a:r>
          </a:p>
        </p:txBody>
      </p:sp>
      <p:pic>
        <p:nvPicPr>
          <p:cNvPr id="24" name="Picture 23" descr="A screenshot of a cell phone&#10;&#10;Description automatically generated">
            <a:extLst>
              <a:ext uri="{FF2B5EF4-FFF2-40B4-BE49-F238E27FC236}">
                <a16:creationId xmlns:a16="http://schemas.microsoft.com/office/drawing/2014/main" id="{08BDC9C6-37B3-4579-A25E-49C0C0733B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0938" y="1652270"/>
            <a:ext cx="2877894" cy="1050742"/>
          </a:xfrm>
          <a:prstGeom prst="rect">
            <a:avLst/>
          </a:prstGeom>
        </p:spPr>
      </p:pic>
    </p:spTree>
    <p:extLst>
      <p:ext uri="{BB962C8B-B14F-4D97-AF65-F5344CB8AC3E}">
        <p14:creationId xmlns:p14="http://schemas.microsoft.com/office/powerpoint/2010/main" val="3954324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3354F-F8B1-4630-839C-C6C44433AF3A}"/>
              </a:ext>
            </a:extLst>
          </p:cNvPr>
          <p:cNvSpPr>
            <a:spLocks noGrp="1"/>
          </p:cNvSpPr>
          <p:nvPr>
            <p:ph type="title"/>
          </p:nvPr>
        </p:nvSpPr>
        <p:spPr/>
        <p:txBody>
          <a:bodyPr/>
          <a:lstStyle/>
          <a:p>
            <a:r>
              <a:rPr lang="en-US" dirty="0"/>
              <a:t>Exploratory Data Analysis</a:t>
            </a:r>
          </a:p>
        </p:txBody>
      </p:sp>
      <p:pic>
        <p:nvPicPr>
          <p:cNvPr id="1032" name="Picture 8">
            <a:extLst>
              <a:ext uri="{FF2B5EF4-FFF2-40B4-BE49-F238E27FC236}">
                <a16:creationId xmlns:a16="http://schemas.microsoft.com/office/drawing/2014/main" id="{3E91B1DB-430B-49CB-AD46-2231429C4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1215441"/>
            <a:ext cx="4376671" cy="42583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42222BB-4504-47D4-B9E3-843D453A71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8349" y="1160170"/>
            <a:ext cx="4732989" cy="45376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F2B8402-1708-4255-B828-56ED73E26B24}"/>
              </a:ext>
            </a:extLst>
          </p:cNvPr>
          <p:cNvSpPr txBox="1"/>
          <p:nvPr/>
        </p:nvSpPr>
        <p:spPr>
          <a:xfrm>
            <a:off x="1554480" y="5697829"/>
            <a:ext cx="8806858" cy="923330"/>
          </a:xfrm>
          <a:prstGeom prst="rect">
            <a:avLst/>
          </a:prstGeom>
          <a:noFill/>
        </p:spPr>
        <p:txBody>
          <a:bodyPr wrap="square" rtlCol="0">
            <a:spAutoFit/>
          </a:bodyPr>
          <a:lstStyle/>
          <a:p>
            <a:pPr marL="285750" indent="-285750">
              <a:buFont typeface="Arial" panose="020B0604020202020204" pitchFamily="34" charset="0"/>
              <a:buChar char="•"/>
            </a:pPr>
            <a:r>
              <a:rPr lang="en-US" dirty="0"/>
              <a:t>17,883 Tweets since taking office in January 20, 2017</a:t>
            </a:r>
          </a:p>
          <a:p>
            <a:pPr marL="285750" indent="-285750">
              <a:buFont typeface="Arial" panose="020B0604020202020204" pitchFamily="34" charset="0"/>
              <a:buChar char="•"/>
            </a:pPr>
            <a:r>
              <a:rPr lang="en-US" dirty="0"/>
              <a:t>His favorite day to tweet are on Wednesdays</a:t>
            </a:r>
          </a:p>
          <a:p>
            <a:pPr marL="285750" indent="-285750">
              <a:buFont typeface="Arial" panose="020B0604020202020204" pitchFamily="34" charset="0"/>
              <a:buChar char="•"/>
            </a:pPr>
            <a:r>
              <a:rPr lang="en-US" dirty="0"/>
              <a:t>Has been retweeted 316,051,483 times and favorited 1,051,428,160 times</a:t>
            </a:r>
          </a:p>
        </p:txBody>
      </p:sp>
    </p:spTree>
    <p:extLst>
      <p:ext uri="{BB962C8B-B14F-4D97-AF65-F5344CB8AC3E}">
        <p14:creationId xmlns:p14="http://schemas.microsoft.com/office/powerpoint/2010/main" val="423407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2B603-C6AE-48B1-B58C-950F44E8C990}"/>
              </a:ext>
            </a:extLst>
          </p:cNvPr>
          <p:cNvSpPr>
            <a:spLocks noGrp="1"/>
          </p:cNvSpPr>
          <p:nvPr>
            <p:ph type="title"/>
          </p:nvPr>
        </p:nvSpPr>
        <p:spPr/>
        <p:txBody>
          <a:bodyPr/>
          <a:lstStyle/>
          <a:p>
            <a:r>
              <a:rPr lang="en-US" dirty="0"/>
              <a:t>EDA on Stock market</a:t>
            </a:r>
          </a:p>
        </p:txBody>
      </p:sp>
      <p:sp>
        <p:nvSpPr>
          <p:cNvPr id="7" name="TextBox 6">
            <a:extLst>
              <a:ext uri="{FF2B5EF4-FFF2-40B4-BE49-F238E27FC236}">
                <a16:creationId xmlns:a16="http://schemas.microsoft.com/office/drawing/2014/main" id="{786DCC2B-A3E6-4481-920A-413CDF99F668}"/>
              </a:ext>
            </a:extLst>
          </p:cNvPr>
          <p:cNvSpPr txBox="1"/>
          <p:nvPr/>
        </p:nvSpPr>
        <p:spPr>
          <a:xfrm>
            <a:off x="1069612" y="4998028"/>
            <a:ext cx="4664438" cy="369332"/>
          </a:xfrm>
          <a:prstGeom prst="rect">
            <a:avLst/>
          </a:prstGeom>
          <a:noFill/>
        </p:spPr>
        <p:txBody>
          <a:bodyPr wrap="square" rtlCol="0">
            <a:spAutoFit/>
          </a:bodyPr>
          <a:lstStyle/>
          <a:p>
            <a:r>
              <a:rPr lang="en-US" dirty="0"/>
              <a:t>The blue line indicates when Trump took office*</a:t>
            </a:r>
          </a:p>
        </p:txBody>
      </p:sp>
      <p:pic>
        <p:nvPicPr>
          <p:cNvPr id="2052" name="Picture 4">
            <a:extLst>
              <a:ext uri="{FF2B5EF4-FFF2-40B4-BE49-F238E27FC236}">
                <a16:creationId xmlns:a16="http://schemas.microsoft.com/office/drawing/2014/main" id="{D89B7823-F668-449E-85CE-E3C822CDD1D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 r="-1910" b="43602"/>
          <a:stretch/>
        </p:blipFill>
        <p:spPr bwMode="auto">
          <a:xfrm>
            <a:off x="1003664" y="1128451"/>
            <a:ext cx="10484537" cy="39634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10">
            <a:extLst>
              <a:ext uri="{FF2B5EF4-FFF2-40B4-BE49-F238E27FC236}">
                <a16:creationId xmlns:a16="http://schemas.microsoft.com/office/drawing/2014/main" id="{FA390157-8A4C-4CEA-B51A-6EBE8509450E}"/>
              </a:ext>
            </a:extLst>
          </p:cNvPr>
          <p:cNvGraphicFramePr>
            <a:graphicFrameLocks noGrp="1"/>
          </p:cNvGraphicFramePr>
          <p:nvPr>
            <p:extLst>
              <p:ext uri="{D42A27DB-BD31-4B8C-83A1-F6EECF244321}">
                <p14:modId xmlns:p14="http://schemas.microsoft.com/office/powerpoint/2010/main" val="1013681332"/>
              </p:ext>
            </p:extLst>
          </p:nvPr>
        </p:nvGraphicFramePr>
        <p:xfrm>
          <a:off x="6785339" y="4998029"/>
          <a:ext cx="4337049" cy="1463040"/>
        </p:xfrm>
        <a:graphic>
          <a:graphicData uri="http://schemas.openxmlformats.org/drawingml/2006/table">
            <a:tbl>
              <a:tblPr firstRow="1" bandRow="1">
                <a:tableStyleId>{5C22544A-7EE6-4342-B048-85BDC9FD1C3A}</a:tableStyleId>
              </a:tblPr>
              <a:tblGrid>
                <a:gridCol w="1445683">
                  <a:extLst>
                    <a:ext uri="{9D8B030D-6E8A-4147-A177-3AD203B41FA5}">
                      <a16:colId xmlns:a16="http://schemas.microsoft.com/office/drawing/2014/main" val="227814924"/>
                    </a:ext>
                  </a:extLst>
                </a:gridCol>
                <a:gridCol w="1445683">
                  <a:extLst>
                    <a:ext uri="{9D8B030D-6E8A-4147-A177-3AD203B41FA5}">
                      <a16:colId xmlns:a16="http://schemas.microsoft.com/office/drawing/2014/main" val="20977099"/>
                    </a:ext>
                  </a:extLst>
                </a:gridCol>
                <a:gridCol w="1445683">
                  <a:extLst>
                    <a:ext uri="{9D8B030D-6E8A-4147-A177-3AD203B41FA5}">
                      <a16:colId xmlns:a16="http://schemas.microsoft.com/office/drawing/2014/main" val="3457094981"/>
                    </a:ext>
                  </a:extLst>
                </a:gridCol>
              </a:tblGrid>
              <a:tr h="223026">
                <a:tc>
                  <a:txBody>
                    <a:bodyPr/>
                    <a:lstStyle/>
                    <a:p>
                      <a:r>
                        <a:rPr lang="en-US" dirty="0"/>
                        <a:t>Index</a:t>
                      </a:r>
                    </a:p>
                  </a:txBody>
                  <a:tcPr/>
                </a:tc>
                <a:tc>
                  <a:txBody>
                    <a:bodyPr/>
                    <a:lstStyle/>
                    <a:p>
                      <a:r>
                        <a:rPr lang="en-US" dirty="0"/>
                        <a:t>Obama</a:t>
                      </a:r>
                    </a:p>
                  </a:txBody>
                  <a:tcPr/>
                </a:tc>
                <a:tc>
                  <a:txBody>
                    <a:bodyPr/>
                    <a:lstStyle/>
                    <a:p>
                      <a:r>
                        <a:rPr lang="en-US" dirty="0"/>
                        <a:t>Trump</a:t>
                      </a:r>
                    </a:p>
                  </a:txBody>
                  <a:tcPr/>
                </a:tc>
                <a:extLst>
                  <a:ext uri="{0D108BD9-81ED-4DB2-BD59-A6C34878D82A}">
                    <a16:rowId xmlns:a16="http://schemas.microsoft.com/office/drawing/2014/main" val="683083312"/>
                  </a:ext>
                </a:extLst>
              </a:tr>
              <a:tr h="223026">
                <a:tc>
                  <a:txBody>
                    <a:bodyPr/>
                    <a:lstStyle/>
                    <a:p>
                      <a:r>
                        <a:rPr lang="en-US" dirty="0"/>
                        <a:t>Dow</a:t>
                      </a:r>
                    </a:p>
                  </a:txBody>
                  <a:tcPr/>
                </a:tc>
                <a:tc>
                  <a:txBody>
                    <a:bodyPr/>
                    <a:lstStyle/>
                    <a:p>
                      <a:r>
                        <a:rPr lang="en-US" dirty="0"/>
                        <a:t>11,783</a:t>
                      </a:r>
                    </a:p>
                  </a:txBody>
                  <a:tcPr/>
                </a:tc>
                <a:tc>
                  <a:txBody>
                    <a:bodyPr/>
                    <a:lstStyle/>
                    <a:p>
                      <a:r>
                        <a:rPr lang="en-US" dirty="0"/>
                        <a:t>4,504 </a:t>
                      </a:r>
                    </a:p>
                  </a:txBody>
                  <a:tcPr/>
                </a:tc>
                <a:extLst>
                  <a:ext uri="{0D108BD9-81ED-4DB2-BD59-A6C34878D82A}">
                    <a16:rowId xmlns:a16="http://schemas.microsoft.com/office/drawing/2014/main" val="3321795613"/>
                  </a:ext>
                </a:extLst>
              </a:tr>
              <a:tr h="223026">
                <a:tc>
                  <a:txBody>
                    <a:bodyPr/>
                    <a:lstStyle/>
                    <a:p>
                      <a:r>
                        <a:rPr lang="en-US" dirty="0"/>
                        <a:t>Nasdaq</a:t>
                      </a:r>
                    </a:p>
                  </a:txBody>
                  <a:tcPr/>
                </a:tc>
                <a:tc>
                  <a:txBody>
                    <a:bodyPr/>
                    <a:lstStyle/>
                    <a:p>
                      <a:r>
                        <a:rPr lang="en-US" dirty="0"/>
                        <a:t>4,099</a:t>
                      </a:r>
                    </a:p>
                  </a:txBody>
                  <a:tcPr/>
                </a:tc>
                <a:tc>
                  <a:txBody>
                    <a:bodyPr/>
                    <a:lstStyle/>
                    <a:p>
                      <a:r>
                        <a:rPr lang="en-US" dirty="0"/>
                        <a:t>3,565</a:t>
                      </a:r>
                    </a:p>
                  </a:txBody>
                  <a:tcPr/>
                </a:tc>
                <a:extLst>
                  <a:ext uri="{0D108BD9-81ED-4DB2-BD59-A6C34878D82A}">
                    <a16:rowId xmlns:a16="http://schemas.microsoft.com/office/drawing/2014/main" val="2371502238"/>
                  </a:ext>
                </a:extLst>
              </a:tr>
              <a:tr h="223026">
                <a:tc>
                  <a:txBody>
                    <a:bodyPr/>
                    <a:lstStyle/>
                    <a:p>
                      <a:r>
                        <a:rPr lang="en-US" dirty="0"/>
                        <a:t>S&amp;P 500</a:t>
                      </a:r>
                    </a:p>
                  </a:txBody>
                  <a:tcPr/>
                </a:tc>
                <a:tc>
                  <a:txBody>
                    <a:bodyPr/>
                    <a:lstStyle/>
                    <a:p>
                      <a:r>
                        <a:rPr lang="en-US" dirty="0"/>
                        <a:t>1,458</a:t>
                      </a:r>
                    </a:p>
                  </a:txBody>
                  <a:tcPr/>
                </a:tc>
                <a:tc>
                  <a:txBody>
                    <a:bodyPr/>
                    <a:lstStyle/>
                    <a:p>
                      <a:r>
                        <a:rPr lang="en-US" dirty="0"/>
                        <a:t>658</a:t>
                      </a:r>
                    </a:p>
                  </a:txBody>
                  <a:tcPr/>
                </a:tc>
                <a:extLst>
                  <a:ext uri="{0D108BD9-81ED-4DB2-BD59-A6C34878D82A}">
                    <a16:rowId xmlns:a16="http://schemas.microsoft.com/office/drawing/2014/main" val="2145434968"/>
                  </a:ext>
                </a:extLst>
              </a:tr>
            </a:tbl>
          </a:graphicData>
        </a:graphic>
      </p:graphicFrame>
      <p:sp>
        <p:nvSpPr>
          <p:cNvPr id="12" name="TextBox 11">
            <a:extLst>
              <a:ext uri="{FF2B5EF4-FFF2-40B4-BE49-F238E27FC236}">
                <a16:creationId xmlns:a16="http://schemas.microsoft.com/office/drawing/2014/main" id="{04227A90-0F2E-4187-BB08-8D64A98D3F06}"/>
              </a:ext>
            </a:extLst>
          </p:cNvPr>
          <p:cNvSpPr txBox="1"/>
          <p:nvPr/>
        </p:nvSpPr>
        <p:spPr>
          <a:xfrm>
            <a:off x="6742657" y="6456461"/>
            <a:ext cx="4422411" cy="307777"/>
          </a:xfrm>
          <a:prstGeom prst="rect">
            <a:avLst/>
          </a:prstGeom>
          <a:noFill/>
        </p:spPr>
        <p:txBody>
          <a:bodyPr wrap="square" rtlCol="0">
            <a:spAutoFit/>
          </a:bodyPr>
          <a:lstStyle/>
          <a:p>
            <a:r>
              <a:rPr lang="en-US" sz="1400" dirty="0"/>
              <a:t>Total points added to each index during their presidency</a:t>
            </a:r>
          </a:p>
        </p:txBody>
      </p:sp>
    </p:spTree>
    <p:extLst>
      <p:ext uri="{BB962C8B-B14F-4D97-AF65-F5344CB8AC3E}">
        <p14:creationId xmlns:p14="http://schemas.microsoft.com/office/powerpoint/2010/main" val="2071337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183F1-2C6D-4F35-80D8-BF33B990FF0F}"/>
              </a:ext>
            </a:extLst>
          </p:cNvPr>
          <p:cNvSpPr>
            <a:spLocks noGrp="1"/>
          </p:cNvSpPr>
          <p:nvPr>
            <p:ph type="title"/>
          </p:nvPr>
        </p:nvSpPr>
        <p:spPr/>
        <p:txBody>
          <a:bodyPr/>
          <a:lstStyle/>
          <a:p>
            <a:r>
              <a:rPr lang="en-US" dirty="0"/>
              <a:t>Approach and process</a:t>
            </a:r>
          </a:p>
        </p:txBody>
      </p:sp>
      <p:sp>
        <p:nvSpPr>
          <p:cNvPr id="3" name="Content Placeholder 2">
            <a:extLst>
              <a:ext uri="{FF2B5EF4-FFF2-40B4-BE49-F238E27FC236}">
                <a16:creationId xmlns:a16="http://schemas.microsoft.com/office/drawing/2014/main" id="{C95AE0A4-7F0E-4809-913B-34D9861B884A}"/>
              </a:ext>
            </a:extLst>
          </p:cNvPr>
          <p:cNvSpPr>
            <a:spLocks noGrp="1"/>
          </p:cNvSpPr>
          <p:nvPr>
            <p:ph idx="1"/>
          </p:nvPr>
        </p:nvSpPr>
        <p:spPr>
          <a:xfrm>
            <a:off x="1194528" y="3186688"/>
            <a:ext cx="8641622" cy="3593591"/>
          </a:xfrm>
        </p:spPr>
        <p:txBody>
          <a:bodyPr/>
          <a:lstStyle/>
          <a:p>
            <a:r>
              <a:rPr lang="en-US" dirty="0"/>
              <a:t>Every one of Trump’s tweets was merged with the change in points in each corresponding to the date the tweet was sent out</a:t>
            </a:r>
          </a:p>
          <a:p>
            <a:r>
              <a:rPr lang="en-US" dirty="0"/>
              <a:t>The “threshold” column is assigned a 1 or 0 based on whether the markets experienced an abnormal change</a:t>
            </a:r>
          </a:p>
          <a:p>
            <a:r>
              <a:rPr lang="en-US" dirty="0"/>
              <a:t>Using NLP, create a model that can successfully classify whether or not the tweet will cause an abnormal change in the market based on whether certain words/features are present</a:t>
            </a:r>
          </a:p>
        </p:txBody>
      </p:sp>
      <p:pic>
        <p:nvPicPr>
          <p:cNvPr id="5" name="Picture 4">
            <a:extLst>
              <a:ext uri="{FF2B5EF4-FFF2-40B4-BE49-F238E27FC236}">
                <a16:creationId xmlns:a16="http://schemas.microsoft.com/office/drawing/2014/main" id="{8C73E421-3EB6-4AD7-8E73-64F99B0BCDA5}"/>
              </a:ext>
            </a:extLst>
          </p:cNvPr>
          <p:cNvPicPr>
            <a:picLocks noChangeAspect="1"/>
          </p:cNvPicPr>
          <p:nvPr/>
        </p:nvPicPr>
        <p:blipFill>
          <a:blip r:embed="rId2"/>
          <a:stretch>
            <a:fillRect/>
          </a:stretch>
        </p:blipFill>
        <p:spPr>
          <a:xfrm>
            <a:off x="1251678" y="1443038"/>
            <a:ext cx="8353425" cy="1685925"/>
          </a:xfrm>
          <a:prstGeom prst="rect">
            <a:avLst/>
          </a:prstGeom>
        </p:spPr>
      </p:pic>
    </p:spTree>
    <p:extLst>
      <p:ext uri="{BB962C8B-B14F-4D97-AF65-F5344CB8AC3E}">
        <p14:creationId xmlns:p14="http://schemas.microsoft.com/office/powerpoint/2010/main" val="306925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9CAE-68BE-4550-ACCD-42B85C2F062F}"/>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9B16C875-7D35-441A-A162-8583D51F14D2}"/>
              </a:ext>
            </a:extLst>
          </p:cNvPr>
          <p:cNvSpPr>
            <a:spLocks noGrp="1"/>
          </p:cNvSpPr>
          <p:nvPr>
            <p:ph idx="1"/>
          </p:nvPr>
        </p:nvSpPr>
        <p:spPr>
          <a:xfrm>
            <a:off x="1251678" y="1778001"/>
            <a:ext cx="5599972" cy="4552949"/>
          </a:xfrm>
        </p:spPr>
        <p:txBody>
          <a:bodyPr>
            <a:normAutofit lnSpcReduction="10000"/>
          </a:bodyPr>
          <a:lstStyle/>
          <a:p>
            <a:r>
              <a:rPr lang="en-US" dirty="0" err="1"/>
              <a:t>Naives</a:t>
            </a:r>
            <a:r>
              <a:rPr lang="en-US" dirty="0"/>
              <a:t> Bayes model was used with the following parameters:</a:t>
            </a:r>
          </a:p>
          <a:p>
            <a:pPr lvl="1"/>
            <a:r>
              <a:rPr lang="en-US" dirty="0" err="1"/>
              <a:t>Stop_words</a:t>
            </a:r>
            <a:r>
              <a:rPr lang="en-US" dirty="0"/>
              <a:t>:  English</a:t>
            </a:r>
          </a:p>
          <a:p>
            <a:pPr lvl="1"/>
            <a:r>
              <a:rPr lang="en-US" dirty="0"/>
              <a:t>N grams: (1,2)</a:t>
            </a:r>
          </a:p>
          <a:p>
            <a:pPr lvl="1"/>
            <a:r>
              <a:rPr lang="en-US" dirty="0" err="1"/>
              <a:t>Max_features</a:t>
            </a:r>
            <a:r>
              <a:rPr lang="en-US" dirty="0"/>
              <a:t> = 100,000</a:t>
            </a:r>
          </a:p>
          <a:p>
            <a:pPr lvl="1"/>
            <a:r>
              <a:rPr lang="en-US" dirty="0"/>
              <a:t>No </a:t>
            </a:r>
            <a:r>
              <a:rPr lang="en-US" dirty="0" err="1"/>
              <a:t>min_df</a:t>
            </a:r>
            <a:r>
              <a:rPr lang="en-US" dirty="0"/>
              <a:t> or </a:t>
            </a:r>
            <a:r>
              <a:rPr lang="en-US" dirty="0" err="1"/>
              <a:t>max_df</a:t>
            </a:r>
            <a:endParaRPr lang="en-US" dirty="0"/>
          </a:p>
          <a:p>
            <a:r>
              <a:rPr lang="en-US" dirty="0"/>
              <a:t>Data was split 75% training and 25% testing</a:t>
            </a:r>
          </a:p>
          <a:p>
            <a:r>
              <a:rPr lang="en-US" dirty="0"/>
              <a:t>Resulted in a model accuracy of 80.6%</a:t>
            </a:r>
          </a:p>
          <a:p>
            <a:pPr lvl="1"/>
            <a:r>
              <a:rPr lang="en-US" dirty="0"/>
              <a:t>Beat the null baseline of 78.5%</a:t>
            </a:r>
          </a:p>
          <a:p>
            <a:r>
              <a:rPr lang="en-US" dirty="0"/>
              <a:t>Model predication was applied back onto a new dataset resulted in 87.5% accuracy in predicting threshold values</a:t>
            </a:r>
          </a:p>
          <a:p>
            <a:pPr lvl="2"/>
            <a:endParaRPr lang="en-US" dirty="0"/>
          </a:p>
          <a:p>
            <a:pPr lvl="1"/>
            <a:endParaRPr lang="en-US" dirty="0"/>
          </a:p>
          <a:p>
            <a:pPr lvl="1"/>
            <a:endParaRPr lang="en-US" dirty="0"/>
          </a:p>
        </p:txBody>
      </p:sp>
      <p:pic>
        <p:nvPicPr>
          <p:cNvPr id="4098" name="Picture 2" descr="Move mouse over image">
            <a:extLst>
              <a:ext uri="{FF2B5EF4-FFF2-40B4-BE49-F238E27FC236}">
                <a16:creationId xmlns:a16="http://schemas.microsoft.com/office/drawing/2014/main" id="{02403202-EB20-46CD-B0E4-029047A53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4970" y="382384"/>
            <a:ext cx="4682874" cy="2919615"/>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8272C78F-CD76-446B-8F49-2FC72CAB6878}"/>
              </a:ext>
            </a:extLst>
          </p:cNvPr>
          <p:cNvSpPr/>
          <p:nvPr/>
        </p:nvSpPr>
        <p:spPr>
          <a:xfrm rot="198542">
            <a:off x="7177300" y="1023302"/>
            <a:ext cx="1982380" cy="52447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55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825BB-04D6-4CEE-BD58-512568B5163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7D68EAF-D42D-4992-A528-07014AD391EB}"/>
              </a:ext>
            </a:extLst>
          </p:cNvPr>
          <p:cNvSpPr>
            <a:spLocks noGrp="1"/>
          </p:cNvSpPr>
          <p:nvPr>
            <p:ph idx="1"/>
          </p:nvPr>
        </p:nvSpPr>
        <p:spPr/>
        <p:txBody>
          <a:bodyPr/>
          <a:lstStyle/>
          <a:p>
            <a:r>
              <a:rPr lang="en-US" dirty="0"/>
              <a:t>I don’t believe there’s enough evidence to prove that Trump’s tweets have an affect on the overall stock market</a:t>
            </a:r>
          </a:p>
          <a:p>
            <a:pPr lvl="1"/>
            <a:r>
              <a:rPr lang="en-US" dirty="0"/>
              <a:t>From the dataset itself, only 25% of his tweets were associated with an abnormal change in the indexes</a:t>
            </a:r>
          </a:p>
          <a:p>
            <a:pPr lvl="1"/>
            <a:r>
              <a:rPr lang="en-US" dirty="0"/>
              <a:t>Even in the instances of major abnormalities in the market within the dataset, they can be explained through extraneous events/variables happening in the world such as the global pandemic, rising geopolitical tensions, rise of new technologies, etc.</a:t>
            </a:r>
          </a:p>
        </p:txBody>
      </p:sp>
    </p:spTree>
    <p:extLst>
      <p:ext uri="{BB962C8B-B14F-4D97-AF65-F5344CB8AC3E}">
        <p14:creationId xmlns:p14="http://schemas.microsoft.com/office/powerpoint/2010/main" val="609532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23909-48AB-4C3B-A3F7-0D85564D6404}"/>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D64CA6D-EEE5-4BDB-898A-261C44393F1B}"/>
              </a:ext>
            </a:extLst>
          </p:cNvPr>
          <p:cNvSpPr>
            <a:spLocks noGrp="1"/>
          </p:cNvSpPr>
          <p:nvPr>
            <p:ph idx="1"/>
          </p:nvPr>
        </p:nvSpPr>
        <p:spPr/>
        <p:txBody>
          <a:bodyPr/>
          <a:lstStyle/>
          <a:p>
            <a:r>
              <a:rPr lang="en-US" dirty="0"/>
              <a:t>Improve the tuning of the model in order to improve the accuracy</a:t>
            </a:r>
          </a:p>
          <a:p>
            <a:r>
              <a:rPr lang="en-US" dirty="0"/>
              <a:t>Isolate the tweets that specifically focus on policy changes, the economy, or concerning specific corporations (like the amazon tweet) in order to better measure the impact the tweets</a:t>
            </a:r>
          </a:p>
          <a:p>
            <a:r>
              <a:rPr lang="en-US" dirty="0"/>
              <a:t>Improve the method of classification and possibly try to predict the magnitude of the upcoming change given a tweet occurs</a:t>
            </a:r>
          </a:p>
        </p:txBody>
      </p:sp>
    </p:spTree>
    <p:extLst>
      <p:ext uri="{BB962C8B-B14F-4D97-AF65-F5344CB8AC3E}">
        <p14:creationId xmlns:p14="http://schemas.microsoft.com/office/powerpoint/2010/main" val="117638807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675</TotalTime>
  <Words>547</Words>
  <Application>Microsoft Office PowerPoint</Application>
  <PresentationFormat>Widescreen</PresentationFormat>
  <Paragraphs>58</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Impact</vt:lpstr>
      <vt:lpstr>Badge</vt:lpstr>
      <vt:lpstr>Trump Twitter vs The Stock Market</vt:lpstr>
      <vt:lpstr>Introduction</vt:lpstr>
      <vt:lpstr>Example</vt:lpstr>
      <vt:lpstr>Exploratory Data Analysis</vt:lpstr>
      <vt:lpstr>EDA on Stock market</vt:lpstr>
      <vt:lpstr>Approach and process</vt:lpstr>
      <vt:lpstr>Model</vt:lpstr>
      <vt:lpstr>Conclusion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Trump Twitter vs The Stock Market</dc:title>
  <dc:creator>justin chaphiv</dc:creator>
  <cp:lastModifiedBy>justin chaphiv</cp:lastModifiedBy>
  <cp:revision>18</cp:revision>
  <dcterms:created xsi:type="dcterms:W3CDTF">2020-06-16T12:42:33Z</dcterms:created>
  <dcterms:modified xsi:type="dcterms:W3CDTF">2020-06-16T23:58:14Z</dcterms:modified>
</cp:coreProperties>
</file>