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1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2E25C-8C3D-47D5-99E8-08DEE2ADFB7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31857BC-A510-43BA-90BD-45BF2011B70F}">
      <dgm:prSet/>
      <dgm:spPr/>
      <dgm:t>
        <a:bodyPr/>
        <a:lstStyle/>
        <a:p>
          <a:pPr>
            <a:defRPr b="1"/>
          </a:pPr>
          <a:r>
            <a:rPr lang="en-US"/>
            <a:t>Random Forest</a:t>
          </a:r>
        </a:p>
      </dgm:t>
    </dgm:pt>
    <dgm:pt modelId="{1E8F9DBB-FBAF-446A-B59C-FC565528F3E1}" type="parTrans" cxnId="{4550A537-BFC3-4F35-801B-6F82475D97D7}">
      <dgm:prSet/>
      <dgm:spPr/>
      <dgm:t>
        <a:bodyPr/>
        <a:lstStyle/>
        <a:p>
          <a:endParaRPr lang="en-US"/>
        </a:p>
      </dgm:t>
    </dgm:pt>
    <dgm:pt modelId="{DB3C261D-26FB-46C8-8588-927AB9DC60E4}" type="sibTrans" cxnId="{4550A537-BFC3-4F35-801B-6F82475D97D7}">
      <dgm:prSet/>
      <dgm:spPr/>
      <dgm:t>
        <a:bodyPr/>
        <a:lstStyle/>
        <a:p>
          <a:endParaRPr lang="en-US"/>
        </a:p>
      </dgm:t>
    </dgm:pt>
    <dgm:pt modelId="{D7BB00BE-8D99-4498-9CA8-4C4230CB09E3}">
      <dgm:prSet/>
      <dgm:spPr/>
      <dgm:t>
        <a:bodyPr/>
        <a:lstStyle/>
        <a:p>
          <a:r>
            <a:rPr lang="en-US"/>
            <a:t>Large feature space, many meaningless features</a:t>
          </a:r>
        </a:p>
      </dgm:t>
    </dgm:pt>
    <dgm:pt modelId="{6B1E269C-5867-4E6A-BE30-9180A0A4FB12}" type="parTrans" cxnId="{21DF268F-E2AB-4655-A289-4D788F23964B}">
      <dgm:prSet/>
      <dgm:spPr/>
      <dgm:t>
        <a:bodyPr/>
        <a:lstStyle/>
        <a:p>
          <a:endParaRPr lang="en-US"/>
        </a:p>
      </dgm:t>
    </dgm:pt>
    <dgm:pt modelId="{B530F3B8-DC14-4CC6-A9F2-5315CA75CF1F}" type="sibTrans" cxnId="{21DF268F-E2AB-4655-A289-4D788F23964B}">
      <dgm:prSet/>
      <dgm:spPr/>
      <dgm:t>
        <a:bodyPr/>
        <a:lstStyle/>
        <a:p>
          <a:endParaRPr lang="en-US"/>
        </a:p>
      </dgm:t>
    </dgm:pt>
    <dgm:pt modelId="{8A0B3818-9CA2-4877-BF57-5EAC6F92164C}">
      <dgm:prSet/>
      <dgm:spPr/>
      <dgm:t>
        <a:bodyPr/>
        <a:lstStyle/>
        <a:p>
          <a:pPr>
            <a:defRPr b="1"/>
          </a:pPr>
          <a:r>
            <a:rPr lang="en-US"/>
            <a:t>K-Means with PCA</a:t>
          </a:r>
        </a:p>
      </dgm:t>
    </dgm:pt>
    <dgm:pt modelId="{DBE21B78-7FDC-4FEA-8A7C-F27EFBFF798A}" type="parTrans" cxnId="{15856CA1-6AC3-4658-A7DE-E60DD4BBB26C}">
      <dgm:prSet/>
      <dgm:spPr/>
      <dgm:t>
        <a:bodyPr/>
        <a:lstStyle/>
        <a:p>
          <a:endParaRPr lang="en-US"/>
        </a:p>
      </dgm:t>
    </dgm:pt>
    <dgm:pt modelId="{3D75B60C-D645-4ECA-A1FB-B41C07CBFBD7}" type="sibTrans" cxnId="{15856CA1-6AC3-4658-A7DE-E60DD4BBB26C}">
      <dgm:prSet/>
      <dgm:spPr/>
      <dgm:t>
        <a:bodyPr/>
        <a:lstStyle/>
        <a:p>
          <a:endParaRPr lang="en-US"/>
        </a:p>
      </dgm:t>
    </dgm:pt>
    <dgm:pt modelId="{AC372EDF-5CA4-4C90-96F9-59CB53DB8393}">
      <dgm:prSet/>
      <dgm:spPr/>
      <dgm:t>
        <a:bodyPr/>
        <a:lstStyle/>
        <a:p>
          <a:r>
            <a:rPr lang="en-US" dirty="0"/>
            <a:t>Wanted to see if clusters formed in line with size classes, needed to reduce feature space</a:t>
          </a:r>
        </a:p>
      </dgm:t>
    </dgm:pt>
    <dgm:pt modelId="{BBBB8F35-6488-499C-A0AA-7F08D0173C48}" type="parTrans" cxnId="{6A73D3AF-543A-47D4-BFA1-75435CEDBD1A}">
      <dgm:prSet/>
      <dgm:spPr/>
      <dgm:t>
        <a:bodyPr/>
        <a:lstStyle/>
        <a:p>
          <a:endParaRPr lang="en-US"/>
        </a:p>
      </dgm:t>
    </dgm:pt>
    <dgm:pt modelId="{243424BC-CB5D-4C38-BCAF-373CB5D06E49}" type="sibTrans" cxnId="{6A73D3AF-543A-47D4-BFA1-75435CEDBD1A}">
      <dgm:prSet/>
      <dgm:spPr/>
      <dgm:t>
        <a:bodyPr/>
        <a:lstStyle/>
        <a:p>
          <a:endParaRPr lang="en-US"/>
        </a:p>
      </dgm:t>
    </dgm:pt>
    <dgm:pt modelId="{5123E2FF-39EB-4F92-849A-01846314540D}" type="pres">
      <dgm:prSet presAssocID="{D502E25C-8C3D-47D5-99E8-08DEE2ADFB78}" presName="root" presStyleCnt="0">
        <dgm:presLayoutVars>
          <dgm:dir/>
          <dgm:resizeHandles val="exact"/>
        </dgm:presLayoutVars>
      </dgm:prSet>
      <dgm:spPr/>
    </dgm:pt>
    <dgm:pt modelId="{0DA1307A-4CBE-4F54-B552-88516638A7D0}" type="pres">
      <dgm:prSet presAssocID="{331857BC-A510-43BA-90BD-45BF2011B70F}" presName="compNode" presStyleCnt="0"/>
      <dgm:spPr/>
    </dgm:pt>
    <dgm:pt modelId="{1028F504-B8B5-4798-A042-7E864E9F350C}" type="pres">
      <dgm:prSet presAssocID="{331857BC-A510-43BA-90BD-45BF2011B7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9A5329DA-70E0-4B43-A0F0-C09213A1D24B}" type="pres">
      <dgm:prSet presAssocID="{331857BC-A510-43BA-90BD-45BF2011B70F}" presName="iconSpace" presStyleCnt="0"/>
      <dgm:spPr/>
    </dgm:pt>
    <dgm:pt modelId="{47D4C6AC-2D9D-4837-9DFE-C3CD010C4E73}" type="pres">
      <dgm:prSet presAssocID="{331857BC-A510-43BA-90BD-45BF2011B70F}" presName="parTx" presStyleLbl="revTx" presStyleIdx="0" presStyleCnt="4">
        <dgm:presLayoutVars>
          <dgm:chMax val="0"/>
          <dgm:chPref val="0"/>
        </dgm:presLayoutVars>
      </dgm:prSet>
      <dgm:spPr/>
    </dgm:pt>
    <dgm:pt modelId="{7DACFE00-5D40-4AEB-AED3-B3E6C32C8A54}" type="pres">
      <dgm:prSet presAssocID="{331857BC-A510-43BA-90BD-45BF2011B70F}" presName="txSpace" presStyleCnt="0"/>
      <dgm:spPr/>
    </dgm:pt>
    <dgm:pt modelId="{BB08405B-879F-450A-8B25-2527C4F23BB6}" type="pres">
      <dgm:prSet presAssocID="{331857BC-A510-43BA-90BD-45BF2011B70F}" presName="desTx" presStyleLbl="revTx" presStyleIdx="1" presStyleCnt="4">
        <dgm:presLayoutVars/>
      </dgm:prSet>
      <dgm:spPr/>
    </dgm:pt>
    <dgm:pt modelId="{E54224C9-3EE6-43A0-B950-A8F5F29F8341}" type="pres">
      <dgm:prSet presAssocID="{DB3C261D-26FB-46C8-8588-927AB9DC60E4}" presName="sibTrans" presStyleCnt="0"/>
      <dgm:spPr/>
    </dgm:pt>
    <dgm:pt modelId="{0AC33D8D-9E70-4946-B1F5-2935B7C6E7BD}" type="pres">
      <dgm:prSet presAssocID="{8A0B3818-9CA2-4877-BF57-5EAC6F92164C}" presName="compNode" presStyleCnt="0"/>
      <dgm:spPr/>
    </dgm:pt>
    <dgm:pt modelId="{D342B21E-865E-44C6-B58A-154753309472}" type="pres">
      <dgm:prSet presAssocID="{8A0B3818-9CA2-4877-BF57-5EAC6F9216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49253429-7F37-4524-BE47-57F8A566FADE}" type="pres">
      <dgm:prSet presAssocID="{8A0B3818-9CA2-4877-BF57-5EAC6F92164C}" presName="iconSpace" presStyleCnt="0"/>
      <dgm:spPr/>
    </dgm:pt>
    <dgm:pt modelId="{E232E20B-E921-42B2-9D47-5450C3F81CFE}" type="pres">
      <dgm:prSet presAssocID="{8A0B3818-9CA2-4877-BF57-5EAC6F92164C}" presName="parTx" presStyleLbl="revTx" presStyleIdx="2" presStyleCnt="4">
        <dgm:presLayoutVars>
          <dgm:chMax val="0"/>
          <dgm:chPref val="0"/>
        </dgm:presLayoutVars>
      </dgm:prSet>
      <dgm:spPr/>
    </dgm:pt>
    <dgm:pt modelId="{5ACB8B38-0AEE-445B-9787-A420A101493B}" type="pres">
      <dgm:prSet presAssocID="{8A0B3818-9CA2-4877-BF57-5EAC6F92164C}" presName="txSpace" presStyleCnt="0"/>
      <dgm:spPr/>
    </dgm:pt>
    <dgm:pt modelId="{D0DBC352-DA86-4BDD-9ACD-B61B03AD6AA1}" type="pres">
      <dgm:prSet presAssocID="{8A0B3818-9CA2-4877-BF57-5EAC6F92164C}" presName="desTx" presStyleLbl="revTx" presStyleIdx="3" presStyleCnt="4">
        <dgm:presLayoutVars/>
      </dgm:prSet>
      <dgm:spPr/>
    </dgm:pt>
  </dgm:ptLst>
  <dgm:cxnLst>
    <dgm:cxn modelId="{52EF7025-FDC7-4974-82F7-7462402A8489}" type="presOf" srcId="{331857BC-A510-43BA-90BD-45BF2011B70F}" destId="{47D4C6AC-2D9D-4837-9DFE-C3CD010C4E73}" srcOrd="0" destOrd="0" presId="urn:microsoft.com/office/officeart/2018/5/layout/CenteredIconLabelDescriptionList"/>
    <dgm:cxn modelId="{4550A537-BFC3-4F35-801B-6F82475D97D7}" srcId="{D502E25C-8C3D-47D5-99E8-08DEE2ADFB78}" destId="{331857BC-A510-43BA-90BD-45BF2011B70F}" srcOrd="0" destOrd="0" parTransId="{1E8F9DBB-FBAF-446A-B59C-FC565528F3E1}" sibTransId="{DB3C261D-26FB-46C8-8588-927AB9DC60E4}"/>
    <dgm:cxn modelId="{D885614B-E9F0-41F8-B893-11BBFF62CECC}" type="presOf" srcId="{AC372EDF-5CA4-4C90-96F9-59CB53DB8393}" destId="{D0DBC352-DA86-4BDD-9ACD-B61B03AD6AA1}" srcOrd="0" destOrd="0" presId="urn:microsoft.com/office/officeart/2018/5/layout/CenteredIconLabelDescriptionList"/>
    <dgm:cxn modelId="{21DF268F-E2AB-4655-A289-4D788F23964B}" srcId="{331857BC-A510-43BA-90BD-45BF2011B70F}" destId="{D7BB00BE-8D99-4498-9CA8-4C4230CB09E3}" srcOrd="0" destOrd="0" parTransId="{6B1E269C-5867-4E6A-BE30-9180A0A4FB12}" sibTransId="{B530F3B8-DC14-4CC6-A9F2-5315CA75CF1F}"/>
    <dgm:cxn modelId="{232BB297-3CD1-46A6-AEAE-BA43C0EBDCA0}" type="presOf" srcId="{D502E25C-8C3D-47D5-99E8-08DEE2ADFB78}" destId="{5123E2FF-39EB-4F92-849A-01846314540D}" srcOrd="0" destOrd="0" presId="urn:microsoft.com/office/officeart/2018/5/layout/CenteredIconLabelDescriptionList"/>
    <dgm:cxn modelId="{15856CA1-6AC3-4658-A7DE-E60DD4BBB26C}" srcId="{D502E25C-8C3D-47D5-99E8-08DEE2ADFB78}" destId="{8A0B3818-9CA2-4877-BF57-5EAC6F92164C}" srcOrd="1" destOrd="0" parTransId="{DBE21B78-7FDC-4FEA-8A7C-F27EFBFF798A}" sibTransId="{3D75B60C-D645-4ECA-A1FB-B41C07CBFBD7}"/>
    <dgm:cxn modelId="{6A73D3AF-543A-47D4-BFA1-75435CEDBD1A}" srcId="{8A0B3818-9CA2-4877-BF57-5EAC6F92164C}" destId="{AC372EDF-5CA4-4C90-96F9-59CB53DB8393}" srcOrd="0" destOrd="0" parTransId="{BBBB8F35-6488-499C-A0AA-7F08D0173C48}" sibTransId="{243424BC-CB5D-4C38-BCAF-373CB5D06E49}"/>
    <dgm:cxn modelId="{4236BED7-3A95-4D0D-BBC7-8289974FE3A2}" type="presOf" srcId="{8A0B3818-9CA2-4877-BF57-5EAC6F92164C}" destId="{E232E20B-E921-42B2-9D47-5450C3F81CFE}" srcOrd="0" destOrd="0" presId="urn:microsoft.com/office/officeart/2018/5/layout/CenteredIconLabelDescriptionList"/>
    <dgm:cxn modelId="{5451F3FF-9A2D-451B-925D-4ABE0A140017}" type="presOf" srcId="{D7BB00BE-8D99-4498-9CA8-4C4230CB09E3}" destId="{BB08405B-879F-450A-8B25-2527C4F23BB6}" srcOrd="0" destOrd="0" presId="urn:microsoft.com/office/officeart/2018/5/layout/CenteredIconLabelDescriptionList"/>
    <dgm:cxn modelId="{0A919ED8-CEF5-4EC1-8D7D-C481628B76B6}" type="presParOf" srcId="{5123E2FF-39EB-4F92-849A-01846314540D}" destId="{0DA1307A-4CBE-4F54-B552-88516638A7D0}" srcOrd="0" destOrd="0" presId="urn:microsoft.com/office/officeart/2018/5/layout/CenteredIconLabelDescriptionList"/>
    <dgm:cxn modelId="{C0EBF325-45D4-4FB7-998E-5B0281B64221}" type="presParOf" srcId="{0DA1307A-4CBE-4F54-B552-88516638A7D0}" destId="{1028F504-B8B5-4798-A042-7E864E9F350C}" srcOrd="0" destOrd="0" presId="urn:microsoft.com/office/officeart/2018/5/layout/CenteredIconLabelDescriptionList"/>
    <dgm:cxn modelId="{4F7F1E7D-1A9D-4BD9-9560-B43135EB26D4}" type="presParOf" srcId="{0DA1307A-4CBE-4F54-B552-88516638A7D0}" destId="{9A5329DA-70E0-4B43-A0F0-C09213A1D24B}" srcOrd="1" destOrd="0" presId="urn:microsoft.com/office/officeart/2018/5/layout/CenteredIconLabelDescriptionList"/>
    <dgm:cxn modelId="{DC9363C2-FEF9-42B1-AE17-625875CF4064}" type="presParOf" srcId="{0DA1307A-4CBE-4F54-B552-88516638A7D0}" destId="{47D4C6AC-2D9D-4837-9DFE-C3CD010C4E73}" srcOrd="2" destOrd="0" presId="urn:microsoft.com/office/officeart/2018/5/layout/CenteredIconLabelDescriptionList"/>
    <dgm:cxn modelId="{350C94E2-5EA3-446A-9591-77297DCD1B5F}" type="presParOf" srcId="{0DA1307A-4CBE-4F54-B552-88516638A7D0}" destId="{7DACFE00-5D40-4AEB-AED3-B3E6C32C8A54}" srcOrd="3" destOrd="0" presId="urn:microsoft.com/office/officeart/2018/5/layout/CenteredIconLabelDescriptionList"/>
    <dgm:cxn modelId="{4CE70E30-A153-4C58-8368-B38C2172F7AC}" type="presParOf" srcId="{0DA1307A-4CBE-4F54-B552-88516638A7D0}" destId="{BB08405B-879F-450A-8B25-2527C4F23BB6}" srcOrd="4" destOrd="0" presId="urn:microsoft.com/office/officeart/2018/5/layout/CenteredIconLabelDescriptionList"/>
    <dgm:cxn modelId="{30A75A45-F41D-45F5-8E05-9DCB6DA2FE7F}" type="presParOf" srcId="{5123E2FF-39EB-4F92-849A-01846314540D}" destId="{E54224C9-3EE6-43A0-B950-A8F5F29F8341}" srcOrd="1" destOrd="0" presId="urn:microsoft.com/office/officeart/2018/5/layout/CenteredIconLabelDescriptionList"/>
    <dgm:cxn modelId="{302032B5-7941-4ABA-8332-E524C308D444}" type="presParOf" srcId="{5123E2FF-39EB-4F92-849A-01846314540D}" destId="{0AC33D8D-9E70-4946-B1F5-2935B7C6E7BD}" srcOrd="2" destOrd="0" presId="urn:microsoft.com/office/officeart/2018/5/layout/CenteredIconLabelDescriptionList"/>
    <dgm:cxn modelId="{AB5803FC-D428-4EA8-9A74-56F99B65B222}" type="presParOf" srcId="{0AC33D8D-9E70-4946-B1F5-2935B7C6E7BD}" destId="{D342B21E-865E-44C6-B58A-154753309472}" srcOrd="0" destOrd="0" presId="urn:microsoft.com/office/officeart/2018/5/layout/CenteredIconLabelDescriptionList"/>
    <dgm:cxn modelId="{CCB6DCC7-09AD-41B5-B9E7-50D421CCF29D}" type="presParOf" srcId="{0AC33D8D-9E70-4946-B1F5-2935B7C6E7BD}" destId="{49253429-7F37-4524-BE47-57F8A566FADE}" srcOrd="1" destOrd="0" presId="urn:microsoft.com/office/officeart/2018/5/layout/CenteredIconLabelDescriptionList"/>
    <dgm:cxn modelId="{9C16166A-E4DA-4889-BA29-6D38BACDC3E4}" type="presParOf" srcId="{0AC33D8D-9E70-4946-B1F5-2935B7C6E7BD}" destId="{E232E20B-E921-42B2-9D47-5450C3F81CFE}" srcOrd="2" destOrd="0" presId="urn:microsoft.com/office/officeart/2018/5/layout/CenteredIconLabelDescriptionList"/>
    <dgm:cxn modelId="{CE5506CC-CDFF-4A65-A00E-CCCEE9C34A72}" type="presParOf" srcId="{0AC33D8D-9E70-4946-B1F5-2935B7C6E7BD}" destId="{5ACB8B38-0AEE-445B-9787-A420A101493B}" srcOrd="3" destOrd="0" presId="urn:microsoft.com/office/officeart/2018/5/layout/CenteredIconLabelDescriptionList"/>
    <dgm:cxn modelId="{A7F41C95-FB91-4078-9794-30F0A6DE7D0B}" type="presParOf" srcId="{0AC33D8D-9E70-4946-B1F5-2935B7C6E7BD}" destId="{D0DBC352-DA86-4BDD-9ACD-B61B03AD6AA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900B7F-5F75-48DE-B397-3C370DA774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BD7D43-6B49-4952-9A5C-A0669FBCE8C1}">
      <dgm:prSet/>
      <dgm:spPr/>
      <dgm:t>
        <a:bodyPr/>
        <a:lstStyle/>
        <a:p>
          <a:r>
            <a:rPr lang="en-US"/>
            <a:t>Tested 2012 plots with Celastrus orbiculatus in them</a:t>
          </a:r>
        </a:p>
      </dgm:t>
    </dgm:pt>
    <dgm:pt modelId="{04CE59CC-BD05-405A-BCF7-A844056CE5E1}" type="parTrans" cxnId="{99DF9177-2240-486F-9BD9-76A909D00C7A}">
      <dgm:prSet/>
      <dgm:spPr/>
      <dgm:t>
        <a:bodyPr/>
        <a:lstStyle/>
        <a:p>
          <a:endParaRPr lang="en-US"/>
        </a:p>
      </dgm:t>
    </dgm:pt>
    <dgm:pt modelId="{F14A07BB-F588-4070-8753-210F7FAA4379}" type="sibTrans" cxnId="{99DF9177-2240-486F-9BD9-76A909D00C7A}">
      <dgm:prSet/>
      <dgm:spPr/>
      <dgm:t>
        <a:bodyPr/>
        <a:lstStyle/>
        <a:p>
          <a:endParaRPr lang="en-US"/>
        </a:p>
      </dgm:t>
    </dgm:pt>
    <dgm:pt modelId="{2839236F-3CCD-43F9-8607-34A195F6EEA9}">
      <dgm:prSet/>
      <dgm:spPr/>
      <dgm:t>
        <a:bodyPr/>
        <a:lstStyle/>
        <a:p>
          <a:r>
            <a:rPr lang="en-US"/>
            <a:t>Found no ‘A’ class plants predicted</a:t>
          </a:r>
        </a:p>
      </dgm:t>
    </dgm:pt>
    <dgm:pt modelId="{D6050BF7-2DDA-4354-B42A-9BEAD90E1D7C}" type="parTrans" cxnId="{0C4374A0-5C1F-4D65-99A7-C4758505EBA3}">
      <dgm:prSet/>
      <dgm:spPr/>
      <dgm:t>
        <a:bodyPr/>
        <a:lstStyle/>
        <a:p>
          <a:endParaRPr lang="en-US"/>
        </a:p>
      </dgm:t>
    </dgm:pt>
    <dgm:pt modelId="{7D03B34C-2DD0-4E56-8018-8C36E2AE2BDF}" type="sibTrans" cxnId="{0C4374A0-5C1F-4D65-99A7-C4758505EBA3}">
      <dgm:prSet/>
      <dgm:spPr/>
      <dgm:t>
        <a:bodyPr/>
        <a:lstStyle/>
        <a:p>
          <a:endParaRPr lang="en-US"/>
        </a:p>
      </dgm:t>
    </dgm:pt>
    <dgm:pt modelId="{DC883F32-DF03-44AE-8697-292CB83561F6}">
      <dgm:prSet/>
      <dgm:spPr/>
      <dgm:t>
        <a:bodyPr/>
        <a:lstStyle/>
        <a:p>
          <a:r>
            <a:rPr lang="en-US"/>
            <a:t>Found the largest predicted class to be ‘V’</a:t>
          </a:r>
        </a:p>
      </dgm:t>
    </dgm:pt>
    <dgm:pt modelId="{C7D11712-136E-45C0-A081-845376CBA7EE}" type="parTrans" cxnId="{EBAD1F9F-1AEC-463A-87F7-27B7DD78AC48}">
      <dgm:prSet/>
      <dgm:spPr/>
      <dgm:t>
        <a:bodyPr/>
        <a:lstStyle/>
        <a:p>
          <a:endParaRPr lang="en-US"/>
        </a:p>
      </dgm:t>
    </dgm:pt>
    <dgm:pt modelId="{ED06EB42-00DC-4B9C-BE3E-C650A978A1EA}" type="sibTrans" cxnId="{EBAD1F9F-1AEC-463A-87F7-27B7DD78AC48}">
      <dgm:prSet/>
      <dgm:spPr/>
      <dgm:t>
        <a:bodyPr/>
        <a:lstStyle/>
        <a:p>
          <a:endParaRPr lang="en-US"/>
        </a:p>
      </dgm:t>
    </dgm:pt>
    <dgm:pt modelId="{6E94B00B-7EE3-4E00-BBEE-A57ECFA03908}">
      <dgm:prSet/>
      <dgm:spPr/>
      <dgm:t>
        <a:bodyPr/>
        <a:lstStyle/>
        <a:p>
          <a:r>
            <a:rPr lang="en-US" dirty="0"/>
            <a:t>Inaccuracy likely generated through similarity of features in compared plots, and classification changes in the data over time</a:t>
          </a:r>
        </a:p>
      </dgm:t>
    </dgm:pt>
    <dgm:pt modelId="{2E290292-2A38-4C0B-8A3A-F525EEA7CFA0}" type="parTrans" cxnId="{2CBEA909-5FED-44FE-BA56-F48EF98CCD7D}">
      <dgm:prSet/>
      <dgm:spPr/>
      <dgm:t>
        <a:bodyPr/>
        <a:lstStyle/>
        <a:p>
          <a:endParaRPr lang="en-US"/>
        </a:p>
      </dgm:t>
    </dgm:pt>
    <dgm:pt modelId="{83CD619B-41BB-44D8-BE9A-DA86E64A1359}" type="sibTrans" cxnId="{2CBEA909-5FED-44FE-BA56-F48EF98CCD7D}">
      <dgm:prSet/>
      <dgm:spPr/>
      <dgm:t>
        <a:bodyPr/>
        <a:lstStyle/>
        <a:p>
          <a:endParaRPr lang="en-US"/>
        </a:p>
      </dgm:t>
    </dgm:pt>
    <dgm:pt modelId="{40F2A53D-3740-4E4A-B044-AB8D73433F91}" type="pres">
      <dgm:prSet presAssocID="{E2900B7F-5F75-48DE-B397-3C370DA77499}" presName="linear" presStyleCnt="0">
        <dgm:presLayoutVars>
          <dgm:animLvl val="lvl"/>
          <dgm:resizeHandles val="exact"/>
        </dgm:presLayoutVars>
      </dgm:prSet>
      <dgm:spPr/>
    </dgm:pt>
    <dgm:pt modelId="{9FF21C8D-C202-4EEF-BF3E-12AEB296052B}" type="pres">
      <dgm:prSet presAssocID="{FBBD7D43-6B49-4952-9A5C-A0669FBCE8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B0A7159-EB8D-4A79-8646-27D92DAA2287}" type="pres">
      <dgm:prSet presAssocID="{F14A07BB-F588-4070-8753-210F7FAA4379}" presName="spacer" presStyleCnt="0"/>
      <dgm:spPr/>
    </dgm:pt>
    <dgm:pt modelId="{962994B3-90C7-46FA-B5F4-962C837DC3E3}" type="pres">
      <dgm:prSet presAssocID="{2839236F-3CCD-43F9-8607-34A195F6EE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6A472A-EAAE-4240-86AE-5FEADE71FDF2}" type="pres">
      <dgm:prSet presAssocID="{7D03B34C-2DD0-4E56-8018-8C36E2AE2BDF}" presName="spacer" presStyleCnt="0"/>
      <dgm:spPr/>
    </dgm:pt>
    <dgm:pt modelId="{443A8B61-FB2B-4CB3-BA57-0FAF0F456C53}" type="pres">
      <dgm:prSet presAssocID="{DC883F32-DF03-44AE-8697-292CB83561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5E4BBC-48A1-4DFC-ACD0-42158FEAFA3C}" type="pres">
      <dgm:prSet presAssocID="{ED06EB42-00DC-4B9C-BE3E-C650A978A1EA}" presName="spacer" presStyleCnt="0"/>
      <dgm:spPr/>
    </dgm:pt>
    <dgm:pt modelId="{C09EE3E7-F6E6-412E-A119-9AE11C522E6D}" type="pres">
      <dgm:prSet presAssocID="{6E94B00B-7EE3-4E00-BBEE-A57ECFA039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BEA909-5FED-44FE-BA56-F48EF98CCD7D}" srcId="{E2900B7F-5F75-48DE-B397-3C370DA77499}" destId="{6E94B00B-7EE3-4E00-BBEE-A57ECFA03908}" srcOrd="3" destOrd="0" parTransId="{2E290292-2A38-4C0B-8A3A-F525EEA7CFA0}" sibTransId="{83CD619B-41BB-44D8-BE9A-DA86E64A1359}"/>
    <dgm:cxn modelId="{4C71F124-AA36-4C68-9DC3-21E784EEE9C6}" type="presOf" srcId="{2839236F-3CCD-43F9-8607-34A195F6EEA9}" destId="{962994B3-90C7-46FA-B5F4-962C837DC3E3}" srcOrd="0" destOrd="0" presId="urn:microsoft.com/office/officeart/2005/8/layout/vList2"/>
    <dgm:cxn modelId="{2ECB484D-D0EE-481A-BBFA-EBD368351102}" type="presOf" srcId="{FBBD7D43-6B49-4952-9A5C-A0669FBCE8C1}" destId="{9FF21C8D-C202-4EEF-BF3E-12AEB296052B}" srcOrd="0" destOrd="0" presId="urn:microsoft.com/office/officeart/2005/8/layout/vList2"/>
    <dgm:cxn modelId="{99DF9177-2240-486F-9BD9-76A909D00C7A}" srcId="{E2900B7F-5F75-48DE-B397-3C370DA77499}" destId="{FBBD7D43-6B49-4952-9A5C-A0669FBCE8C1}" srcOrd="0" destOrd="0" parTransId="{04CE59CC-BD05-405A-BCF7-A844056CE5E1}" sibTransId="{F14A07BB-F588-4070-8753-210F7FAA4379}"/>
    <dgm:cxn modelId="{2BD46180-AA7A-4877-B936-3DD3CC9FD404}" type="presOf" srcId="{E2900B7F-5F75-48DE-B397-3C370DA77499}" destId="{40F2A53D-3740-4E4A-B044-AB8D73433F91}" srcOrd="0" destOrd="0" presId="urn:microsoft.com/office/officeart/2005/8/layout/vList2"/>
    <dgm:cxn modelId="{244B3C8E-976E-4AD8-B4AE-FDF5C488D6FD}" type="presOf" srcId="{6E94B00B-7EE3-4E00-BBEE-A57ECFA03908}" destId="{C09EE3E7-F6E6-412E-A119-9AE11C522E6D}" srcOrd="0" destOrd="0" presId="urn:microsoft.com/office/officeart/2005/8/layout/vList2"/>
    <dgm:cxn modelId="{EBAD1F9F-1AEC-463A-87F7-27B7DD78AC48}" srcId="{E2900B7F-5F75-48DE-B397-3C370DA77499}" destId="{DC883F32-DF03-44AE-8697-292CB83561F6}" srcOrd="2" destOrd="0" parTransId="{C7D11712-136E-45C0-A081-845376CBA7EE}" sibTransId="{ED06EB42-00DC-4B9C-BE3E-C650A978A1EA}"/>
    <dgm:cxn modelId="{0C4374A0-5C1F-4D65-99A7-C4758505EBA3}" srcId="{E2900B7F-5F75-48DE-B397-3C370DA77499}" destId="{2839236F-3CCD-43F9-8607-34A195F6EEA9}" srcOrd="1" destOrd="0" parTransId="{D6050BF7-2DDA-4354-B42A-9BEAD90E1D7C}" sibTransId="{7D03B34C-2DD0-4E56-8018-8C36E2AE2BDF}"/>
    <dgm:cxn modelId="{46A789AC-4C91-4A38-AE8D-11F496044400}" type="presOf" srcId="{DC883F32-DF03-44AE-8697-292CB83561F6}" destId="{443A8B61-FB2B-4CB3-BA57-0FAF0F456C53}" srcOrd="0" destOrd="0" presId="urn:microsoft.com/office/officeart/2005/8/layout/vList2"/>
    <dgm:cxn modelId="{C8B8C7A3-5AF5-4A40-955E-3CB02FE6F7AC}" type="presParOf" srcId="{40F2A53D-3740-4E4A-B044-AB8D73433F91}" destId="{9FF21C8D-C202-4EEF-BF3E-12AEB296052B}" srcOrd="0" destOrd="0" presId="urn:microsoft.com/office/officeart/2005/8/layout/vList2"/>
    <dgm:cxn modelId="{2F229B10-7716-4C62-A12A-8AC39BEF73FD}" type="presParOf" srcId="{40F2A53D-3740-4E4A-B044-AB8D73433F91}" destId="{BB0A7159-EB8D-4A79-8646-27D92DAA2287}" srcOrd="1" destOrd="0" presId="urn:microsoft.com/office/officeart/2005/8/layout/vList2"/>
    <dgm:cxn modelId="{23713327-8C11-4FA5-947F-3B05CFB568BF}" type="presParOf" srcId="{40F2A53D-3740-4E4A-B044-AB8D73433F91}" destId="{962994B3-90C7-46FA-B5F4-962C837DC3E3}" srcOrd="2" destOrd="0" presId="urn:microsoft.com/office/officeart/2005/8/layout/vList2"/>
    <dgm:cxn modelId="{5B4EB079-0268-469F-984F-1CBA8689E47D}" type="presParOf" srcId="{40F2A53D-3740-4E4A-B044-AB8D73433F91}" destId="{346A472A-EAAE-4240-86AE-5FEADE71FDF2}" srcOrd="3" destOrd="0" presId="urn:microsoft.com/office/officeart/2005/8/layout/vList2"/>
    <dgm:cxn modelId="{E5A4DF1E-74F6-434A-885C-74973810E335}" type="presParOf" srcId="{40F2A53D-3740-4E4A-B044-AB8D73433F91}" destId="{443A8B61-FB2B-4CB3-BA57-0FAF0F456C53}" srcOrd="4" destOrd="0" presId="urn:microsoft.com/office/officeart/2005/8/layout/vList2"/>
    <dgm:cxn modelId="{6ED122F6-97BF-4DFD-8B80-352C81BED07A}" type="presParOf" srcId="{40F2A53D-3740-4E4A-B044-AB8D73433F91}" destId="{2D5E4BBC-48A1-4DFC-ACD0-42158FEAFA3C}" srcOrd="5" destOrd="0" presId="urn:microsoft.com/office/officeart/2005/8/layout/vList2"/>
    <dgm:cxn modelId="{505F7919-7784-4EE0-B1BC-2523ECC2DFA9}" type="presParOf" srcId="{40F2A53D-3740-4E4A-B044-AB8D73433F91}" destId="{C09EE3E7-F6E6-412E-A119-9AE11C522E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8F504-B8B5-4798-A042-7E864E9F350C}">
      <dsp:nvSpPr>
        <dsp:cNvPr id="0" name=""/>
        <dsp:cNvSpPr/>
      </dsp:nvSpPr>
      <dsp:spPr>
        <a:xfrm>
          <a:off x="2260837" y="21175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4C6AC-2D9D-4837-9DFE-C3CD010C4E73}">
      <dsp:nvSpPr>
        <dsp:cNvPr id="0" name=""/>
        <dsp:cNvSpPr/>
      </dsp:nvSpPr>
      <dsp:spPr>
        <a:xfrm>
          <a:off x="856837" y="18548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Random Forest</a:t>
          </a:r>
        </a:p>
      </dsp:txBody>
      <dsp:txXfrm>
        <a:off x="856837" y="1854842"/>
        <a:ext cx="4320000" cy="648000"/>
      </dsp:txXfrm>
    </dsp:sp>
    <dsp:sp modelId="{BB08405B-879F-450A-8B25-2527C4F23BB6}">
      <dsp:nvSpPr>
        <dsp:cNvPr id="0" name=""/>
        <dsp:cNvSpPr/>
      </dsp:nvSpPr>
      <dsp:spPr>
        <a:xfrm>
          <a:off x="856837" y="2563814"/>
          <a:ext cx="4320000" cy="69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Large feature space, many meaningless features</a:t>
          </a:r>
        </a:p>
      </dsp:txBody>
      <dsp:txXfrm>
        <a:off x="856837" y="2563814"/>
        <a:ext cx="4320000" cy="696551"/>
      </dsp:txXfrm>
    </dsp:sp>
    <dsp:sp modelId="{D342B21E-865E-44C6-B58A-154753309472}">
      <dsp:nvSpPr>
        <dsp:cNvPr id="0" name=""/>
        <dsp:cNvSpPr/>
      </dsp:nvSpPr>
      <dsp:spPr>
        <a:xfrm>
          <a:off x="7336837" y="21175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2E20B-E921-42B2-9D47-5450C3F81CFE}">
      <dsp:nvSpPr>
        <dsp:cNvPr id="0" name=""/>
        <dsp:cNvSpPr/>
      </dsp:nvSpPr>
      <dsp:spPr>
        <a:xfrm>
          <a:off x="5932837" y="18548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K-Means with PCA</a:t>
          </a:r>
        </a:p>
      </dsp:txBody>
      <dsp:txXfrm>
        <a:off x="5932837" y="1854842"/>
        <a:ext cx="4320000" cy="648000"/>
      </dsp:txXfrm>
    </dsp:sp>
    <dsp:sp modelId="{D0DBC352-DA86-4BDD-9ACD-B61B03AD6AA1}">
      <dsp:nvSpPr>
        <dsp:cNvPr id="0" name=""/>
        <dsp:cNvSpPr/>
      </dsp:nvSpPr>
      <dsp:spPr>
        <a:xfrm>
          <a:off x="5932837" y="2563814"/>
          <a:ext cx="4320000" cy="69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Wanted to see if clusters formed in line with size classes, needed to reduce feature space</a:t>
          </a:r>
        </a:p>
      </dsp:txBody>
      <dsp:txXfrm>
        <a:off x="5932837" y="2563814"/>
        <a:ext cx="4320000" cy="696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21C8D-C202-4EEF-BF3E-12AEB296052B}">
      <dsp:nvSpPr>
        <dsp:cNvPr id="0" name=""/>
        <dsp:cNvSpPr/>
      </dsp:nvSpPr>
      <dsp:spPr>
        <a:xfrm>
          <a:off x="0" y="309752"/>
          <a:ext cx="760095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Tested 2012 plots with Celastrus orbiculatus in them</a:t>
          </a:r>
        </a:p>
      </dsp:txBody>
      <dsp:txXfrm>
        <a:off x="38784" y="348536"/>
        <a:ext cx="7523382" cy="716935"/>
      </dsp:txXfrm>
    </dsp:sp>
    <dsp:sp modelId="{962994B3-90C7-46FA-B5F4-962C837DC3E3}">
      <dsp:nvSpPr>
        <dsp:cNvPr id="0" name=""/>
        <dsp:cNvSpPr/>
      </dsp:nvSpPr>
      <dsp:spPr>
        <a:xfrm>
          <a:off x="0" y="1161855"/>
          <a:ext cx="760095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Found no ‘A’ class plants predicted</a:t>
          </a:r>
        </a:p>
      </dsp:txBody>
      <dsp:txXfrm>
        <a:off x="38784" y="1200639"/>
        <a:ext cx="7523382" cy="716935"/>
      </dsp:txXfrm>
    </dsp:sp>
    <dsp:sp modelId="{443A8B61-FB2B-4CB3-BA57-0FAF0F456C53}">
      <dsp:nvSpPr>
        <dsp:cNvPr id="0" name=""/>
        <dsp:cNvSpPr/>
      </dsp:nvSpPr>
      <dsp:spPr>
        <a:xfrm>
          <a:off x="0" y="2013959"/>
          <a:ext cx="760095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Found the largest predicted class to be ‘V’</a:t>
          </a:r>
        </a:p>
      </dsp:txBody>
      <dsp:txXfrm>
        <a:off x="38784" y="2052743"/>
        <a:ext cx="7523382" cy="716935"/>
      </dsp:txXfrm>
    </dsp:sp>
    <dsp:sp modelId="{C09EE3E7-F6E6-412E-A119-9AE11C522E6D}">
      <dsp:nvSpPr>
        <dsp:cNvPr id="0" name=""/>
        <dsp:cNvSpPr/>
      </dsp:nvSpPr>
      <dsp:spPr>
        <a:xfrm>
          <a:off x="0" y="2866062"/>
          <a:ext cx="760095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Inaccuracy likely generated through similarity of features in compared plots, and classification changes in the data over time</a:t>
          </a:r>
        </a:p>
      </dsp:txBody>
      <dsp:txXfrm>
        <a:off x="38784" y="2904846"/>
        <a:ext cx="7523382" cy="71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89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2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07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6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35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KFold.html" TargetMode="External"/><Relationship Id="rId7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hyperlink" Target="https://www.askpython.com/python/examples/principal-component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accuracy_score.html" TargetMode="External"/><Relationship Id="rId5" Type="http://schemas.openxmlformats.org/officeDocument/2006/relationships/hyperlink" Target="https://www.geeksforgeeks.org/elbow-method-for-optimal-value-of-k-in-kmeans.html" TargetMode="External"/><Relationship Id="rId4" Type="http://schemas.openxmlformats.org/officeDocument/2006/relationships/hyperlink" Target="https://scikit-learn.org/stable/modules/generated/sklearn.cluster.KMea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38AE-7289-4658-8AC6-A725F0A45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Predicting Invasive Species growth in the Arboretum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EA5A4-6C25-4179-A782-FCB32AEEE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Chapman</a:t>
            </a:r>
          </a:p>
        </p:txBody>
      </p:sp>
    </p:spTree>
    <p:extLst>
      <p:ext uri="{BB962C8B-B14F-4D97-AF65-F5344CB8AC3E}">
        <p14:creationId xmlns:p14="http://schemas.microsoft.com/office/powerpoint/2010/main" val="257447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0B6F2B-E242-448C-8F39-7E37740D9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727" y="1439862"/>
            <a:ext cx="4470245" cy="3978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18C1B4-2813-4966-A202-9D458CBC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761" y="1094036"/>
            <a:ext cx="435965" cy="3755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7BABA-D7CA-4A9C-86B0-F9AAC9F21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516" y="1813444"/>
            <a:ext cx="426757" cy="4273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77617-4360-429D-A5BD-2838FBDA30F7}"/>
              </a:ext>
            </a:extLst>
          </p:cNvPr>
          <p:cNvSpPr txBox="1"/>
          <p:nvPr/>
        </p:nvSpPr>
        <p:spPr>
          <a:xfrm>
            <a:off x="6381750" y="1704975"/>
            <a:ext cx="43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C664B-CAE6-49FB-AE50-878E09B76F13}"/>
              </a:ext>
            </a:extLst>
          </p:cNvPr>
          <p:cNvSpPr txBox="1"/>
          <p:nvPr/>
        </p:nvSpPr>
        <p:spPr>
          <a:xfrm>
            <a:off x="6375531" y="2499340"/>
            <a:ext cx="68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39206-0D48-49CC-85D5-E470238D3E6E}"/>
              </a:ext>
            </a:extLst>
          </p:cNvPr>
          <p:cNvSpPr txBox="1"/>
          <p:nvPr/>
        </p:nvSpPr>
        <p:spPr>
          <a:xfrm>
            <a:off x="6381750" y="3293706"/>
            <a:ext cx="68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E81D9-FA76-43C9-8C31-D9F0321AAC85}"/>
              </a:ext>
            </a:extLst>
          </p:cNvPr>
          <p:cNvSpPr txBox="1"/>
          <p:nvPr/>
        </p:nvSpPr>
        <p:spPr>
          <a:xfrm>
            <a:off x="6375531" y="4088072"/>
            <a:ext cx="80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611</a:t>
            </a:r>
          </a:p>
        </p:txBody>
      </p:sp>
    </p:spTree>
    <p:extLst>
      <p:ext uri="{BB962C8B-B14F-4D97-AF65-F5344CB8AC3E}">
        <p14:creationId xmlns:p14="http://schemas.microsoft.com/office/powerpoint/2010/main" val="178355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E1D4-6D7E-4275-8382-4A858BBA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E44E-4B3F-4F2C-9DAC-B6203EFA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https://www.askpython.com/python/examples/principal-component-analysis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https://scikit-learn.org/stable/modules/generated/sklearn.model_selection.KFold.html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https://scikit-learn.org/stable/modules/generated/sklearn.cluster.KMeans.html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https://www.geeksforgeeks.org/elbow-method-for-optimal-value-of-k-in-kmeans</a:t>
            </a:r>
            <a:r>
              <a:rPr lang="en-US" sz="1600" dirty="0"/>
              <a:t>/</a:t>
            </a:r>
          </a:p>
          <a:p>
            <a:r>
              <a:rPr lang="en-US" sz="1600" dirty="0">
                <a:hlinkClick r:id="rId6"/>
              </a:rPr>
              <a:t>https://scikit-learn.org/stable/modules/generated/sklearn.metrics.accuracy_score.html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https://scikit-learn.org/stable/modules/generated/sklearn.ensemble.RandomForestClassifier.html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86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3CED1-E265-4664-8D1F-0BD3557F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666874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+mn-lt"/>
              </a:rPr>
              <a:t>Researching the Arboretum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3AD0-7468-402A-9F48-9AF68D899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r>
              <a:rPr lang="en-US"/>
              <a:t>Research continued from this past summer</a:t>
            </a:r>
          </a:p>
          <a:p>
            <a:endParaRPr lang="en-US"/>
          </a:p>
          <a:p>
            <a:r>
              <a:rPr lang="en-US"/>
              <a:t>Used the </a:t>
            </a:r>
            <a:r>
              <a:rPr lang="en-US" err="1"/>
              <a:t>Bolleswood</a:t>
            </a:r>
            <a:r>
              <a:rPr lang="en-US"/>
              <a:t> Natural Area land survey from the ES department</a:t>
            </a:r>
          </a:p>
          <a:p>
            <a:endParaRPr lang="en-US"/>
          </a:p>
          <a:p>
            <a:r>
              <a:rPr lang="en-US"/>
              <a:t>Attempted to predict future growth of invasive species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38533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065C0-1FC4-42CC-915E-860BBC53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>
                <a:latin typeface="+mn-lt"/>
              </a:rPr>
              <a:t>Structure of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13F900-4C42-43E6-8D66-CBAC19F68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802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AE3AA77-94AA-4E7A-81B5-BC05FA621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" t="9490" r="1"/>
          <a:stretch/>
        </p:blipFill>
        <p:spPr>
          <a:xfrm>
            <a:off x="6623051" y="1950100"/>
            <a:ext cx="5021554" cy="200526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6344"/>
            <a:ext cx="2216150" cy="1177924"/>
            <a:chOff x="4987925" y="2840038"/>
            <a:chExt cx="2216150" cy="11779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E667DDF-0D9E-41A3-892D-E2CBAB813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05" y="1479130"/>
            <a:ext cx="4442400" cy="752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8A9D1B-0F70-4378-92BF-22BD124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05" y="4984654"/>
            <a:ext cx="4442400" cy="4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C7F74-5BE3-4BBF-A3FC-6FFB5660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>
                <a:latin typeface="+mn-lt"/>
              </a:rPr>
              <a:t>Extracted Features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695CDDB-A6CF-4C4E-B606-4968E4DE6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61" y="3403979"/>
            <a:ext cx="9870877" cy="1875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40895A-4DCF-4875-9FA5-6A9836A24FD1}"/>
              </a:ext>
            </a:extLst>
          </p:cNvPr>
          <p:cNvSpPr txBox="1"/>
          <p:nvPr/>
        </p:nvSpPr>
        <p:spPr>
          <a:xfrm>
            <a:off x="1160560" y="2102298"/>
            <a:ext cx="987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Employed a list of species within the </a:t>
            </a:r>
            <a:r>
              <a:rPr lang="en-US" dirty="0" err="1"/>
              <a:t>Arbo</a:t>
            </a:r>
            <a:r>
              <a:rPr lang="en-US" dirty="0"/>
              <a:t> to form totals for each plot</a:t>
            </a:r>
          </a:p>
        </p:txBody>
      </p:sp>
    </p:spTree>
    <p:extLst>
      <p:ext uri="{BB962C8B-B14F-4D97-AF65-F5344CB8AC3E}">
        <p14:creationId xmlns:p14="http://schemas.microsoft.com/office/powerpoint/2010/main" val="250514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234B0-CDD4-4FFC-B60B-FCC9A96C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>
                <a:latin typeface="+mn-lt"/>
              </a:rPr>
              <a:t>Methods of analysis</a:t>
            </a:r>
            <a:endParaRPr lang="en-US">
              <a:latin typeface="+mn-lt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578CC4-1878-4466-9F68-99DBB3F1B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172293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24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6E134-4BE5-44CB-8954-5D05AD80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+mn-lt"/>
              </a:rPr>
              <a:t>K-means w/PCA</a:t>
            </a:r>
            <a:endParaRPr lang="en-US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1770-BB28-4C81-AFC9-D09485E6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PCA reduced features to two Principal Components</a:t>
            </a:r>
          </a:p>
          <a:p>
            <a:endParaRPr lang="en-US" dirty="0"/>
          </a:p>
          <a:p>
            <a:r>
              <a:rPr lang="en-US" dirty="0"/>
              <a:t>Used K-Fold CV with six folds to form test and train sets</a:t>
            </a:r>
          </a:p>
          <a:p>
            <a:endParaRPr lang="en-US" dirty="0"/>
          </a:p>
          <a:p>
            <a:r>
              <a:rPr lang="en-US" dirty="0"/>
              <a:t>Use a for loop to collect </a:t>
            </a:r>
            <a:r>
              <a:rPr lang="en-US" dirty="0" err="1"/>
              <a:t>kmeans.inertia</a:t>
            </a:r>
            <a:r>
              <a:rPr lang="en-US" dirty="0"/>
              <a:t>_ and create an elbow test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7555F58-9EFE-474E-8397-9A148B35F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64" y="1748346"/>
            <a:ext cx="4452148" cy="336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9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1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1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145B883-0D6E-4AE3-971D-42E2776A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28" y="3735602"/>
            <a:ext cx="3524400" cy="259043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60E4046-A482-40E5-9F75-F2DA001B1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72" y="3775252"/>
            <a:ext cx="3524400" cy="2511134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42BB693-05D3-497E-803B-A901281B5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28" y="532903"/>
            <a:ext cx="5618944" cy="28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3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52B99-B433-4DC4-8FC8-CF44CE45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+mn-lt"/>
              </a:rPr>
              <a:t>Random Forest</a:t>
            </a:r>
            <a:endParaRPr lang="en-US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7138-0492-4D45-9ED8-05D39844D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dirty="0"/>
              <a:t>Performed K-Fold here as well, with six folds</a:t>
            </a:r>
          </a:p>
          <a:p>
            <a:pPr>
              <a:lnSpc>
                <a:spcPct val="115000"/>
              </a:lnSpc>
            </a:pPr>
            <a:endParaRPr lang="en-US" sz="1700" dirty="0"/>
          </a:p>
          <a:p>
            <a:pPr>
              <a:lnSpc>
                <a:spcPct val="115000"/>
              </a:lnSpc>
            </a:pPr>
            <a:r>
              <a:rPr lang="en-US" sz="1700" dirty="0"/>
              <a:t>Created a Forest using each possible combo features, found best accuracy score</a:t>
            </a:r>
          </a:p>
          <a:p>
            <a:pPr>
              <a:lnSpc>
                <a:spcPct val="115000"/>
              </a:lnSpc>
            </a:pPr>
            <a:endParaRPr lang="en-US" sz="1700" dirty="0"/>
          </a:p>
          <a:p>
            <a:pPr>
              <a:lnSpc>
                <a:spcPct val="115000"/>
              </a:lnSpc>
            </a:pPr>
            <a:r>
              <a:rPr lang="en-US" sz="1700" dirty="0"/>
              <a:t>Accuracy topped at about 83%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8918E00-88AB-43A6-8CF3-4A24DA67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81" y="1761519"/>
            <a:ext cx="3330229" cy="548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A2ACA-9567-4C8F-BCD2-9520F8AB5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7" t="1675"/>
          <a:stretch/>
        </p:blipFill>
        <p:spPr>
          <a:xfrm>
            <a:off x="7758281" y="2892489"/>
            <a:ext cx="3353719" cy="30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9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6619BC-619F-4DF3-AA7C-44B717B7D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685" y="885290"/>
            <a:ext cx="494723" cy="425815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3ED84B-C8CD-4ADC-8A79-585568B9C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204" y="1887238"/>
            <a:ext cx="426757" cy="4275780"/>
          </a:xfrm>
          <a:prstGeom prst="rect">
            <a:avLst/>
          </a:prstGeom>
        </p:spPr>
      </p:pic>
      <p:graphicFrame>
        <p:nvGraphicFramePr>
          <p:cNvPr id="17" name="TextBox 12">
            <a:extLst>
              <a:ext uri="{FF2B5EF4-FFF2-40B4-BE49-F238E27FC236}">
                <a16:creationId xmlns:a16="http://schemas.microsoft.com/office/drawing/2014/main" id="{96C98A16-AD61-4BEE-922D-9908ED537E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76265"/>
              </p:ext>
            </p:extLst>
          </p:nvPr>
        </p:nvGraphicFramePr>
        <p:xfrm>
          <a:off x="727594" y="1339332"/>
          <a:ext cx="7600950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8173797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2E5E8"/>
      </a:lt2>
      <a:accent1>
        <a:srgbClr val="BB9B81"/>
      </a:accent1>
      <a:accent2>
        <a:srgbClr val="BA817F"/>
      </a:accent2>
      <a:accent3>
        <a:srgbClr val="C594A7"/>
      </a:accent3>
      <a:accent4>
        <a:srgbClr val="BA7FAE"/>
      </a:accent4>
      <a:accent5>
        <a:srgbClr val="BB94C5"/>
      </a:accent5>
      <a:accent6>
        <a:srgbClr val="957FBA"/>
      </a:accent6>
      <a:hlink>
        <a:srgbClr val="5C85A7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309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 Light</vt:lpstr>
      <vt:lpstr>Rockwell Nova Light</vt:lpstr>
      <vt:lpstr>Wingdings</vt:lpstr>
      <vt:lpstr>LeafVTI</vt:lpstr>
      <vt:lpstr>Predicting Invasive Species growth in the Arboretum</vt:lpstr>
      <vt:lpstr>Researching the Arboretum</vt:lpstr>
      <vt:lpstr>Structure of Data</vt:lpstr>
      <vt:lpstr>Extracted Features</vt:lpstr>
      <vt:lpstr>Methods of analysis</vt:lpstr>
      <vt:lpstr>K-means w/PCA</vt:lpstr>
      <vt:lpstr>PowerPoint Presentation</vt:lpstr>
      <vt:lpstr>Random Forest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Chapman</dc:creator>
  <cp:lastModifiedBy>Josh Chapman</cp:lastModifiedBy>
  <cp:revision>5</cp:revision>
  <dcterms:created xsi:type="dcterms:W3CDTF">2021-12-06T15:49:28Z</dcterms:created>
  <dcterms:modified xsi:type="dcterms:W3CDTF">2021-12-07T17:23:21Z</dcterms:modified>
</cp:coreProperties>
</file>