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5" r:id="rId4"/>
    <p:sldId id="258" r:id="rId5"/>
    <p:sldId id="257" r:id="rId6"/>
    <p:sldId id="278" r:id="rId7"/>
    <p:sldId id="259" r:id="rId8"/>
    <p:sldId id="260" r:id="rId9"/>
    <p:sldId id="261" r:id="rId10"/>
    <p:sldId id="282" r:id="rId11"/>
    <p:sldId id="283" r:id="rId12"/>
    <p:sldId id="284" r:id="rId13"/>
    <p:sldId id="291" r:id="rId14"/>
    <p:sldId id="270" r:id="rId15"/>
    <p:sldId id="285" r:id="rId16"/>
    <p:sldId id="271" r:id="rId17"/>
    <p:sldId id="274" r:id="rId18"/>
    <p:sldId id="27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0" autoAdjust="0"/>
    <p:restoredTop sz="80074" autoAdjust="0"/>
  </p:normalViewPr>
  <p:slideViewPr>
    <p:cSldViewPr snapToGrid="0">
      <p:cViewPr varScale="1">
        <p:scale>
          <a:sx n="58" d="100"/>
          <a:sy n="58" d="100"/>
        </p:scale>
        <p:origin x="912" y="66"/>
      </p:cViewPr>
      <p:guideLst/>
    </p:cSldViewPr>
  </p:slideViewPr>
  <p:outlineViewPr>
    <p:cViewPr>
      <p:scale>
        <a:sx n="33" d="100"/>
        <a:sy n="33" d="100"/>
      </p:scale>
      <p:origin x="0" y="-14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3E7C-4829-4988-93E0-4240FDFE9BE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51A3-61B9-40C6-BCB2-3FBF578C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1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1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legal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zgXda67cEo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3schools.org/MHEC/WebCT/Adaptive_Switches.doc" TargetMode="External"/><Relationship Id="rId3" Type="http://schemas.openxmlformats.org/officeDocument/2006/relationships/hyperlink" Target="https://www.w3.org/WAI/" TargetMode="External"/><Relationship Id="rId7" Type="http://schemas.openxmlformats.org/officeDocument/2006/relationships/hyperlink" Target="https://snook.ca/technical/colour_contrast/colour.html#fg=FFFFFF,bg=D51D7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5btytT9SPA4" TargetMode="External"/><Relationship Id="rId5" Type="http://schemas.openxmlformats.org/officeDocument/2006/relationships/hyperlink" Target="https://www.axe-core.org/" TargetMode="External"/><Relationship Id="rId10" Type="http://schemas.openxmlformats.org/officeDocument/2006/relationships/hyperlink" Target="https://www.air.org/news/press-release/meeting-needs-adults-disabilities-marketplace" TargetMode="External"/><Relationship Id="rId4" Type="http://schemas.openxmlformats.org/officeDocument/2006/relationships/hyperlink" Target="https://rosenfeldmedia.com/a-web-for-everyone/personas-for-accessible-ux/" TargetMode="External"/><Relationship Id="rId9" Type="http://schemas.openxmlformats.org/officeDocument/2006/relationships/hyperlink" Target="https://www.techopedia.com/definition/10165/accessibility-a11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10165/accessibility-a11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rosenfeldmedia.com/a-web-for-everyone/personas-for-accessible-ux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Becoming a11y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27D6-7C06-47AB-9E89-C7675E3B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WCAG 2.0?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CB9E-6884-4772-AB1C-9E76954D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1742"/>
            <a:ext cx="8946541" cy="4581147"/>
          </a:xfrm>
        </p:spPr>
        <p:txBody>
          <a:bodyPr/>
          <a:lstStyle/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2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E4E4-8CD3-41F6-9974-5961246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49" y="2045544"/>
            <a:ext cx="9404723" cy="1400530"/>
          </a:xfrm>
        </p:spPr>
        <p:txBody>
          <a:bodyPr/>
          <a:lstStyle/>
          <a:p>
            <a:r>
              <a:rPr lang="en-US" dirty="0"/>
              <a:t>Conformance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926-00CF-4D28-BDAF-3925FE8D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49" y="2745809"/>
            <a:ext cx="8946541" cy="4960775"/>
          </a:xfrm>
        </p:spPr>
        <p:txBody>
          <a:bodyPr>
            <a:normAutofit/>
          </a:bodyPr>
          <a:lstStyle/>
          <a:p>
            <a:r>
              <a:rPr lang="en-US" dirty="0"/>
              <a:t>Level A: Minimum level of conformance (Must)</a:t>
            </a:r>
          </a:p>
          <a:p>
            <a:r>
              <a:rPr lang="en-US" dirty="0"/>
              <a:t>Level AA: Enhanced level of conformance (Should)</a:t>
            </a:r>
          </a:p>
          <a:p>
            <a:r>
              <a:rPr lang="en-US" dirty="0"/>
              <a:t>Level AAA: Best level of conformance (May)</a:t>
            </a:r>
          </a:p>
        </p:txBody>
      </p:sp>
    </p:spTree>
    <p:extLst>
      <p:ext uri="{BB962C8B-B14F-4D97-AF65-F5344CB8AC3E}">
        <p14:creationId xmlns:p14="http://schemas.microsoft.com/office/powerpoint/2010/main" val="43746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B2E-831A-4893-9F7A-44FDA7BB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 WCAG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5AE1-73B8-45C5-8332-A5978AFF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371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Success criteria to conformance levels modified</a:t>
            </a:r>
          </a:p>
          <a:p>
            <a:r>
              <a:rPr lang="en-US" dirty="0"/>
              <a:t>Additional guidelines added</a:t>
            </a:r>
          </a:p>
          <a:p>
            <a:pPr lvl="1"/>
            <a:r>
              <a:rPr lang="en-US" dirty="0"/>
              <a:t>Perceivable</a:t>
            </a:r>
          </a:p>
          <a:p>
            <a:pPr lvl="2"/>
            <a:r>
              <a:rPr lang="en-US" dirty="0"/>
              <a:t>1.3 Adaptable 3 new guidelines</a:t>
            </a:r>
          </a:p>
          <a:p>
            <a:pPr lvl="2"/>
            <a:r>
              <a:rPr lang="en-US" dirty="0"/>
              <a:t>1.4 Distinguishable 4 new guidelines</a:t>
            </a:r>
          </a:p>
          <a:p>
            <a:pPr lvl="1"/>
            <a:r>
              <a:rPr lang="en-US" dirty="0"/>
              <a:t>Operable </a:t>
            </a:r>
          </a:p>
          <a:p>
            <a:pPr lvl="2"/>
            <a:r>
              <a:rPr lang="en-US" dirty="0"/>
              <a:t>9 additional guidelines</a:t>
            </a:r>
          </a:p>
          <a:p>
            <a:pPr lvl="1"/>
            <a:r>
              <a:rPr lang="en-US" dirty="0"/>
              <a:t>Robust</a:t>
            </a:r>
          </a:p>
          <a:p>
            <a:pPr lvl="2"/>
            <a:r>
              <a:rPr lang="en-US" dirty="0"/>
              <a:t>4.1 Compatible</a:t>
            </a:r>
          </a:p>
          <a:p>
            <a:r>
              <a:rPr lang="en-US" dirty="0"/>
              <a:t>WCAG “Silver” 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11682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F471-0D72-4FCC-A086-6A3FA3DB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with the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D669-B42F-4FBB-A61D-6D1FC9C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Office of Lainey Feingold</a:t>
            </a:r>
          </a:p>
          <a:p>
            <a:pPr lvl="1"/>
            <a:r>
              <a:rPr lang="en-US" dirty="0"/>
              <a:t>Leading law firm in accessibility</a:t>
            </a:r>
          </a:p>
          <a:p>
            <a:pPr lvl="1"/>
            <a:r>
              <a:rPr lang="en-US" dirty="0">
                <a:hlinkClick r:id="rId3"/>
              </a:rPr>
              <a:t>https://www.lflegal.com/</a:t>
            </a:r>
            <a:r>
              <a:rPr lang="en-US" dirty="0"/>
              <a:t> </a:t>
            </a:r>
          </a:p>
          <a:p>
            <a:r>
              <a:rPr lang="en-US" dirty="0" err="1"/>
              <a:t>WebAIM</a:t>
            </a:r>
            <a:endParaRPr lang="en-US" dirty="0"/>
          </a:p>
          <a:p>
            <a:pPr lvl="1"/>
            <a:r>
              <a:rPr lang="en-US" dirty="0"/>
              <a:t>Leaders in accessibility</a:t>
            </a:r>
          </a:p>
          <a:p>
            <a:pPr lvl="1"/>
            <a:r>
              <a:rPr lang="en-US" dirty="0"/>
              <a:t>Site has reference docs and training</a:t>
            </a:r>
          </a:p>
          <a:p>
            <a:pPr lvl="1"/>
            <a:r>
              <a:rPr lang="en-US" dirty="0">
                <a:hlinkClick r:id="rId4"/>
              </a:rPr>
              <a:t>https://webaim.org/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4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579-59E4-4818-AA04-CD21D2CB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537268"/>
            <a:ext cx="8825657" cy="1915647"/>
          </a:xfrm>
        </p:spPr>
        <p:txBody>
          <a:bodyPr/>
          <a:lstStyle/>
          <a:p>
            <a:r>
              <a:rPr lang="en-US" dirty="0"/>
              <a:t>Accessibility Baked In</a:t>
            </a:r>
          </a:p>
        </p:txBody>
      </p:sp>
    </p:spTree>
    <p:extLst>
      <p:ext uri="{BB962C8B-B14F-4D97-AF65-F5344CB8AC3E}">
        <p14:creationId xmlns:p14="http://schemas.microsoft.com/office/powerpoint/2010/main" val="50013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BE627-D32F-402E-B746-E65E309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Accessibility vs Inclusive Design</a:t>
            </a:r>
            <a:br>
              <a:rPr lang="en-US" dirty="0"/>
            </a:br>
            <a:r>
              <a:rPr lang="en-US" sz="1100" dirty="0"/>
              <a:t>PS: Inclusive design wins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FB2F9-CCAB-43F0-8909-2DC858BE4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Accessibility	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D7AFC-880E-4638-92B6-BE94D5329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Typically an after thought</a:t>
            </a:r>
          </a:p>
          <a:p>
            <a:r>
              <a:rPr lang="en-US" dirty="0"/>
              <a:t>Fixing symptoms not root cause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95E8A-4EA7-4CE8-90C2-B1CFE093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Inclusive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80E765-449A-40ED-90C1-90CF063D4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Accessibility is central to design</a:t>
            </a:r>
          </a:p>
          <a:p>
            <a:r>
              <a:rPr lang="en-US" dirty="0"/>
              <a:t>Improves experience for all users</a:t>
            </a:r>
          </a:p>
          <a:p>
            <a:r>
              <a:rPr lang="en-US" dirty="0"/>
              <a:t>Less compliance fixes needed</a:t>
            </a:r>
          </a:p>
        </p:txBody>
      </p:sp>
    </p:spTree>
    <p:extLst>
      <p:ext uri="{BB962C8B-B14F-4D97-AF65-F5344CB8AC3E}">
        <p14:creationId xmlns:p14="http://schemas.microsoft.com/office/powerpoint/2010/main" val="302042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89FD8-F75D-4B63-9417-26B3416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Accessibility should be central to your application development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B44DE8-DDB8-4DE9-BA9A-0AC48409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Celeste</a:t>
            </a:r>
          </a:p>
          <a:p>
            <a:pPr lvl="1"/>
            <a:r>
              <a:rPr lang="en-US" dirty="0"/>
              <a:t>Reduce difficulty</a:t>
            </a:r>
          </a:p>
          <a:p>
            <a:pPr lvl="1"/>
            <a:r>
              <a:rPr lang="en-US" dirty="0"/>
              <a:t>Reduce speed</a:t>
            </a:r>
          </a:p>
          <a:p>
            <a:pPr lvl="1"/>
            <a:r>
              <a:rPr lang="en-US" dirty="0"/>
              <a:t>Infinite lives</a:t>
            </a:r>
          </a:p>
          <a:p>
            <a:pPr lvl="1"/>
            <a:r>
              <a:rPr lang="en-US" dirty="0"/>
              <a:t>Remove screen shake</a:t>
            </a:r>
          </a:p>
          <a:p>
            <a:pPr lvl="1"/>
            <a:r>
              <a:rPr lang="en-US" dirty="0"/>
              <a:t>Remove strobe </a:t>
            </a:r>
          </a:p>
          <a:p>
            <a:pPr lvl="1"/>
            <a:r>
              <a:rPr lang="en-US" dirty="0"/>
              <a:t>Change button configuration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2D9FD3F-49A1-4E4D-8CEC-2906E0B46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916" y="2760141"/>
            <a:ext cx="5451627" cy="278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14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595-BE9B-4E83-BD91-0C33025B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EE2DD885-F933-4A6D-A95F-F3D45B95DBE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5281-BE61-4988-B047-CE84A7DE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849-E9D3-414C-9EEB-D91998B3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WCAG Guidelines</a:t>
            </a:r>
          </a:p>
          <a:p>
            <a:r>
              <a:rPr lang="en-US" sz="2400" dirty="0"/>
              <a:t>Accessibility baked in from inception</a:t>
            </a:r>
          </a:p>
          <a:p>
            <a:r>
              <a:rPr lang="en-US" sz="2400" dirty="0"/>
              <a:t>Diversity of disabled community</a:t>
            </a:r>
          </a:p>
          <a:p>
            <a:r>
              <a:rPr lang="en-US" sz="2400" dirty="0"/>
              <a:t>User personas guide our testing and development</a:t>
            </a:r>
          </a:p>
          <a:p>
            <a:r>
              <a:rPr lang="en-US" sz="2400" dirty="0"/>
              <a:t>Accessibility improves an application for all users, not just disabled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8A52-3133-46E3-B75A-52E48D48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E1829-984B-458E-8F37-F0C33096022E}"/>
              </a:ext>
            </a:extLst>
          </p:cNvPr>
          <p:cNvSpPr txBox="1"/>
          <p:nvPr/>
        </p:nvSpPr>
        <p:spPr>
          <a:xfrm>
            <a:off x="731520" y="1510748"/>
            <a:ext cx="1146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Accessibility Initiative- </a:t>
            </a:r>
            <a:r>
              <a:rPr lang="en-US" dirty="0">
                <a:hlinkClick r:id="rId3"/>
              </a:rPr>
              <a:t>https://www.w3.org/WAI/</a:t>
            </a:r>
            <a:endParaRPr lang="en-US" dirty="0"/>
          </a:p>
          <a:p>
            <a:r>
              <a:rPr lang="en-US" dirty="0"/>
              <a:t>User Personas- </a:t>
            </a:r>
            <a:r>
              <a:rPr lang="en-US" dirty="0">
                <a:hlinkClick r:id="rId4"/>
              </a:rPr>
              <a:t>https://rosenfeldmedia.com/a-web-for-everyone/personas-for-accessible-ux/</a:t>
            </a:r>
            <a:r>
              <a:rPr lang="en-US" dirty="0"/>
              <a:t> </a:t>
            </a:r>
          </a:p>
          <a:p>
            <a:r>
              <a:rPr lang="en-US" dirty="0"/>
              <a:t>Web Accessibility Automation Tool- </a:t>
            </a:r>
            <a:r>
              <a:rPr lang="en-US" dirty="0">
                <a:hlinkClick r:id="rId5"/>
              </a:rPr>
              <a:t>https://www.axe-core.org/</a:t>
            </a:r>
            <a:r>
              <a:rPr lang="en-US" dirty="0"/>
              <a:t> </a:t>
            </a:r>
          </a:p>
          <a:p>
            <a:r>
              <a:rPr lang="en-US" dirty="0"/>
              <a:t>Switch Demo- </a:t>
            </a:r>
            <a:r>
              <a:rPr lang="en-US" dirty="0">
                <a:hlinkClick r:id="rId6"/>
              </a:rPr>
              <a:t>https://www.youtube.com/watch?v=5btytT9SPA4</a:t>
            </a:r>
            <a:r>
              <a:rPr lang="en-US" dirty="0"/>
              <a:t> </a:t>
            </a:r>
          </a:p>
          <a:p>
            <a:r>
              <a:rPr lang="en-US" dirty="0" err="1"/>
              <a:t>Snooks</a:t>
            </a:r>
            <a:r>
              <a:rPr lang="en-US" dirty="0"/>
              <a:t> color contrast-</a:t>
            </a:r>
            <a:r>
              <a:rPr lang="en-US" dirty="0">
                <a:hlinkClick r:id="rId7"/>
              </a:rPr>
              <a:t>https://snook.ca/technical/</a:t>
            </a:r>
            <a:r>
              <a:rPr lang="en-US" dirty="0" err="1">
                <a:hlinkClick r:id="rId7"/>
              </a:rPr>
              <a:t>colour_contrast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colour.html#fg</a:t>
            </a:r>
            <a:r>
              <a:rPr lang="en-US" dirty="0">
                <a:hlinkClick r:id="rId7"/>
              </a:rPr>
              <a:t>=</a:t>
            </a:r>
            <a:r>
              <a:rPr lang="en-US" dirty="0" err="1">
                <a:hlinkClick r:id="rId7"/>
              </a:rPr>
              <a:t>FFFFFF,bg</a:t>
            </a:r>
            <a:r>
              <a:rPr lang="en-US" dirty="0">
                <a:hlinkClick r:id="rId7"/>
              </a:rPr>
              <a:t>=D51D7E</a:t>
            </a:r>
            <a:br>
              <a:rPr lang="en-US" dirty="0"/>
            </a:br>
            <a:r>
              <a:rPr lang="en-US" dirty="0"/>
              <a:t>Switch definition- </a:t>
            </a:r>
            <a:r>
              <a:rPr lang="en-US" dirty="0">
                <a:hlinkClick r:id="rId8"/>
              </a:rPr>
              <a:t>www.c3schools.org/MHEC/WebCT/Adaptive_Switches.doc</a:t>
            </a:r>
            <a:r>
              <a:rPr lang="en-US" dirty="0"/>
              <a:t>  </a:t>
            </a:r>
          </a:p>
          <a:p>
            <a:r>
              <a:rPr lang="en-US" dirty="0"/>
              <a:t>a11y- </a:t>
            </a:r>
            <a:r>
              <a:rPr lang="en-US" dirty="0">
                <a:hlinkClick r:id="rId9"/>
              </a:rPr>
              <a:t>https://www.techopedia.com/definition/10165/accessibility-a11y</a:t>
            </a:r>
            <a:r>
              <a:rPr lang="en-US" dirty="0"/>
              <a:t> </a:t>
            </a:r>
          </a:p>
          <a:p>
            <a:r>
              <a:rPr lang="en-US" dirty="0"/>
              <a:t>Number of disabled users- </a:t>
            </a:r>
            <a:r>
              <a:rPr lang="en-US" dirty="0">
                <a:hlinkClick r:id="rId10"/>
              </a:rPr>
              <a:t>https://www.air.org/news/press-release/meeting-needs-adults-disabilities-marketplace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7779-DB83-4CC5-B970-A92906FC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9505-676B-428E-8274-AD500F33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device was hardest to use?</a:t>
            </a:r>
          </a:p>
          <a:p>
            <a:r>
              <a:rPr lang="en-US" dirty="0"/>
              <a:t>Did your application work?</a:t>
            </a:r>
          </a:p>
          <a:p>
            <a:r>
              <a:rPr lang="en-US" dirty="0"/>
              <a:t>Any thoughts or feelings to share?</a:t>
            </a:r>
          </a:p>
        </p:txBody>
      </p:sp>
    </p:spTree>
    <p:extLst>
      <p:ext uri="{BB962C8B-B14F-4D97-AF65-F5344CB8AC3E}">
        <p14:creationId xmlns:p14="http://schemas.microsoft.com/office/powerpoint/2010/main" val="182667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25C-73D4-4B6B-8242-75E70B7D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a11y?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1559-AF4C-4F74-B70D-3D5AAE2A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(a11y) is a measure of a computer system's accessibility to all people, including those with disabilities or impairments. It concerns both software and hardware and how they are configured in order to enable a disabled or impaired person to use that computer system successfully.*</a:t>
            </a:r>
            <a:r>
              <a:rPr lang="en-US" sz="1400" dirty="0">
                <a:hlinkClick r:id="rId3"/>
              </a:rPr>
              <a:t>https://www.techopedia.com/definition/10165/accessibility-a11y</a:t>
            </a:r>
            <a:r>
              <a:rPr lang="en-US" sz="1400" dirty="0"/>
              <a:t> </a:t>
            </a:r>
            <a:endParaRPr lang="en-US" dirty="0"/>
          </a:p>
          <a:p>
            <a:r>
              <a:rPr lang="en-US" dirty="0"/>
              <a:t>Accessibility is also known as assistive technology.</a:t>
            </a:r>
          </a:p>
          <a:p>
            <a:r>
              <a:rPr lang="en-US" dirty="0"/>
              <a:t>Accessibility makes an application inclusive to all potential users</a:t>
            </a:r>
          </a:p>
          <a:p>
            <a:r>
              <a:rPr lang="en-US" dirty="0"/>
              <a:t>Accessibility creates better UX for all users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1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579-59E4-4818-AA04-CD21D2CB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think accessibility matters?</a:t>
            </a:r>
          </a:p>
        </p:txBody>
      </p:sp>
    </p:spTree>
    <p:extLst>
      <p:ext uri="{BB962C8B-B14F-4D97-AF65-F5344CB8AC3E}">
        <p14:creationId xmlns:p14="http://schemas.microsoft.com/office/powerpoint/2010/main" val="1130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CEBA-3215-48D2-9994-8DBF89DA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Accessibility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DC14-7475-4503-BFA4-9D9DE19F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Potential legal risks</a:t>
            </a:r>
          </a:p>
          <a:p>
            <a:pPr lvl="1"/>
            <a:r>
              <a:rPr lang="en-US" sz="2400" dirty="0"/>
              <a:t>WCAG compliance</a:t>
            </a:r>
          </a:p>
          <a:p>
            <a:r>
              <a:rPr lang="en-US" sz="2800" dirty="0"/>
              <a:t>Reach more customers</a:t>
            </a:r>
          </a:p>
          <a:p>
            <a:r>
              <a:rPr lang="en-US" sz="2800" dirty="0"/>
              <a:t>The right thing to do</a:t>
            </a:r>
          </a:p>
        </p:txBody>
      </p:sp>
    </p:spTree>
    <p:extLst>
      <p:ext uri="{BB962C8B-B14F-4D97-AF65-F5344CB8AC3E}">
        <p14:creationId xmlns:p14="http://schemas.microsoft.com/office/powerpoint/2010/main" val="295272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2398-E340-4B93-AEE0-4C9F535A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How may users?</a:t>
            </a:r>
          </a:p>
        </p:txBody>
      </p:sp>
      <p:pic>
        <p:nvPicPr>
          <p:cNvPr id="1032" name="Picture 2" descr="Image result for number of disabled people USA census">
            <a:extLst>
              <a:ext uri="{FF2B5EF4-FFF2-40B4-BE49-F238E27FC236}">
                <a16:creationId xmlns:a16="http://schemas.microsoft.com/office/drawing/2014/main" id="{CFF517DC-4D17-4007-AABC-DFFFA825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4" y="1415845"/>
            <a:ext cx="8946540" cy="51914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8FBAF-3815-435F-82FA-F56A837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disabilities can cause barriers in using the web?</a:t>
            </a:r>
          </a:p>
        </p:txBody>
      </p:sp>
    </p:spTree>
    <p:extLst>
      <p:ext uri="{BB962C8B-B14F-4D97-AF65-F5344CB8AC3E}">
        <p14:creationId xmlns:p14="http://schemas.microsoft.com/office/powerpoint/2010/main" val="120790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8B7B8E-2BB0-4FD3-8D8D-49E6F82A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disabled users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3FF1DBD-8A92-48A4-B5F6-7F816529EF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Blind</a:t>
            </a:r>
          </a:p>
          <a:p>
            <a:r>
              <a:rPr lang="en-US" dirty="0"/>
              <a:t>Reduced or low vision</a:t>
            </a:r>
          </a:p>
          <a:p>
            <a:r>
              <a:rPr lang="en-US" dirty="0"/>
              <a:t>Color blindness </a:t>
            </a:r>
          </a:p>
          <a:p>
            <a:r>
              <a:rPr lang="en-US" dirty="0"/>
              <a:t>Deaf</a:t>
            </a:r>
          </a:p>
          <a:p>
            <a:r>
              <a:rPr lang="en-US" dirty="0"/>
              <a:t>Hearing loss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2BBC6D-4485-42D1-96EB-02161BCDFA5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5075" y="2667000"/>
            <a:ext cx="2946794" cy="3589338"/>
          </a:xfrm>
        </p:spPr>
        <p:txBody>
          <a:bodyPr>
            <a:normAutofit/>
          </a:bodyPr>
          <a:lstStyle/>
          <a:p>
            <a:r>
              <a:rPr lang="en-US" dirty="0"/>
              <a:t>ADHD</a:t>
            </a:r>
          </a:p>
          <a:p>
            <a:r>
              <a:rPr lang="en-US" dirty="0"/>
              <a:t>Autism Spectrum Disorder (ASD)</a:t>
            </a:r>
          </a:p>
          <a:p>
            <a:r>
              <a:rPr lang="en-US" dirty="0"/>
              <a:t>Intellectual Disabilities</a:t>
            </a:r>
          </a:p>
          <a:p>
            <a:r>
              <a:rPr lang="en-US" dirty="0"/>
              <a:t>Learning Disabilities</a:t>
            </a:r>
          </a:p>
          <a:p>
            <a:r>
              <a:rPr lang="en-US" dirty="0"/>
              <a:t>Mental Health Challenges</a:t>
            </a:r>
          </a:p>
          <a:p>
            <a:r>
              <a:rPr lang="en-US" dirty="0"/>
              <a:t>Memory Impairments</a:t>
            </a:r>
          </a:p>
          <a:p>
            <a:r>
              <a:rPr lang="en-US" dirty="0"/>
              <a:t>Multiple Sclerosis (MS)</a:t>
            </a:r>
          </a:p>
          <a:p>
            <a:r>
              <a:rPr lang="en-US" dirty="0"/>
              <a:t>Seizure Disorders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ABFEDA-1D6D-42C7-A5C2-40050766163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95424" y="2667000"/>
            <a:ext cx="2932113" cy="3589338"/>
          </a:xfrm>
        </p:spPr>
        <p:txBody>
          <a:bodyPr/>
          <a:lstStyle/>
          <a:p>
            <a:r>
              <a:rPr lang="en-US" dirty="0"/>
              <a:t>Amputation</a:t>
            </a:r>
          </a:p>
          <a:p>
            <a:r>
              <a:rPr lang="en-US" dirty="0"/>
              <a:t>Arthritis </a:t>
            </a:r>
          </a:p>
          <a:p>
            <a:r>
              <a:rPr lang="en-US" dirty="0"/>
              <a:t>Fibromyalgia </a:t>
            </a:r>
          </a:p>
          <a:p>
            <a:r>
              <a:rPr lang="en-US" dirty="0"/>
              <a:t>Reduced Dexterity</a:t>
            </a:r>
          </a:p>
          <a:p>
            <a:r>
              <a:rPr lang="en-US" dirty="0"/>
              <a:t>Muscular Dystrophy </a:t>
            </a:r>
          </a:p>
          <a:p>
            <a:r>
              <a:rPr lang="en-US" dirty="0"/>
              <a:t>Tremors and Spasms</a:t>
            </a:r>
          </a:p>
          <a:p>
            <a:r>
              <a:rPr lang="en-US" dirty="0"/>
              <a:t>Paralysis 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AF0EC-7B57-49D6-9514-84C41E4661F8}"/>
              </a:ext>
            </a:extLst>
          </p:cNvPr>
          <p:cNvSpPr txBox="1"/>
          <p:nvPr/>
        </p:nvSpPr>
        <p:spPr>
          <a:xfrm>
            <a:off x="377371" y="1622415"/>
            <a:ext cx="320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and Auditory</a:t>
            </a: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F9117E-1765-4124-9B5E-DBC78E2620FC}"/>
              </a:ext>
            </a:extLst>
          </p:cNvPr>
          <p:cNvSpPr txBox="1"/>
          <p:nvPr/>
        </p:nvSpPr>
        <p:spPr>
          <a:xfrm>
            <a:off x="3848553" y="1513504"/>
            <a:ext cx="3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Cognitive/ Learning/ Neurological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C2BE77-7B97-4291-B5F1-F94392ADFADE}"/>
              </a:ext>
            </a:extLst>
          </p:cNvPr>
          <p:cNvSpPr txBox="1"/>
          <p:nvPr/>
        </p:nvSpPr>
        <p:spPr>
          <a:xfrm>
            <a:off x="7525095" y="1519616"/>
            <a:ext cx="320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B4C6F39-0A74-4642-AF74-BEA2084A3237}"/>
              </a:ext>
            </a:extLst>
          </p:cNvPr>
          <p:cNvSpPr txBox="1"/>
          <p:nvPr/>
        </p:nvSpPr>
        <p:spPr>
          <a:xfrm>
            <a:off x="145143" y="6342743"/>
            <a:ext cx="1194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Reference- </a:t>
            </a:r>
            <a:r>
              <a:rPr lang="en-US" sz="1100" dirty="0">
                <a:hlinkClick r:id="rId3"/>
              </a:rPr>
              <a:t>https://rosenfeldmedia.com/a-web-for-everyone/personas-for-accessible-ux/</a:t>
            </a:r>
            <a:r>
              <a:rPr lang="en-US" sz="1100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8D4B3D-B9FA-4EF0-8DB9-2F933A43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2" y="1589764"/>
            <a:ext cx="1400175" cy="1381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92CF0D-FA7D-40B9-8B08-ECACEB35DB4F}"/>
              </a:ext>
            </a:extLst>
          </p:cNvPr>
          <p:cNvSpPr txBox="1"/>
          <p:nvPr/>
        </p:nvSpPr>
        <p:spPr>
          <a:xfrm>
            <a:off x="275772" y="333829"/>
            <a:ext cx="95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 Personas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4F58E-E8BC-4FBE-8FE5-A66C057B928A}"/>
              </a:ext>
            </a:extLst>
          </p:cNvPr>
          <p:cNvSpPr txBox="1"/>
          <p:nvPr/>
        </p:nvSpPr>
        <p:spPr>
          <a:xfrm>
            <a:off x="145143" y="2972934"/>
            <a:ext cx="197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school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Autism Spectrum Disorder (ASD)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Likes video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Poor social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Difficulty with visual comprehension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15E688-C141-4BE8-9C27-6EA044CC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62" y="1589764"/>
            <a:ext cx="1438275" cy="14573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FE8C5D-DAC2-473C-B56D-DB11E1E5DBFD}"/>
              </a:ext>
            </a:extLst>
          </p:cNvPr>
          <p:cNvSpPr txBox="1"/>
          <p:nvPr/>
        </p:nvSpPr>
        <p:spPr>
          <a:xfrm>
            <a:off x="2119086" y="3047089"/>
            <a:ext cx="1973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College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cerebral palsy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mobility scooter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computer for communication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FF3F25-46FA-4805-BEA3-B0F260F03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577" y="1589764"/>
            <a:ext cx="1438275" cy="1438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75DD3B-C9FB-4A5B-882A-1DB4141D09E7}"/>
              </a:ext>
            </a:extLst>
          </p:cNvPr>
          <p:cNvSpPr txBox="1"/>
          <p:nvPr/>
        </p:nvSpPr>
        <p:spPr>
          <a:xfrm>
            <a:off x="4180113" y="3047089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Blind since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Proficient with 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screen readers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9BD46D-C6EB-4216-B886-45EAE9BDA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140" y="1637389"/>
            <a:ext cx="1400175" cy="1409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9B47A0-03FF-4223-B9B3-BA4153F473D6}"/>
              </a:ext>
            </a:extLst>
          </p:cNvPr>
          <p:cNvSpPr txBox="1"/>
          <p:nvPr/>
        </p:nvSpPr>
        <p:spPr>
          <a:xfrm>
            <a:off x="6066972" y="3082693"/>
            <a:ext cx="1973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 vision due to glaucoma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screen readers and contrast adjustment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4AB63B7-9061-403E-BD99-49703E98B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9768" y="1653943"/>
            <a:ext cx="1400175" cy="14287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CCB09A-61C5-4946-830A-216D442281F8}"/>
              </a:ext>
            </a:extLst>
          </p:cNvPr>
          <p:cNvSpPr txBox="1"/>
          <p:nvPr/>
        </p:nvSpPr>
        <p:spPr>
          <a:xfrm>
            <a:off x="8040915" y="3118297"/>
            <a:ext cx="1973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Community health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Late adopter. Mobile phone was her first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ESL primary language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computer translations,  needs clearly written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4A8C3-D2A7-4793-A20B-0C9BC59A237E}"/>
              </a:ext>
            </a:extLst>
          </p:cNvPr>
          <p:cNvSpPr txBox="1"/>
          <p:nvPr/>
        </p:nvSpPr>
        <p:spPr>
          <a:xfrm>
            <a:off x="341906" y="113703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BA525-0699-46F7-9903-B4A20AA303F7}"/>
              </a:ext>
            </a:extLst>
          </p:cNvPr>
          <p:cNvSpPr txBox="1"/>
          <p:nvPr/>
        </p:nvSpPr>
        <p:spPr>
          <a:xfrm>
            <a:off x="2469952" y="113703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D643E-553A-4D11-9F50-61CAD677444B}"/>
              </a:ext>
            </a:extLst>
          </p:cNvPr>
          <p:cNvSpPr txBox="1"/>
          <p:nvPr/>
        </p:nvSpPr>
        <p:spPr>
          <a:xfrm>
            <a:off x="4407609" y="110029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7E359-6E67-44F9-B2FD-10B843F89692}"/>
              </a:ext>
            </a:extLst>
          </p:cNvPr>
          <p:cNvSpPr txBox="1"/>
          <p:nvPr/>
        </p:nvSpPr>
        <p:spPr>
          <a:xfrm>
            <a:off x="6241140" y="114824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98DD1-E5A1-4CAB-89C0-673572CED306}"/>
              </a:ext>
            </a:extLst>
          </p:cNvPr>
          <p:cNvSpPr txBox="1"/>
          <p:nvPr/>
        </p:nvSpPr>
        <p:spPr>
          <a:xfrm>
            <a:off x="8178797" y="11655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3122709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1563</TotalTime>
  <Words>620</Words>
  <Application>Microsoft Office PowerPoint</Application>
  <PresentationFormat>Widescreen</PresentationFormat>
  <Paragraphs>152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Becoming a11y</vt:lpstr>
      <vt:lpstr>Let’s chat!</vt:lpstr>
      <vt:lpstr>a11y?</vt:lpstr>
      <vt:lpstr>Why do you think accessibility matters?</vt:lpstr>
      <vt:lpstr>Why Does Accessibility Matter</vt:lpstr>
      <vt:lpstr>How may users?</vt:lpstr>
      <vt:lpstr>What disabilities can cause barriers in using the web?</vt:lpstr>
      <vt:lpstr>Diversity of disabled users </vt:lpstr>
      <vt:lpstr>PowerPoint Presentation</vt:lpstr>
      <vt:lpstr>What’s in WCAG 2.0?</vt:lpstr>
      <vt:lpstr>Conformance Levels</vt:lpstr>
      <vt:lpstr>Looking forward WCAG 2.1</vt:lpstr>
      <vt:lpstr>Keeping up with the trends</vt:lpstr>
      <vt:lpstr>Accessibility Baked In</vt:lpstr>
      <vt:lpstr>Accessibility vs Inclusive Design PS: Inclusive design wins</vt:lpstr>
      <vt:lpstr>Accessibility should be central to your application development</vt:lpstr>
      <vt:lpstr>PowerPoint Presentation</vt:lpstr>
      <vt:lpstr>Key Takeaways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</dc:title>
  <dc:creator>Jenna B Charlton</dc:creator>
  <cp:lastModifiedBy>Jenna B Charlton</cp:lastModifiedBy>
  <cp:revision>78</cp:revision>
  <dcterms:created xsi:type="dcterms:W3CDTF">2018-05-22T12:57:24Z</dcterms:created>
  <dcterms:modified xsi:type="dcterms:W3CDTF">2018-12-14T19:09:53Z</dcterms:modified>
</cp:coreProperties>
</file>