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8" d="100"/>
          <a:sy n="128" d="100"/>
        </p:scale>
        <p:origin x="63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5182f07e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5182f07e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5182f07e1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5182f07e1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5182f07e1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5182f07e1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5182f07e1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5182f07e1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5182f07e1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5182f07e1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5182f07e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e5182f07e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5182f07e1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e5182f07e1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5182f07e1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5182f07e1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5182f07e1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e5182f07e1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5182f07e1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e5182f07e1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5182f07e1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5182f07e1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5182f07e1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e5182f07e1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5182f07e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e5182f07e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e5182f07e1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e5182f07e1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e5182f07e1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e5182f07e1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5182f07e1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5182f07e1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5182f07e1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5182f07e1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5182f07e1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5182f07e1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f4cb633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f4cb633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5182f07e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5182f07e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5182f07e1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5182f07e1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5182f07e1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5182f07e1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738750"/>
            <a:ext cx="8520600" cy="1058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AI and climate change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A meta-study on research &amp; application domains to survey the impact of AI, Machine Learning, and Deep Learning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3267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396275" y="372025"/>
            <a:ext cx="177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chemeClr val="accent6"/>
                </a:highlight>
                <a:latin typeface="Avenir"/>
                <a:ea typeface="Avenir"/>
                <a:cs typeface="Avenir"/>
                <a:sym typeface="Avenir"/>
              </a:rPr>
              <a:t>Manual topic classification</a:t>
            </a:r>
            <a:endParaRPr b="1">
              <a:highlight>
                <a:schemeClr val="accent6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5353775" y="436700"/>
            <a:ext cx="2579700" cy="440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1617475" y="1512325"/>
            <a:ext cx="509400" cy="8007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6080375" y="1835825"/>
            <a:ext cx="2103900" cy="20319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latin typeface="Avenir"/>
                <a:ea typeface="Avenir"/>
                <a:cs typeface="Avenir"/>
                <a:sym typeface="Avenir"/>
              </a:rPr>
              <a:t>MEDIA/RESEARCH/EDUCATION</a:t>
            </a:r>
            <a:endParaRPr sz="1000" b="1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Sentiment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Topic modeling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Social media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Twitter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Text analysis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Bibliometric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Natural language processing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Discourse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Mitigation adaptation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Disaster management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Climate change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33" name="Google Shape;133;p22"/>
          <p:cNvCxnSpPr>
            <a:stCxn id="132" idx="1"/>
            <a:endCxn id="131" idx="3"/>
          </p:cNvCxnSpPr>
          <p:nvPr/>
        </p:nvCxnSpPr>
        <p:spPr>
          <a:xfrm rot="10800000">
            <a:off x="2126975" y="1912775"/>
            <a:ext cx="3953400" cy="9390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22"/>
          <p:cNvSpPr/>
          <p:nvPr/>
        </p:nvSpPr>
        <p:spPr>
          <a:xfrm>
            <a:off x="2038000" y="1342475"/>
            <a:ext cx="363900" cy="526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6080375" y="436700"/>
            <a:ext cx="2103900" cy="1262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latin typeface="Avenir"/>
                <a:ea typeface="Avenir"/>
                <a:cs typeface="Avenir"/>
                <a:sym typeface="Avenir"/>
              </a:rPr>
              <a:t>DISEASE/HEALTH</a:t>
            </a:r>
            <a:endParaRPr sz="1000" b="1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Covid 19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Dengue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Mosquito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Diabetes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Heat stress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Air pollution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36" name="Google Shape;136;p22"/>
          <p:cNvCxnSpPr>
            <a:stCxn id="135" idx="1"/>
            <a:endCxn id="134" idx="3"/>
          </p:cNvCxnSpPr>
          <p:nvPr/>
        </p:nvCxnSpPr>
        <p:spPr>
          <a:xfrm flipH="1">
            <a:off x="2401775" y="1067750"/>
            <a:ext cx="3678600" cy="53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p22"/>
          <p:cNvSpPr/>
          <p:nvPr/>
        </p:nvSpPr>
        <p:spPr>
          <a:xfrm>
            <a:off x="2175575" y="2044950"/>
            <a:ext cx="363900" cy="263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6080375" y="4004750"/>
            <a:ext cx="2103900" cy="800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latin typeface="Avenir"/>
                <a:ea typeface="Avenir"/>
                <a:cs typeface="Avenir"/>
                <a:sym typeface="Avenir"/>
              </a:rPr>
              <a:t>CONFLICT</a:t>
            </a:r>
            <a:endParaRPr sz="1000" b="1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Migration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Food security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Farming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39" name="Google Shape;139;p22"/>
          <p:cNvCxnSpPr>
            <a:stCxn id="138" idx="1"/>
            <a:endCxn id="137" idx="3"/>
          </p:cNvCxnSpPr>
          <p:nvPr/>
        </p:nvCxnSpPr>
        <p:spPr>
          <a:xfrm rot="10800000">
            <a:off x="2539475" y="2176550"/>
            <a:ext cx="3540900" cy="22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3267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396275" y="372025"/>
            <a:ext cx="177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chemeClr val="accent6"/>
                </a:highlight>
                <a:latin typeface="Avenir"/>
                <a:ea typeface="Avenir"/>
                <a:cs typeface="Avenir"/>
                <a:sym typeface="Avenir"/>
              </a:rPr>
              <a:t>Manual topic classification</a:t>
            </a:r>
            <a:endParaRPr b="1">
              <a:highlight>
                <a:schemeClr val="accent6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5353775" y="436700"/>
            <a:ext cx="2579700" cy="440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2733500" y="1237350"/>
            <a:ext cx="331500" cy="55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6080375" y="1835825"/>
            <a:ext cx="2103900" cy="14160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latin typeface="Avenir"/>
                <a:ea typeface="Avenir"/>
                <a:cs typeface="Avenir"/>
                <a:sym typeface="Avenir"/>
              </a:rPr>
              <a:t>WILDFIRES</a:t>
            </a:r>
            <a:endParaRPr sz="1000" b="1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Burned areas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Forests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Forest fires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Vegetation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Topography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Risk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Smoke detection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49" name="Google Shape;149;p23"/>
          <p:cNvCxnSpPr>
            <a:stCxn id="148" idx="1"/>
            <a:endCxn id="147" idx="3"/>
          </p:cNvCxnSpPr>
          <p:nvPr/>
        </p:nvCxnSpPr>
        <p:spPr>
          <a:xfrm rot="10800000">
            <a:off x="3065075" y="1512425"/>
            <a:ext cx="3015300" cy="103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3267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396275" y="372025"/>
            <a:ext cx="177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chemeClr val="accent6"/>
                </a:highlight>
                <a:latin typeface="Avenir"/>
                <a:ea typeface="Avenir"/>
                <a:cs typeface="Avenir"/>
                <a:sym typeface="Avenir"/>
              </a:rPr>
              <a:t>Manual topic classification</a:t>
            </a:r>
            <a:endParaRPr b="1">
              <a:highlight>
                <a:schemeClr val="accent6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5353775" y="436700"/>
            <a:ext cx="2579700" cy="440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3315800" y="987625"/>
            <a:ext cx="930000" cy="1281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6080375" y="1628225"/>
            <a:ext cx="2103900" cy="26475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latin typeface="Avenir"/>
                <a:ea typeface="Avenir"/>
                <a:cs typeface="Avenir"/>
                <a:sym typeface="Avenir"/>
              </a:rPr>
              <a:t>AGRICULTURE/YIELD</a:t>
            </a:r>
            <a:endParaRPr sz="1000" b="1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Plant disease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Plant phenology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Detection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Smart farming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Crop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Irrigation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IoT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Adaption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Production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Maize/Wheat/Grains/Barley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Soil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Prediction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Genomics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Drought tolerance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Irrigation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59" name="Google Shape;159;p24"/>
          <p:cNvCxnSpPr>
            <a:stCxn id="158" idx="1"/>
            <a:endCxn id="157" idx="3"/>
          </p:cNvCxnSpPr>
          <p:nvPr/>
        </p:nvCxnSpPr>
        <p:spPr>
          <a:xfrm rot="10800000">
            <a:off x="4245875" y="1628075"/>
            <a:ext cx="1834500" cy="132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3267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396275" y="372025"/>
            <a:ext cx="177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chemeClr val="accent6"/>
                </a:highlight>
                <a:latin typeface="Avenir"/>
                <a:ea typeface="Avenir"/>
                <a:cs typeface="Avenir"/>
                <a:sym typeface="Avenir"/>
              </a:rPr>
              <a:t>Manual topic classification</a:t>
            </a:r>
            <a:endParaRPr b="1">
              <a:highlight>
                <a:schemeClr val="accent6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5353775" y="436700"/>
            <a:ext cx="2579700" cy="440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3598850" y="2000000"/>
            <a:ext cx="1075500" cy="180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 txBox="1"/>
          <p:nvPr/>
        </p:nvSpPr>
        <p:spPr>
          <a:xfrm>
            <a:off x="6080375" y="889625"/>
            <a:ext cx="2103900" cy="31092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latin typeface="Avenir"/>
                <a:ea typeface="Avenir"/>
                <a:cs typeface="Avenir"/>
                <a:sym typeface="Avenir"/>
              </a:rPr>
              <a:t>FORESTS/VEGETATION</a:t>
            </a:r>
            <a:endParaRPr sz="1000" b="1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Deforestation/Reforestation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Soil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Organic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Salinity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Ecosystem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Mangrove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GHG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Species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Habitat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Biodiversity/Wildlife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Grasslands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Desertification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Remote Sensing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Tree growth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Forest management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Carbon fluxes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Land cover/Land use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Biomass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69" name="Google Shape;169;p25"/>
          <p:cNvCxnSpPr>
            <a:stCxn id="168" idx="1"/>
            <a:endCxn id="167" idx="3"/>
          </p:cNvCxnSpPr>
          <p:nvPr/>
        </p:nvCxnSpPr>
        <p:spPr>
          <a:xfrm flipH="1">
            <a:off x="4674275" y="2444225"/>
            <a:ext cx="1406100" cy="45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3267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396275" y="372025"/>
            <a:ext cx="177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chemeClr val="accent6"/>
                </a:highlight>
                <a:latin typeface="Avenir"/>
                <a:ea typeface="Avenir"/>
                <a:cs typeface="Avenir"/>
                <a:sym typeface="Avenir"/>
              </a:rPr>
              <a:t>Manual topic classification</a:t>
            </a:r>
            <a:endParaRPr b="1">
              <a:highlight>
                <a:schemeClr val="accent6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6" name="Google Shape;176;p26"/>
          <p:cNvSpPr/>
          <p:nvPr/>
        </p:nvSpPr>
        <p:spPr>
          <a:xfrm>
            <a:off x="5353775" y="436700"/>
            <a:ext cx="2579700" cy="440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6"/>
          <p:cNvSpPr txBox="1"/>
          <p:nvPr/>
        </p:nvSpPr>
        <p:spPr>
          <a:xfrm>
            <a:off x="6080375" y="889625"/>
            <a:ext cx="2103900" cy="3724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latin typeface="Avenir"/>
                <a:ea typeface="Avenir"/>
                <a:cs typeface="Avenir"/>
                <a:sym typeface="Avenir"/>
              </a:rPr>
              <a:t>OCEAN</a:t>
            </a:r>
            <a:endParaRPr sz="1000" b="1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Water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Temperature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Sea surface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Sea level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Ice/Ice sheet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Glacial lakes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Satellite/Remote Sensing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Snow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Permafrost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Sediment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Arctic/Antarctic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Forecasting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Coastal protection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Shorelines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Phytoplankton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Algae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Carbon sequestration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Coral reefs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Seagrass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Fish/Marine species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Fishery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Extinction risk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78" name="Google Shape;178;p26"/>
          <p:cNvCxnSpPr>
            <a:stCxn id="177" idx="1"/>
            <a:endCxn id="179" idx="4"/>
          </p:cNvCxnSpPr>
          <p:nvPr/>
        </p:nvCxnSpPr>
        <p:spPr>
          <a:xfrm flipH="1">
            <a:off x="4075775" y="2752025"/>
            <a:ext cx="2004600" cy="77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26"/>
          <p:cNvSpPr/>
          <p:nvPr/>
        </p:nvSpPr>
        <p:spPr>
          <a:xfrm rot="-3868654">
            <a:off x="2563563" y="3156525"/>
            <a:ext cx="1275575" cy="1328585"/>
          </a:xfrm>
          <a:prstGeom prst="rtTriangl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3267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/>
        </p:nvSpPr>
        <p:spPr>
          <a:xfrm>
            <a:off x="396275" y="372025"/>
            <a:ext cx="177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chemeClr val="accent6"/>
                </a:highlight>
                <a:latin typeface="Avenir"/>
                <a:ea typeface="Avenir"/>
                <a:cs typeface="Avenir"/>
                <a:sym typeface="Avenir"/>
              </a:rPr>
              <a:t>Manual topic classification</a:t>
            </a:r>
            <a:endParaRPr b="1">
              <a:highlight>
                <a:schemeClr val="accent6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5353775" y="436700"/>
            <a:ext cx="2579700" cy="440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7"/>
          <p:cNvSpPr txBox="1"/>
          <p:nvPr/>
        </p:nvSpPr>
        <p:spPr>
          <a:xfrm>
            <a:off x="6080375" y="889625"/>
            <a:ext cx="2103900" cy="3724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latin typeface="Avenir"/>
                <a:ea typeface="Avenir"/>
                <a:cs typeface="Avenir"/>
                <a:sym typeface="Avenir"/>
              </a:rPr>
              <a:t>AIR/WEATHER/WATER</a:t>
            </a:r>
            <a:endParaRPr sz="1000" b="1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Cloud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Aerosol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Ozone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Radiation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Meteorological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Evapotranspiration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Water</a:t>
            </a:r>
            <a:endParaRPr sz="1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Freshwater</a:t>
            </a:r>
            <a:endParaRPr sz="1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Moisture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Groundwater</a:t>
            </a:r>
            <a:endParaRPr sz="1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Hydrological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Forecasting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Temperature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Downscaling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Precipitation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Drought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Rainfall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Climate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Weather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Flooding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Climate Change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Extreme events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88" name="Google Shape;188;p27"/>
          <p:cNvCxnSpPr>
            <a:stCxn id="187" idx="1"/>
            <a:endCxn id="189" idx="0"/>
          </p:cNvCxnSpPr>
          <p:nvPr/>
        </p:nvCxnSpPr>
        <p:spPr>
          <a:xfrm flipH="1">
            <a:off x="3569075" y="2752025"/>
            <a:ext cx="2511300" cy="21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" name="Google Shape;189;p27"/>
          <p:cNvSpPr/>
          <p:nvPr/>
        </p:nvSpPr>
        <p:spPr>
          <a:xfrm rot="3016434">
            <a:off x="2494076" y="2632675"/>
            <a:ext cx="720054" cy="18597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3267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 txBox="1"/>
          <p:nvPr/>
        </p:nvSpPr>
        <p:spPr>
          <a:xfrm>
            <a:off x="396275" y="372025"/>
            <a:ext cx="177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chemeClr val="accent6"/>
                </a:highlight>
                <a:latin typeface="Avenir"/>
                <a:ea typeface="Avenir"/>
                <a:cs typeface="Avenir"/>
                <a:sym typeface="Avenir"/>
              </a:rPr>
              <a:t>Manual topic classification</a:t>
            </a:r>
            <a:endParaRPr b="1">
              <a:highlight>
                <a:schemeClr val="accent6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5353775" y="436700"/>
            <a:ext cx="2579700" cy="440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6080375" y="889625"/>
            <a:ext cx="2103900" cy="23397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latin typeface="Avenir"/>
                <a:ea typeface="Avenir"/>
                <a:cs typeface="Avenir"/>
                <a:sym typeface="Avenir"/>
              </a:rPr>
              <a:t>RISK MANAGEMENT</a:t>
            </a:r>
            <a:endParaRPr sz="1000" b="1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Flood detection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Flood warning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Landslides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Earthquake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Natural disasters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Emergency management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Infrastructure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Earth observation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Stakeholder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Decision support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Change adaption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Resources management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Water management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98" name="Google Shape;198;p28"/>
          <p:cNvCxnSpPr>
            <a:stCxn id="197" idx="1"/>
            <a:endCxn id="199" idx="0"/>
          </p:cNvCxnSpPr>
          <p:nvPr/>
        </p:nvCxnSpPr>
        <p:spPr>
          <a:xfrm flipH="1">
            <a:off x="3072275" y="2059475"/>
            <a:ext cx="3008100" cy="36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" name="Google Shape;199;p28"/>
          <p:cNvSpPr/>
          <p:nvPr/>
        </p:nvSpPr>
        <p:spPr>
          <a:xfrm rot="3015921">
            <a:off x="2254729" y="2227532"/>
            <a:ext cx="806748" cy="107708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3267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396275" y="372025"/>
            <a:ext cx="177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chemeClr val="accent6"/>
                </a:highlight>
                <a:latin typeface="Avenir"/>
                <a:ea typeface="Avenir"/>
                <a:cs typeface="Avenir"/>
                <a:sym typeface="Avenir"/>
              </a:rPr>
              <a:t>Manual topic classification</a:t>
            </a:r>
            <a:endParaRPr b="1">
              <a:highlight>
                <a:schemeClr val="accent6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5353775" y="436700"/>
            <a:ext cx="2579700" cy="440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9"/>
          <p:cNvSpPr txBox="1"/>
          <p:nvPr/>
        </p:nvSpPr>
        <p:spPr>
          <a:xfrm>
            <a:off x="6080375" y="889625"/>
            <a:ext cx="2103900" cy="31092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latin typeface="Avenir"/>
                <a:ea typeface="Avenir"/>
                <a:cs typeface="Avenir"/>
                <a:sym typeface="Avenir"/>
              </a:rPr>
              <a:t>MATERIALS/SUBSTANCES</a:t>
            </a:r>
            <a:endParaRPr sz="1000" b="1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Concrete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Natural gas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Gasification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Methane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Emissions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PM2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Air quality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Air pollution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Traffic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CO2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Engine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Diesel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Bioenergy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Synthesis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Catalyst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Shale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CO2 capture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Permeability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08" name="Google Shape;208;p29"/>
          <p:cNvCxnSpPr>
            <a:stCxn id="207" idx="1"/>
            <a:endCxn id="209" idx="1"/>
          </p:cNvCxnSpPr>
          <p:nvPr/>
        </p:nvCxnSpPr>
        <p:spPr>
          <a:xfrm flipH="1">
            <a:off x="1853375" y="2444225"/>
            <a:ext cx="4227000" cy="100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29"/>
          <p:cNvSpPr/>
          <p:nvPr/>
        </p:nvSpPr>
        <p:spPr>
          <a:xfrm rot="8365637">
            <a:off x="992800" y="3275658"/>
            <a:ext cx="978302" cy="982728"/>
          </a:xfrm>
          <a:prstGeom prst="rtTriangl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3267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 txBox="1"/>
          <p:nvPr/>
        </p:nvSpPr>
        <p:spPr>
          <a:xfrm>
            <a:off x="396275" y="372025"/>
            <a:ext cx="177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chemeClr val="accent6"/>
                </a:highlight>
                <a:latin typeface="Avenir"/>
                <a:ea typeface="Avenir"/>
                <a:cs typeface="Avenir"/>
                <a:sym typeface="Avenir"/>
              </a:rPr>
              <a:t>Manual topic classification</a:t>
            </a:r>
            <a:endParaRPr b="1">
              <a:highlight>
                <a:schemeClr val="accent6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5353775" y="436700"/>
            <a:ext cx="2579700" cy="440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2054150" y="3032725"/>
            <a:ext cx="331500" cy="55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 txBox="1"/>
          <p:nvPr/>
        </p:nvSpPr>
        <p:spPr>
          <a:xfrm>
            <a:off x="6080375" y="1835825"/>
            <a:ext cx="2103900" cy="1262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latin typeface="Avenir"/>
                <a:ea typeface="Avenir"/>
                <a:cs typeface="Avenir"/>
                <a:sym typeface="Avenir"/>
              </a:rPr>
              <a:t>URBAN</a:t>
            </a:r>
            <a:endParaRPr sz="1000" b="1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Heat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Local climate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Thermal comfort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Planning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Global warming</a:t>
            </a:r>
            <a:br>
              <a:rPr lang="en-GB" sz="1000">
                <a:latin typeface="Avenir"/>
                <a:ea typeface="Avenir"/>
                <a:cs typeface="Avenir"/>
                <a:sym typeface="Avenir"/>
              </a:rPr>
            </a:b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Land cover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19" name="Google Shape;219;p30"/>
          <p:cNvCxnSpPr>
            <a:stCxn id="218" idx="1"/>
            <a:endCxn id="217" idx="3"/>
          </p:cNvCxnSpPr>
          <p:nvPr/>
        </p:nvCxnSpPr>
        <p:spPr>
          <a:xfrm flipH="1">
            <a:off x="2385575" y="2466875"/>
            <a:ext cx="3694800" cy="84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1932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 txBox="1"/>
          <p:nvPr/>
        </p:nvSpPr>
        <p:spPr>
          <a:xfrm>
            <a:off x="396275" y="372025"/>
            <a:ext cx="17793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chemeClr val="accent6"/>
                </a:highlight>
                <a:latin typeface="Avenir"/>
                <a:ea typeface="Avenir"/>
                <a:cs typeface="Avenir"/>
                <a:sym typeface="Avenir"/>
              </a:rPr>
              <a:t>Most homogeneous clusters (overall HDBScan index = 0.38)</a:t>
            </a:r>
            <a:endParaRPr b="1">
              <a:highlight>
                <a:schemeClr val="accent6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6" name="Google Shape;226;p31"/>
          <p:cNvSpPr txBox="1">
            <a:spLocks noGrp="1"/>
          </p:cNvSpPr>
          <p:nvPr>
            <p:ph type="title"/>
          </p:nvPr>
        </p:nvSpPr>
        <p:spPr>
          <a:xfrm>
            <a:off x="3162125" y="56825"/>
            <a:ext cx="26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20"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Clustering Analysis </a:t>
            </a:r>
            <a:endParaRPr sz="2120"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Structure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❏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Scopus Crawl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❏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Keywords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❏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Dataset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❏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Topic Modeling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❏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Clusters/topics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❏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Most frequent words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❏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Representative Documents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❏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Hierarchical Clustering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❏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Clustering Analysis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❏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Homogeneity index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❏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Dependency parsing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❏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Outlook &amp; further research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1932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2"/>
          <p:cNvSpPr/>
          <p:nvPr/>
        </p:nvSpPr>
        <p:spPr>
          <a:xfrm>
            <a:off x="776375" y="1989450"/>
            <a:ext cx="436800" cy="267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2"/>
          <p:cNvSpPr txBox="1"/>
          <p:nvPr/>
        </p:nvSpPr>
        <p:spPr>
          <a:xfrm>
            <a:off x="152400" y="80875"/>
            <a:ext cx="2103900" cy="1262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Topic 8, 0.99, 15 papers*, ['data centers', 'energy consumption', 'cloud computing', 'mapreduce', 'virtual machines', 'resource utilization', 'computational energy', 'clusters', 'energy cooling', 'based optimization']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34" name="Google Shape;234;p32"/>
          <p:cNvCxnSpPr>
            <a:stCxn id="233" idx="2"/>
            <a:endCxn id="232" idx="0"/>
          </p:cNvCxnSpPr>
          <p:nvPr/>
        </p:nvCxnSpPr>
        <p:spPr>
          <a:xfrm flipH="1">
            <a:off x="994650" y="1342975"/>
            <a:ext cx="209700" cy="64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32"/>
          <p:cNvSpPr txBox="1"/>
          <p:nvPr/>
        </p:nvSpPr>
        <p:spPr>
          <a:xfrm>
            <a:off x="105125" y="4480625"/>
            <a:ext cx="177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chemeClr val="accent6"/>
                </a:highlight>
                <a:latin typeface="Avenir"/>
                <a:ea typeface="Avenir"/>
                <a:cs typeface="Avenir"/>
                <a:sym typeface="Avenir"/>
              </a:rPr>
              <a:t>*without outlier reduction </a:t>
            </a:r>
            <a:endParaRPr sz="1100">
              <a:highlight>
                <a:schemeClr val="accent6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6" name="Google Shape;236;p32"/>
          <p:cNvSpPr txBox="1">
            <a:spLocks noGrp="1"/>
          </p:cNvSpPr>
          <p:nvPr>
            <p:ph type="title"/>
          </p:nvPr>
        </p:nvSpPr>
        <p:spPr>
          <a:xfrm>
            <a:off x="3162125" y="56825"/>
            <a:ext cx="26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20"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Clustering Analysis </a:t>
            </a:r>
            <a:endParaRPr sz="2120"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1932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3"/>
          <p:cNvSpPr/>
          <p:nvPr/>
        </p:nvSpPr>
        <p:spPr>
          <a:xfrm>
            <a:off x="590375" y="3962750"/>
            <a:ext cx="436800" cy="267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3"/>
          <p:cNvSpPr txBox="1"/>
          <p:nvPr/>
        </p:nvSpPr>
        <p:spPr>
          <a:xfrm>
            <a:off x="152400" y="80875"/>
            <a:ext cx="2103900" cy="11082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Topic 4, 0.96, 23 papers, ['concrete', 'compressive strength', 'cement', 'materials', 'mix design', 'silica', 'waste', 'warming potential', 'construction', 'aggregate']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44" name="Google Shape;244;p33"/>
          <p:cNvCxnSpPr>
            <a:stCxn id="243" idx="2"/>
            <a:endCxn id="242" idx="0"/>
          </p:cNvCxnSpPr>
          <p:nvPr/>
        </p:nvCxnSpPr>
        <p:spPr>
          <a:xfrm flipH="1">
            <a:off x="808650" y="1189075"/>
            <a:ext cx="395700" cy="277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3162125" y="56825"/>
            <a:ext cx="26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20"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Clustering Analysis </a:t>
            </a:r>
            <a:endParaRPr sz="2120"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1932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4"/>
          <p:cNvSpPr/>
          <p:nvPr/>
        </p:nvSpPr>
        <p:spPr>
          <a:xfrm>
            <a:off x="4135200" y="3121675"/>
            <a:ext cx="436800" cy="267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4"/>
          <p:cNvSpPr txBox="1"/>
          <p:nvPr/>
        </p:nvSpPr>
        <p:spPr>
          <a:xfrm>
            <a:off x="152400" y="80875"/>
            <a:ext cx="2103900" cy="1262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Topic 26, 0.94, 13 papers, ['paddy rice', 'n2o emissions', 'ghg emissions', 'greenhouse gas', 'ch4 emissions', 'greenhouse', 'fertilizer rate', 'tillage', 'emissions different', 'management variables']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53" name="Google Shape;253;p34"/>
          <p:cNvCxnSpPr>
            <a:stCxn id="252" idx="2"/>
            <a:endCxn id="251" idx="0"/>
          </p:cNvCxnSpPr>
          <p:nvPr/>
        </p:nvCxnSpPr>
        <p:spPr>
          <a:xfrm>
            <a:off x="1204350" y="1342975"/>
            <a:ext cx="3149400" cy="177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4" name="Google Shape;254;p34"/>
          <p:cNvSpPr txBox="1">
            <a:spLocks noGrp="1"/>
          </p:cNvSpPr>
          <p:nvPr>
            <p:ph type="title"/>
          </p:nvPr>
        </p:nvSpPr>
        <p:spPr>
          <a:xfrm>
            <a:off x="3162125" y="56825"/>
            <a:ext cx="26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20"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Clustering Analysis </a:t>
            </a:r>
            <a:endParaRPr sz="2120"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Clustering Analysis - to finalise this week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0" name="Google Shape;26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For each cluster (or specific clusters):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Dependency Parsing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Identification of keywords, verbs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-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Bag of words for selected keywords/terms (impact, mitigate, ai, ml, climate, carbon, energy, emissions)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Scopus Crawl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Keywords:</a:t>
            </a:r>
            <a:br>
              <a:rPr lang="en-GB">
                <a:latin typeface="Avenir"/>
                <a:ea typeface="Avenir"/>
                <a:cs typeface="Avenir"/>
                <a:sym typeface="Avenir"/>
              </a:rPr>
            </a:br>
            <a:br>
              <a:rPr lang="en-GB" sz="1700">
                <a:latin typeface="Avenir"/>
                <a:ea typeface="Avenir"/>
                <a:cs typeface="Avenir"/>
                <a:sym typeface="Avenir"/>
              </a:rPr>
            </a:br>
            <a:r>
              <a:rPr lang="en-GB" b="1">
                <a:solidFill>
                  <a:srgbClr val="980000"/>
                </a:solidFill>
                <a:latin typeface="Avenir"/>
                <a:ea typeface="Avenir"/>
                <a:cs typeface="Avenir"/>
                <a:sym typeface="Avenir"/>
              </a:rPr>
              <a:t>( </a:t>
            </a:r>
            <a:r>
              <a:rPr lang="en-GB" sz="1500">
                <a:latin typeface="Avenir"/>
                <a:ea typeface="Avenir"/>
                <a:cs typeface="Avenir"/>
                <a:sym typeface="Avenir"/>
              </a:rPr>
              <a:t>TITLE-ABS-KEY</a:t>
            </a:r>
            <a:r>
              <a:rPr lang="en-GB" sz="1500" b="1">
                <a:latin typeface="Avenir"/>
                <a:ea typeface="Avenir"/>
                <a:cs typeface="Avenir"/>
                <a:sym typeface="Avenir"/>
              </a:rPr>
              <a:t>(“</a:t>
            </a:r>
            <a:r>
              <a:rPr lang="en-GB" sz="1500">
                <a:latin typeface="Avenir"/>
                <a:ea typeface="Avenir"/>
                <a:cs typeface="Avenir"/>
                <a:sym typeface="Avenir"/>
              </a:rPr>
              <a:t>artificial intelligence</a:t>
            </a:r>
            <a:r>
              <a:rPr lang="en-GB" sz="1500" b="1">
                <a:latin typeface="Avenir"/>
                <a:ea typeface="Avenir"/>
                <a:cs typeface="Avenir"/>
                <a:sym typeface="Avenir"/>
              </a:rPr>
              <a:t>”)</a:t>
            </a:r>
            <a:r>
              <a:rPr lang="en-GB" sz="1500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1500" b="1">
                <a:solidFill>
                  <a:srgbClr val="980000"/>
                </a:solidFill>
                <a:latin typeface="Avenir"/>
                <a:ea typeface="Avenir"/>
                <a:cs typeface="Avenir"/>
                <a:sym typeface="Avenir"/>
              </a:rPr>
              <a:t>OR</a:t>
            </a:r>
            <a:r>
              <a:rPr lang="en-GB" sz="1500">
                <a:latin typeface="Avenir"/>
                <a:ea typeface="Avenir"/>
                <a:cs typeface="Avenir"/>
                <a:sym typeface="Avenir"/>
              </a:rPr>
              <a:t> TITLE-ABS-KEY</a:t>
            </a:r>
            <a:r>
              <a:rPr lang="en-GB" sz="1500" b="1">
                <a:latin typeface="Avenir"/>
                <a:ea typeface="Avenir"/>
                <a:cs typeface="Avenir"/>
                <a:sym typeface="Avenir"/>
              </a:rPr>
              <a:t>(“</a:t>
            </a:r>
            <a:r>
              <a:rPr lang="en-GB" sz="1500">
                <a:latin typeface="Avenir"/>
                <a:ea typeface="Avenir"/>
                <a:cs typeface="Avenir"/>
                <a:sym typeface="Avenir"/>
              </a:rPr>
              <a:t>machine learning</a:t>
            </a:r>
            <a:r>
              <a:rPr lang="en-GB" sz="1500" b="1">
                <a:latin typeface="Avenir"/>
                <a:ea typeface="Avenir"/>
                <a:cs typeface="Avenir"/>
                <a:sym typeface="Avenir"/>
              </a:rPr>
              <a:t>”)</a:t>
            </a:r>
            <a:r>
              <a:rPr lang="en-GB" sz="1500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1500" b="1">
                <a:solidFill>
                  <a:srgbClr val="980000"/>
                </a:solidFill>
                <a:latin typeface="Avenir"/>
                <a:ea typeface="Avenir"/>
                <a:cs typeface="Avenir"/>
                <a:sym typeface="Avenir"/>
              </a:rPr>
              <a:t>OR</a:t>
            </a:r>
            <a:r>
              <a:rPr lang="en-GB" sz="1500">
                <a:latin typeface="Avenir"/>
                <a:ea typeface="Avenir"/>
                <a:cs typeface="Avenir"/>
                <a:sym typeface="Avenir"/>
              </a:rPr>
              <a:t> TITLE-ABS-KEY</a:t>
            </a:r>
            <a:r>
              <a:rPr lang="en-GB" sz="1500" b="1">
                <a:latin typeface="Avenir"/>
                <a:ea typeface="Avenir"/>
                <a:cs typeface="Avenir"/>
                <a:sym typeface="Avenir"/>
              </a:rPr>
              <a:t>(“</a:t>
            </a:r>
            <a:r>
              <a:rPr lang="en-GB" sz="1500">
                <a:latin typeface="Avenir"/>
                <a:ea typeface="Avenir"/>
                <a:cs typeface="Avenir"/>
                <a:sym typeface="Avenir"/>
              </a:rPr>
              <a:t>deep learning</a:t>
            </a:r>
            <a:r>
              <a:rPr lang="en-GB" sz="1500" b="1">
                <a:latin typeface="Avenir"/>
                <a:ea typeface="Avenir"/>
                <a:cs typeface="Avenir"/>
                <a:sym typeface="Avenir"/>
              </a:rPr>
              <a:t>”) </a:t>
            </a:r>
            <a:r>
              <a:rPr lang="en-GB" sz="1700" b="1">
                <a:solidFill>
                  <a:srgbClr val="980000"/>
                </a:solidFill>
                <a:latin typeface="Avenir"/>
                <a:ea typeface="Avenir"/>
                <a:cs typeface="Avenir"/>
                <a:sym typeface="Avenir"/>
              </a:rPr>
              <a:t>)</a:t>
            </a:r>
            <a:endParaRPr sz="15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FF"/>
                </a:solidFill>
                <a:latin typeface="Avenir"/>
                <a:ea typeface="Avenir"/>
                <a:cs typeface="Avenir"/>
                <a:sym typeface="Avenir"/>
              </a:rPr>
              <a:t>AND</a:t>
            </a:r>
            <a:endParaRPr sz="15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6AA84F"/>
                </a:solidFill>
                <a:latin typeface="Avenir"/>
                <a:ea typeface="Avenir"/>
                <a:cs typeface="Avenir"/>
                <a:sym typeface="Avenir"/>
              </a:rPr>
              <a:t>( </a:t>
            </a:r>
            <a:r>
              <a:rPr lang="en-GB" sz="1500">
                <a:latin typeface="Avenir"/>
                <a:ea typeface="Avenir"/>
                <a:cs typeface="Avenir"/>
                <a:sym typeface="Avenir"/>
              </a:rPr>
              <a:t>TITLE-ABS-KEY</a:t>
            </a:r>
            <a:r>
              <a:rPr lang="en-GB" sz="1500" b="1">
                <a:latin typeface="Avenir"/>
                <a:ea typeface="Avenir"/>
                <a:cs typeface="Avenir"/>
                <a:sym typeface="Avenir"/>
              </a:rPr>
              <a:t>(“</a:t>
            </a:r>
            <a:r>
              <a:rPr lang="en-GB" sz="1500">
                <a:latin typeface="Avenir"/>
                <a:ea typeface="Avenir"/>
                <a:cs typeface="Avenir"/>
                <a:sym typeface="Avenir"/>
              </a:rPr>
              <a:t>climate change</a:t>
            </a:r>
            <a:r>
              <a:rPr lang="en-GB" sz="1500" b="1">
                <a:latin typeface="Avenir"/>
                <a:ea typeface="Avenir"/>
                <a:cs typeface="Avenir"/>
                <a:sym typeface="Avenir"/>
              </a:rPr>
              <a:t>”)</a:t>
            </a:r>
            <a:r>
              <a:rPr lang="en-GB" sz="1500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1500" b="1">
                <a:solidFill>
                  <a:srgbClr val="6AA84F"/>
                </a:solidFill>
                <a:latin typeface="Avenir"/>
                <a:ea typeface="Avenir"/>
                <a:cs typeface="Avenir"/>
                <a:sym typeface="Avenir"/>
              </a:rPr>
              <a:t>OR</a:t>
            </a:r>
            <a:r>
              <a:rPr lang="en-GB" sz="1500">
                <a:latin typeface="Avenir"/>
                <a:ea typeface="Avenir"/>
                <a:cs typeface="Avenir"/>
                <a:sym typeface="Avenir"/>
              </a:rPr>
              <a:t> TITLE-ABS-KEY</a:t>
            </a:r>
            <a:r>
              <a:rPr lang="en-GB" sz="1500" b="1">
                <a:latin typeface="Avenir"/>
                <a:ea typeface="Avenir"/>
                <a:cs typeface="Avenir"/>
                <a:sym typeface="Avenir"/>
              </a:rPr>
              <a:t>(“</a:t>
            </a:r>
            <a:r>
              <a:rPr lang="en-GB" sz="1500">
                <a:latin typeface="Avenir"/>
                <a:ea typeface="Avenir"/>
                <a:cs typeface="Avenir"/>
                <a:sym typeface="Avenir"/>
              </a:rPr>
              <a:t>climate crisis</a:t>
            </a:r>
            <a:r>
              <a:rPr lang="en-GB" sz="1500" b="1">
                <a:latin typeface="Avenir"/>
                <a:ea typeface="Avenir"/>
                <a:cs typeface="Avenir"/>
                <a:sym typeface="Avenir"/>
              </a:rPr>
              <a:t>”)</a:t>
            </a:r>
            <a:r>
              <a:rPr lang="en-GB" sz="1500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1500" b="1">
                <a:solidFill>
                  <a:srgbClr val="6AA84F"/>
                </a:solidFill>
                <a:latin typeface="Avenir"/>
                <a:ea typeface="Avenir"/>
                <a:cs typeface="Avenir"/>
                <a:sym typeface="Avenir"/>
              </a:rPr>
              <a:t>OR</a:t>
            </a:r>
            <a:r>
              <a:rPr lang="en-GB" sz="1500">
                <a:latin typeface="Avenir"/>
                <a:ea typeface="Avenir"/>
                <a:cs typeface="Avenir"/>
                <a:sym typeface="Avenir"/>
              </a:rPr>
              <a:t> TITLE-ABS-KEY</a:t>
            </a:r>
            <a:r>
              <a:rPr lang="en-GB" sz="1500" b="1">
                <a:latin typeface="Avenir"/>
                <a:ea typeface="Avenir"/>
                <a:cs typeface="Avenir"/>
                <a:sym typeface="Avenir"/>
              </a:rPr>
              <a:t>(“</a:t>
            </a:r>
            <a:r>
              <a:rPr lang="en-GB" sz="1500">
                <a:latin typeface="Avenir"/>
                <a:ea typeface="Avenir"/>
                <a:cs typeface="Avenir"/>
                <a:sym typeface="Avenir"/>
              </a:rPr>
              <a:t>global warming</a:t>
            </a:r>
            <a:r>
              <a:rPr lang="en-GB" sz="1500" b="1">
                <a:latin typeface="Avenir"/>
                <a:ea typeface="Avenir"/>
                <a:cs typeface="Avenir"/>
                <a:sym typeface="Avenir"/>
              </a:rPr>
              <a:t>”)</a:t>
            </a:r>
            <a:r>
              <a:rPr lang="en-GB" sz="1500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1500" b="1">
                <a:solidFill>
                  <a:srgbClr val="6AA84F"/>
                </a:solidFill>
                <a:latin typeface="Avenir"/>
                <a:ea typeface="Avenir"/>
                <a:cs typeface="Avenir"/>
                <a:sym typeface="Avenir"/>
              </a:rPr>
              <a:t>OR</a:t>
            </a:r>
            <a:r>
              <a:rPr lang="en-GB" sz="1500">
                <a:latin typeface="Avenir"/>
                <a:ea typeface="Avenir"/>
                <a:cs typeface="Avenir"/>
                <a:sym typeface="Avenir"/>
              </a:rPr>
              <a:t> TITLE-ABS-KEY</a:t>
            </a:r>
            <a:r>
              <a:rPr lang="en-GB" sz="1500" b="1">
                <a:latin typeface="Avenir"/>
                <a:ea typeface="Avenir"/>
                <a:cs typeface="Avenir"/>
                <a:sym typeface="Avenir"/>
              </a:rPr>
              <a:t>(“</a:t>
            </a:r>
            <a:r>
              <a:rPr lang="en-GB" sz="1500">
                <a:latin typeface="Avenir"/>
                <a:ea typeface="Avenir"/>
                <a:cs typeface="Avenir"/>
                <a:sym typeface="Avenir"/>
              </a:rPr>
              <a:t>climate action</a:t>
            </a:r>
            <a:r>
              <a:rPr lang="en-GB" sz="1500" b="1">
                <a:latin typeface="Avenir"/>
                <a:ea typeface="Avenir"/>
                <a:cs typeface="Avenir"/>
                <a:sym typeface="Avenir"/>
              </a:rPr>
              <a:t>”)</a:t>
            </a:r>
            <a:r>
              <a:rPr lang="en-GB" sz="1500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1500" b="1">
                <a:solidFill>
                  <a:srgbClr val="6AA84F"/>
                </a:solidFill>
                <a:latin typeface="Avenir"/>
                <a:ea typeface="Avenir"/>
                <a:cs typeface="Avenir"/>
                <a:sym typeface="Avenir"/>
              </a:rPr>
              <a:t>OR</a:t>
            </a:r>
            <a:r>
              <a:rPr lang="en-GB" sz="1500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1500" b="1">
                <a:latin typeface="Avenir"/>
                <a:ea typeface="Avenir"/>
                <a:cs typeface="Avenir"/>
                <a:sym typeface="Avenir"/>
              </a:rPr>
              <a:t>(</a:t>
            </a:r>
            <a:r>
              <a:rPr lang="en-GB" sz="1500">
                <a:latin typeface="Avenir"/>
                <a:ea typeface="Avenir"/>
                <a:cs typeface="Avenir"/>
                <a:sym typeface="Avenir"/>
              </a:rPr>
              <a:t>TITLE-ABS-KEY</a:t>
            </a:r>
            <a:r>
              <a:rPr lang="en-GB" sz="1500" b="1">
                <a:latin typeface="Avenir"/>
                <a:ea typeface="Avenir"/>
                <a:cs typeface="Avenir"/>
                <a:sym typeface="Avenir"/>
              </a:rPr>
              <a:t>(“</a:t>
            </a:r>
            <a:r>
              <a:rPr lang="en-GB" sz="1500">
                <a:latin typeface="Avenir"/>
                <a:ea typeface="Avenir"/>
                <a:cs typeface="Avenir"/>
                <a:sym typeface="Avenir"/>
              </a:rPr>
              <a:t>sustainab*</a:t>
            </a:r>
            <a:r>
              <a:rPr lang="en-GB" sz="1500" b="1">
                <a:latin typeface="Avenir"/>
                <a:ea typeface="Avenir"/>
                <a:cs typeface="Avenir"/>
                <a:sym typeface="Avenir"/>
              </a:rPr>
              <a:t>”)</a:t>
            </a:r>
            <a:r>
              <a:rPr lang="en-GB" sz="1500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1500" b="1">
                <a:solidFill>
                  <a:srgbClr val="0000FF"/>
                </a:solidFill>
                <a:latin typeface="Avenir"/>
                <a:ea typeface="Avenir"/>
                <a:cs typeface="Avenir"/>
                <a:sym typeface="Avenir"/>
              </a:rPr>
              <a:t>AND</a:t>
            </a:r>
            <a:r>
              <a:rPr lang="en-GB" sz="1500">
                <a:latin typeface="Avenir"/>
                <a:ea typeface="Avenir"/>
                <a:cs typeface="Avenir"/>
                <a:sym typeface="Avenir"/>
              </a:rPr>
              <a:t> TITLE-ABS-KEY</a:t>
            </a:r>
            <a:r>
              <a:rPr lang="en-GB" sz="1500" b="1">
                <a:latin typeface="Avenir"/>
                <a:ea typeface="Avenir"/>
                <a:cs typeface="Avenir"/>
                <a:sym typeface="Avenir"/>
              </a:rPr>
              <a:t>(“</a:t>
            </a:r>
            <a:r>
              <a:rPr lang="en-GB" sz="1500">
                <a:latin typeface="Avenir"/>
                <a:ea typeface="Avenir"/>
                <a:cs typeface="Avenir"/>
                <a:sym typeface="Avenir"/>
              </a:rPr>
              <a:t>climate</a:t>
            </a:r>
            <a:r>
              <a:rPr lang="en-GB" sz="1500" b="1">
                <a:latin typeface="Avenir"/>
                <a:ea typeface="Avenir"/>
                <a:cs typeface="Avenir"/>
                <a:sym typeface="Avenir"/>
              </a:rPr>
              <a:t>”</a:t>
            </a:r>
            <a:r>
              <a:rPr lang="en-GB" sz="1500">
                <a:latin typeface="Avenir"/>
                <a:ea typeface="Avenir"/>
                <a:cs typeface="Avenir"/>
                <a:sym typeface="Avenir"/>
              </a:rPr>
              <a:t>)</a:t>
            </a:r>
            <a:r>
              <a:rPr lang="en-GB" sz="1500" b="1">
                <a:latin typeface="Avenir"/>
                <a:ea typeface="Avenir"/>
                <a:cs typeface="Avenir"/>
                <a:sym typeface="Avenir"/>
              </a:rPr>
              <a:t>) </a:t>
            </a:r>
            <a:r>
              <a:rPr lang="en-GB" sz="1700" b="1">
                <a:solidFill>
                  <a:srgbClr val="6AA84F"/>
                </a:solidFill>
                <a:latin typeface="Avenir"/>
                <a:ea typeface="Avenir"/>
                <a:cs typeface="Avenir"/>
                <a:sym typeface="Avenir"/>
              </a:rPr>
              <a:t>)</a:t>
            </a:r>
            <a:endParaRPr sz="1500">
              <a:latin typeface="Avenir"/>
              <a:ea typeface="Avenir"/>
              <a:cs typeface="Avenir"/>
              <a:sym typeface="Avenir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Font typeface="Avenir"/>
              <a:buChar char="-"/>
            </a:pPr>
            <a:r>
              <a:rPr lang="en-GB" sz="1500">
                <a:latin typeface="Avenir"/>
                <a:ea typeface="Avenir"/>
                <a:cs typeface="Avenir"/>
                <a:sym typeface="Avenir"/>
              </a:rPr>
              <a:t>Limited to </a:t>
            </a:r>
            <a:r>
              <a:rPr lang="en-GB" sz="1500" b="1" u="sng">
                <a:latin typeface="Avenir"/>
                <a:ea typeface="Avenir"/>
                <a:cs typeface="Avenir"/>
                <a:sym typeface="Avenir"/>
              </a:rPr>
              <a:t>Conference Proceedings</a:t>
            </a:r>
            <a:r>
              <a:rPr lang="en-GB" sz="1500">
                <a:latin typeface="Avenir"/>
                <a:ea typeface="Avenir"/>
                <a:cs typeface="Avenir"/>
                <a:sym typeface="Avenir"/>
              </a:rPr>
              <a:t> (“cp”) or </a:t>
            </a:r>
            <a:r>
              <a:rPr lang="en-GB" sz="1500" b="1" u="sng">
                <a:latin typeface="Avenir"/>
                <a:ea typeface="Avenir"/>
                <a:cs typeface="Avenir"/>
                <a:sym typeface="Avenir"/>
              </a:rPr>
              <a:t>Articles</a:t>
            </a:r>
            <a:r>
              <a:rPr lang="en-GB" sz="1500" b="1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1500">
                <a:latin typeface="Avenir"/>
                <a:ea typeface="Avenir"/>
                <a:cs typeface="Avenir"/>
                <a:sym typeface="Avenir"/>
              </a:rPr>
              <a:t>(“ar”); english only; no time limit</a:t>
            </a:r>
            <a:endParaRPr sz="15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683725" y="4185225"/>
            <a:ext cx="169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b="1">
                <a:highlight>
                  <a:schemeClr val="accent6"/>
                </a:highlight>
                <a:latin typeface="Avenir"/>
                <a:ea typeface="Avenir"/>
                <a:cs typeface="Avenir"/>
                <a:sym typeface="Avenir"/>
              </a:rPr>
              <a:t>8.191 records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Topic Modeling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Clusters/topics: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Avenir"/>
              <a:buChar char="❏"/>
            </a:pPr>
            <a:r>
              <a:rPr lang="en-GB" sz="1600">
                <a:highlight>
                  <a:schemeClr val="accent6"/>
                </a:highlight>
                <a:latin typeface="Avenir"/>
                <a:ea typeface="Avenir"/>
                <a:cs typeface="Avenir"/>
                <a:sym typeface="Avenir"/>
              </a:rPr>
              <a:t>142 micro-topics</a:t>
            </a:r>
            <a:endParaRPr sz="1600">
              <a:highlight>
                <a:schemeClr val="accent6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❏"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‘Auto’ mode reduces to 4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❏"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2027 outliers (~30%), down to 0 after outlier reduction (without threshold to assign all records)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❏"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Using MaximalMarginalRelevance(diversity=0.3) as representation model &gt; more diverse keywords representing the topic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❏"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‘Manual’ classification reduces to </a:t>
            </a:r>
            <a:r>
              <a:rPr lang="en-GB" sz="1600">
                <a:highlight>
                  <a:schemeClr val="accent6"/>
                </a:highlight>
                <a:latin typeface="Avenir"/>
                <a:ea typeface="Avenir"/>
                <a:cs typeface="Avenir"/>
                <a:sym typeface="Avenir"/>
              </a:rPr>
              <a:t>11 macro-topics</a:t>
            </a:r>
            <a:endParaRPr sz="1600">
              <a:highlight>
                <a:schemeClr val="accent6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488" y="407126"/>
            <a:ext cx="5501024" cy="432925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/>
          <p:nvPr/>
        </p:nvSpPr>
        <p:spPr>
          <a:xfrm>
            <a:off x="2044201" y="2946871"/>
            <a:ext cx="938100" cy="971100"/>
          </a:xfrm>
          <a:prstGeom prst="rect">
            <a:avLst/>
          </a:prstGeom>
          <a:noFill/>
          <a:ln w="28575" cap="flat" cmpd="sng">
            <a:solidFill>
              <a:srgbClr val="A5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89;p27">
            <a:extLst>
              <a:ext uri="{FF2B5EF4-FFF2-40B4-BE49-F238E27FC236}">
                <a16:creationId xmlns:a16="http://schemas.microsoft.com/office/drawing/2014/main" id="{ED6289CE-8E49-7FE8-994B-17C6488B58DD}"/>
              </a:ext>
            </a:extLst>
          </p:cNvPr>
          <p:cNvSpPr/>
          <p:nvPr/>
        </p:nvSpPr>
        <p:spPr>
          <a:xfrm rot="5400000">
            <a:off x="3055735" y="2925295"/>
            <a:ext cx="900976" cy="1188836"/>
          </a:xfrm>
          <a:prstGeom prst="rect">
            <a:avLst/>
          </a:prstGeom>
          <a:noFill/>
          <a:ln w="28575" cap="flat" cmpd="sng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3267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396275" y="372025"/>
            <a:ext cx="177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chemeClr val="accent6"/>
                </a:highlight>
                <a:latin typeface="Avenir"/>
                <a:ea typeface="Avenir"/>
                <a:cs typeface="Avenir"/>
                <a:sym typeface="Avenir"/>
              </a:rPr>
              <a:t>Manual topic classification</a:t>
            </a:r>
            <a:endParaRPr b="1">
              <a:highlight>
                <a:schemeClr val="accent6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5353775" y="436700"/>
            <a:ext cx="2579700" cy="440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485225" y="2264425"/>
            <a:ext cx="938100" cy="111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6080375" y="800650"/>
            <a:ext cx="2103900" cy="29553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latin typeface="Avenir"/>
                <a:ea typeface="Avenir"/>
                <a:cs typeface="Avenir"/>
                <a:sym typeface="Avenir"/>
              </a:rPr>
              <a:t>ENERGY</a:t>
            </a:r>
            <a:endParaRPr sz="1000" b="1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Wind power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Power forecasting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Cleaner production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Scheduling problem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Power grid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Outage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Renewable power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Hydrogen production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Power plant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Electrification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Energy storage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Battery state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Smart charging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Photovoltaic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Energy management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Solar cell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Building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90" name="Google Shape;90;p18"/>
          <p:cNvCxnSpPr>
            <a:stCxn id="89" idx="1"/>
            <a:endCxn id="88" idx="3"/>
          </p:cNvCxnSpPr>
          <p:nvPr/>
        </p:nvCxnSpPr>
        <p:spPr>
          <a:xfrm flipH="1">
            <a:off x="1423175" y="2278300"/>
            <a:ext cx="4657200" cy="54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3267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396275" y="372025"/>
            <a:ext cx="177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chemeClr val="accent6"/>
                </a:highlight>
                <a:latin typeface="Avenir"/>
                <a:ea typeface="Avenir"/>
                <a:cs typeface="Avenir"/>
                <a:sym typeface="Avenir"/>
              </a:rPr>
              <a:t>Manual topic classification</a:t>
            </a:r>
            <a:endParaRPr b="1">
              <a:highlight>
                <a:schemeClr val="accent6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5353775" y="436700"/>
            <a:ext cx="2579700" cy="440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1027075" y="2571750"/>
            <a:ext cx="986700" cy="663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6080375" y="1835825"/>
            <a:ext cx="2103900" cy="1723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latin typeface="Avenir"/>
                <a:ea typeface="Avenir"/>
                <a:cs typeface="Avenir"/>
                <a:sym typeface="Avenir"/>
              </a:rPr>
              <a:t>EMISSIONS</a:t>
            </a:r>
            <a:endParaRPr sz="1000" b="1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Carbon emissions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Co2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Energy consumption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GHG emissions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Carbon price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Waste recycling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Ships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Electricity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Smart Grid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0" name="Google Shape;100;p19"/>
          <p:cNvCxnSpPr>
            <a:stCxn id="99" idx="1"/>
            <a:endCxn id="98" idx="3"/>
          </p:cNvCxnSpPr>
          <p:nvPr/>
        </p:nvCxnSpPr>
        <p:spPr>
          <a:xfrm flipH="1">
            <a:off x="2013875" y="2697725"/>
            <a:ext cx="4066500" cy="20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3267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396275" y="372025"/>
            <a:ext cx="177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chemeClr val="accent6"/>
                </a:highlight>
                <a:latin typeface="Avenir"/>
                <a:ea typeface="Avenir"/>
                <a:cs typeface="Avenir"/>
                <a:sym typeface="Avenir"/>
              </a:rPr>
              <a:t>Manual topic classification</a:t>
            </a:r>
            <a:endParaRPr b="1">
              <a:highlight>
                <a:schemeClr val="accent6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5353775" y="436700"/>
            <a:ext cx="2579700" cy="440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1027075" y="2571750"/>
            <a:ext cx="986700" cy="6633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6080375" y="2951875"/>
            <a:ext cx="2103900" cy="1723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latin typeface="Avenir"/>
                <a:ea typeface="Avenir"/>
                <a:cs typeface="Avenir"/>
                <a:sym typeface="Avenir"/>
              </a:rPr>
              <a:t>EMISSIONS</a:t>
            </a:r>
            <a:endParaRPr sz="1000" b="1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Carbon emissions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Co2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Energy consumption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GHG emissions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Carbon price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Waste recycling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Ships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Electricity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Smart Grid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0" name="Google Shape;110;p20"/>
          <p:cNvCxnSpPr>
            <a:stCxn id="109" idx="1"/>
            <a:endCxn id="108" idx="3"/>
          </p:cNvCxnSpPr>
          <p:nvPr/>
        </p:nvCxnSpPr>
        <p:spPr>
          <a:xfrm rot="10800000">
            <a:off x="2013875" y="2903275"/>
            <a:ext cx="4066500" cy="9105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20"/>
          <p:cNvSpPr txBox="1"/>
          <p:nvPr/>
        </p:nvSpPr>
        <p:spPr>
          <a:xfrm>
            <a:off x="6080375" y="1155250"/>
            <a:ext cx="2103900" cy="1262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latin typeface="Avenir"/>
                <a:ea typeface="Avenir"/>
                <a:cs typeface="Avenir"/>
                <a:sym typeface="Avenir"/>
              </a:rPr>
              <a:t>AI</a:t>
            </a:r>
            <a:endParaRPr sz="1000" b="1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Artificial Intelligence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Digitalization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Society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Sustainability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Future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Research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1577025" y="2159275"/>
            <a:ext cx="485100" cy="663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" name="Google Shape;113;p20"/>
          <p:cNvCxnSpPr>
            <a:stCxn id="111" idx="1"/>
            <a:endCxn id="112" idx="3"/>
          </p:cNvCxnSpPr>
          <p:nvPr/>
        </p:nvCxnSpPr>
        <p:spPr>
          <a:xfrm flipH="1">
            <a:off x="2062175" y="1786300"/>
            <a:ext cx="4018200" cy="70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3267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396275" y="372025"/>
            <a:ext cx="177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chemeClr val="accent6"/>
                </a:highlight>
                <a:latin typeface="Avenir"/>
                <a:ea typeface="Avenir"/>
                <a:cs typeface="Avenir"/>
                <a:sym typeface="Avenir"/>
              </a:rPr>
              <a:t>Manual topic classification</a:t>
            </a:r>
            <a:endParaRPr b="1">
              <a:highlight>
                <a:schemeClr val="accent6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5353775" y="436700"/>
            <a:ext cx="2579700" cy="440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1617475" y="1512325"/>
            <a:ext cx="509400" cy="800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6080375" y="1835825"/>
            <a:ext cx="2103900" cy="20319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latin typeface="Avenir"/>
                <a:ea typeface="Avenir"/>
                <a:cs typeface="Avenir"/>
                <a:sym typeface="Avenir"/>
              </a:rPr>
              <a:t>MEDIA/RESEARCH/EDUCATION</a:t>
            </a:r>
            <a:endParaRPr sz="1000" b="1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Sentiment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Topic modeling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Social media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Twitter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Text analysis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Bibliometric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Natural language processing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Discourse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Mitigation adaptation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Disaster management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venir"/>
                <a:ea typeface="Avenir"/>
                <a:cs typeface="Avenir"/>
                <a:sym typeface="Avenir"/>
              </a:rPr>
              <a:t>Climate change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23" name="Google Shape;123;p21"/>
          <p:cNvCxnSpPr>
            <a:stCxn id="122" idx="1"/>
            <a:endCxn id="121" idx="3"/>
          </p:cNvCxnSpPr>
          <p:nvPr/>
        </p:nvCxnSpPr>
        <p:spPr>
          <a:xfrm rot="10800000">
            <a:off x="2126975" y="1912775"/>
            <a:ext cx="3953400" cy="93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745</Words>
  <Application>Microsoft Office PowerPoint</Application>
  <PresentationFormat>On-screen Show (16:9)</PresentationFormat>
  <Paragraphs>263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Avenir</vt:lpstr>
      <vt:lpstr>Simple Light</vt:lpstr>
      <vt:lpstr>AI and climate change</vt:lpstr>
      <vt:lpstr>Structure</vt:lpstr>
      <vt:lpstr>Scopus Crawl</vt:lpstr>
      <vt:lpstr>Topic 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Clustering Analysis </vt:lpstr>
      <vt:lpstr>Clustering Analysis </vt:lpstr>
      <vt:lpstr>Clustering Analysis </vt:lpstr>
      <vt:lpstr>Clustering Analysis </vt:lpstr>
      <vt:lpstr>Clustering Analysis - to finalise this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climate change</dc:title>
  <cp:lastModifiedBy>Christian Burmester</cp:lastModifiedBy>
  <cp:revision>1</cp:revision>
  <dcterms:modified xsi:type="dcterms:W3CDTF">2023-08-06T16:01:08Z</dcterms:modified>
</cp:coreProperties>
</file>