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1"/>
  </p:normalViewPr>
  <p:slideViewPr>
    <p:cSldViewPr snapToGrid="0" snapToObjects="1">
      <p:cViewPr varScale="1">
        <p:scale>
          <a:sx n="127" d="100"/>
          <a:sy n="127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4893A-7ACB-6349-BE3A-E363732DCC9D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1889E-C34A-C743-8D18-D316EAA0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5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Broyden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-Fletcher-Goldfarb-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Shanno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(BFGS) 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1889E-C34A-C743-8D18-D316EAA0A5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11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1889E-C34A-C743-8D18-D316EAA0A5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8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37816-F9EA-2B4E-ADDE-7C8F2AA75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1C5AD-3E27-C44E-9E41-A8C60D7F3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EE207-9875-E142-9E45-7244FE8C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383B-6EE8-344D-B621-5B94B1FAB2B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F0C91-85C3-A14D-AF01-90BCF4DC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ECB6-6C3E-214F-9F63-3ABCC1C1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9DE9-07D7-D04C-A76B-FE2EA95FE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F2F9-082A-BB4B-B23D-0EADADB5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1AD35-CB25-6B4B-856C-DBE4483A0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960C1-D291-C74A-8872-DF79CB38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383B-6EE8-344D-B621-5B94B1FAB2B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BA053-E13F-7B4F-86A3-8B0E3B36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6BC8E-526B-C84C-9169-33A5225F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9DE9-07D7-D04C-A76B-FE2EA95FE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8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7AB1F1-D5AC-184D-ABCD-79B8BDA18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FDB17-9993-8F4B-9D9D-9EA3D9083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A442B-8936-2444-BFB9-AFF6FB1F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383B-6EE8-344D-B621-5B94B1FAB2B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2AEC7-DAF6-D348-B81A-8FA02182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A2C4C-A0E7-C843-98BC-2DB1FA83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9DE9-07D7-D04C-A76B-FE2EA95FE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3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C0E3-BBD1-9F49-98F8-F3BCBCD8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C1F8-7FEE-4A4E-82A5-8D1E1F74A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87E3B-7C77-1F49-81D8-0C9E6291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383B-6EE8-344D-B621-5B94B1FAB2B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43230-BB2B-D447-AD99-CACDAA09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5B60F-3227-4040-99A7-80B9A0C8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9DE9-07D7-D04C-A76B-FE2EA95FE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5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B889-F5C5-5543-A4E5-E375271E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C814A-C56E-2943-9969-C5799E523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EED9E-0F48-234E-97DE-A27D99A7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383B-6EE8-344D-B621-5B94B1FAB2B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F7970-62C7-A446-AA43-F7842F9E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A997E-2AB8-754D-8FDE-6D8AA904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9DE9-07D7-D04C-A76B-FE2EA95FE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6B6E-7FAE-854C-A3FE-500E6F48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7B85A-6569-B446-BBE7-4647BB240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12E3B-4461-E344-9DB4-B6D487404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C8BEC-A1BC-5A46-A70F-EA41DF46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383B-6EE8-344D-B621-5B94B1FAB2B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3D530-7629-1C4A-B6E7-A337E1B5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D9192-BC7C-C143-A6F2-19A76279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9DE9-07D7-D04C-A76B-FE2EA95FE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0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D8A2-DA69-0A48-BAF0-E59640D8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72446-FC19-834B-A098-22495BD6C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084F3-8294-9442-BAC1-691DFEB74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A27CA-2C8F-CC4A-8A77-8AC074D5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B8716-5A68-4149-9A53-6B9B8F73E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9274B-3BA9-014D-A7A6-6C09B0EF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383B-6EE8-344D-B621-5B94B1FAB2B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004FF-59CD-AF47-BC89-AD66B3A6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A3C78-60AA-9B42-BFA4-4B629ACD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9DE9-07D7-D04C-A76B-FE2EA95FE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5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3534-2E9D-624A-B9A8-F037ED21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BD44C-B149-B64E-860F-79632AC9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383B-6EE8-344D-B621-5B94B1FAB2B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16411-3489-EA4A-B919-8BDA8532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AE60F-9407-7242-BCB9-1EF4BF8D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9DE9-07D7-D04C-A76B-FE2EA95FE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DA0BA-AD6A-4943-A34A-A5162388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383B-6EE8-344D-B621-5B94B1FAB2B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34E92-D8DE-3E40-897A-70C37234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1C626-1AD7-0347-B521-48181405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9DE9-07D7-D04C-A76B-FE2EA95FE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8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36D9-C271-C347-9356-E77B737DF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5416-9584-9A41-8831-3B1AAF86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B8805-076C-964A-8F0F-5894EC618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4211A-BD20-BB48-9975-AA899409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383B-6EE8-344D-B621-5B94B1FAB2B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ECD1C-E051-2B4F-990F-71F1B736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8B7CA-4D23-524A-9B98-913E1344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9DE9-07D7-D04C-A76B-FE2EA95FE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2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B6C06-F249-9343-B075-F61E418B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74B03-651A-684F-8017-33B3E3D5E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39105-E1B7-934C-8DD9-E963BEE42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F0A82-2B0E-0C4F-8B09-0413F7F6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383B-6EE8-344D-B621-5B94B1FAB2B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F3782-6E31-AB4A-BA40-0CCDE4ED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02913-8042-F245-8F60-47C9A31A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9DE9-07D7-D04C-A76B-FE2EA95FE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2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39591-6EB2-CF4F-947D-2ADEEA889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A79E8-03EB-E940-BB82-8F35087C0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3E649-9E75-CC4F-B686-0991234C7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8383B-6EE8-344D-B621-5B94B1FAB2B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AC58A-BBC8-5A4F-8FB1-035B366E7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53890-AACF-0641-86EC-87C9DB07A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89DE9-07D7-D04C-A76B-FE2EA95FE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2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ED98-16E8-9A42-9A94-46C043186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759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Bayesian method to leverage quantitative functional</a:t>
            </a:r>
            <a:br>
              <a:rPr lang="en-US" dirty="0"/>
            </a:br>
            <a:r>
              <a:rPr lang="en-US" dirty="0"/>
              <a:t>annotations in Genome-wide Association Study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08207-F371-BF43-A6F7-D74E19C76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789" y="4333812"/>
            <a:ext cx="9144000" cy="1655762"/>
          </a:xfrm>
        </p:spPr>
        <p:txBody>
          <a:bodyPr/>
          <a:lstStyle/>
          <a:p>
            <a:r>
              <a:rPr lang="en-US" dirty="0" err="1"/>
              <a:t>Junyu</a:t>
            </a:r>
            <a:r>
              <a:rPr lang="en-US" dirty="0"/>
              <a:t> Chen</a:t>
            </a:r>
          </a:p>
          <a:p>
            <a:r>
              <a:rPr lang="en-US" dirty="0"/>
              <a:t>01/24/2020</a:t>
            </a:r>
          </a:p>
        </p:txBody>
      </p:sp>
    </p:spTree>
    <p:extLst>
      <p:ext uri="{BB962C8B-B14F-4D97-AF65-F5344CB8AC3E}">
        <p14:creationId xmlns:p14="http://schemas.microsoft.com/office/powerpoint/2010/main" val="369721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1AE5-2D20-404F-A0B2-BE32FC71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22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Aims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53EF-8286-8C42-BA23-D25AA4878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402"/>
            <a:ext cx="10515600" cy="4351338"/>
          </a:xfrm>
        </p:spPr>
        <p:txBody>
          <a:bodyPr/>
          <a:lstStyle/>
          <a:p>
            <a:r>
              <a:rPr lang="en-US" dirty="0"/>
              <a:t>Understand biological mechanisms for genetic association studies</a:t>
            </a:r>
          </a:p>
          <a:p>
            <a:r>
              <a:rPr lang="en-US" dirty="0"/>
              <a:t>Account for linkage disequilibrium (LD) for fine-mapping “causal” candidate signals</a:t>
            </a:r>
          </a:p>
          <a:p>
            <a:r>
              <a:rPr lang="en-US" dirty="0"/>
              <a:t>Use summary statistics to gain efficiency</a:t>
            </a:r>
          </a:p>
          <a:p>
            <a:r>
              <a:rPr lang="en-US" dirty="0"/>
              <a:t>Account for functional information of genetic variants in Genome-wide Association Study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3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682F-E85C-2D46-878D-839E1E2B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Bayesian Hierarchical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2BF997-AB6E-D24D-97B8-71BC55E43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6740" y="1773427"/>
                <a:ext cx="3153032" cy="5715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/>
                  <a:t>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2BF997-AB6E-D24D-97B8-71BC55E43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6740" y="1773427"/>
                <a:ext cx="3153032" cy="571586"/>
              </a:xfrm>
              <a:blipFill>
                <a:blip r:embed="rId2"/>
                <a:stretch>
                  <a:fillRect l="-3600" t="-1304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B708D-3B14-144E-BADB-19EC8C361A09}"/>
                  </a:ext>
                </a:extLst>
              </p:cNvPr>
              <p:cNvSpPr txBox="1"/>
              <p:nvPr/>
            </p:nvSpPr>
            <p:spPr>
              <a:xfrm>
                <a:off x="3454544" y="2627257"/>
                <a:ext cx="5613610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β ~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1−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effectLst/>
                  </a:rPr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B708D-3B14-144E-BADB-19EC8C361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544" y="2627257"/>
                <a:ext cx="5613610" cy="578685"/>
              </a:xfrm>
              <a:prstGeom prst="rect">
                <a:avLst/>
              </a:prstGeom>
              <a:blipFill>
                <a:blip r:embed="rId3"/>
                <a:stretch>
                  <a:fillRect l="-2032" t="-434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4CE8FD-EAF5-CA41-9CBF-63BD16B07BA6}"/>
                  </a:ext>
                </a:extLst>
              </p:cNvPr>
              <p:cNvSpPr txBox="1"/>
              <p:nvPr/>
            </p:nvSpPr>
            <p:spPr>
              <a:xfrm>
                <a:off x="2485091" y="3297677"/>
                <a:ext cx="8445668" cy="1408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is the causal probability for the </a:t>
                </a:r>
                <a:r>
                  <a:rPr lang="en-US" sz="2800" dirty="0" err="1"/>
                  <a:t>ith</a:t>
                </a:r>
                <a:r>
                  <a:rPr lang="en-US" sz="2800" dirty="0"/>
                  <a:t> SNP,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r>
                  <a:rPr lang="en-US" sz="2800" dirty="0"/>
                  <a:t> effect-size variance for the </a:t>
                </a:r>
                <a:r>
                  <a:rPr lang="en-US" sz="2800" dirty="0" err="1"/>
                  <a:t>ith</a:t>
                </a:r>
                <a:r>
                  <a:rPr lang="en-US" sz="2800" dirty="0"/>
                  <a:t> associated</a:t>
                </a:r>
              </a:p>
              <a:p>
                <a:r>
                  <a:rPr lang="en-US" sz="2800" dirty="0"/>
                  <a:t>variant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4CE8FD-EAF5-CA41-9CBF-63BD16B07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091" y="3297677"/>
                <a:ext cx="8445668" cy="1408271"/>
              </a:xfrm>
              <a:prstGeom prst="rect">
                <a:avLst/>
              </a:prstGeom>
              <a:blipFill>
                <a:blip r:embed="rId4"/>
                <a:stretch>
                  <a:fillRect l="-1502" t="-4464" b="-9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088CC-A09E-BE4C-AA5D-2ECD3B79B31A}"/>
                  </a:ext>
                </a:extLst>
              </p:cNvPr>
              <p:cNvSpPr txBox="1"/>
              <p:nvPr/>
            </p:nvSpPr>
            <p:spPr>
              <a:xfrm>
                <a:off x="1535151" y="5034331"/>
                <a:ext cx="9766200" cy="977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Priors: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𝑙𝑜𝑔𝑖𝑡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= a</a:t>
                </a:r>
                <a:r>
                  <a:rPr lang="en-US" sz="2800" baseline="-25000" dirty="0"/>
                  <a:t>0</a:t>
                </a:r>
                <a:r>
                  <a:rPr lang="en-US" sz="2800" dirty="0"/>
                  <a:t> + a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 * Anno</a:t>
                </a:r>
                <a:r>
                  <a:rPr lang="en-US" sz="2800" baseline="-25000" dirty="0"/>
                  <a:t>1i</a:t>
                </a:r>
                <a:r>
                  <a:rPr lang="en-US" sz="2800" dirty="0"/>
                  <a:t> + a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 * Anno</a:t>
                </a:r>
                <a:r>
                  <a:rPr lang="en-US" sz="2800" baseline="-25000" dirty="0"/>
                  <a:t>2i</a:t>
                </a:r>
                <a:r>
                  <a:rPr lang="en-US" sz="2800" dirty="0"/>
                  <a:t> + … + </a:t>
                </a:r>
                <a:r>
                  <a:rPr lang="en-US" sz="2800" dirty="0" err="1"/>
                  <a:t>a</a:t>
                </a:r>
                <a:r>
                  <a:rPr lang="en-US" sz="2800" baseline="-25000" dirty="0" err="1"/>
                  <a:t>k</a:t>
                </a:r>
                <a:r>
                  <a:rPr lang="en-US" sz="2800" dirty="0"/>
                  <a:t> * </a:t>
                </a:r>
                <a:r>
                  <a:rPr lang="en-US" sz="2800" dirty="0" err="1"/>
                  <a:t>Anno</a:t>
                </a:r>
                <a:r>
                  <a:rPr lang="en-US" sz="2800" baseline="-25000" dirty="0" err="1"/>
                  <a:t>ki</a:t>
                </a:r>
                <a:endParaRPr lang="en-US" sz="2800" baseline="-25000" dirty="0"/>
              </a:p>
              <a:p>
                <a:r>
                  <a:rPr lang="en-US" sz="2800" b="0" dirty="0"/>
                  <a:t>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= b</a:t>
                </a:r>
                <a:r>
                  <a:rPr lang="en-US" sz="2800" baseline="-25000" dirty="0"/>
                  <a:t>0</a:t>
                </a:r>
                <a:r>
                  <a:rPr lang="en-US" sz="2800" dirty="0"/>
                  <a:t> + b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 * Anno</a:t>
                </a:r>
                <a:r>
                  <a:rPr lang="en-US" sz="2800" baseline="-25000" dirty="0"/>
                  <a:t>1i</a:t>
                </a:r>
                <a:r>
                  <a:rPr lang="en-US" sz="2800" dirty="0"/>
                  <a:t> + b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 * Anno</a:t>
                </a:r>
                <a:r>
                  <a:rPr lang="en-US" sz="2800" baseline="-25000" dirty="0"/>
                  <a:t>2i</a:t>
                </a:r>
                <a:r>
                  <a:rPr lang="en-US" sz="2800" dirty="0"/>
                  <a:t> + … + b</a:t>
                </a:r>
                <a:r>
                  <a:rPr lang="en-US" sz="2800" baseline="-25000" dirty="0"/>
                  <a:t>k</a:t>
                </a:r>
                <a:r>
                  <a:rPr lang="en-US" sz="2800" dirty="0"/>
                  <a:t> * </a:t>
                </a:r>
                <a:r>
                  <a:rPr lang="en-US" sz="2800" dirty="0" err="1"/>
                  <a:t>Anno</a:t>
                </a:r>
                <a:r>
                  <a:rPr lang="en-US" sz="2800" baseline="-25000" dirty="0" err="1"/>
                  <a:t>ki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088CC-A09E-BE4C-AA5D-2ECD3B79B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151" y="5034331"/>
                <a:ext cx="9766200" cy="977383"/>
              </a:xfrm>
              <a:prstGeom prst="rect">
                <a:avLst/>
              </a:prstGeom>
              <a:blipFill>
                <a:blip r:embed="rId5"/>
                <a:stretch>
                  <a:fillRect l="-1299" t="-6494"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64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CE55-7DC0-F44F-BEE4-75BB2791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6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EM-MCMC Algorithm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9BEA054-3C6F-564E-B71E-51B63192C30B}"/>
                  </a:ext>
                </a:extLst>
              </p:cNvPr>
              <p:cNvSpPr/>
              <p:nvPr/>
            </p:nvSpPr>
            <p:spPr>
              <a:xfrm>
                <a:off x="2816632" y="995184"/>
                <a:ext cx="6811059" cy="15158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800" b="1" baseline="-25000" dirty="0"/>
                  <a:t>i</a:t>
                </a:r>
                <a:r>
                  <a:rPr lang="en-US" sz="2800" b="1" dirty="0"/>
                  <a:t> (a</a:t>
                </a:r>
                <a:r>
                  <a:rPr lang="en-US" sz="2800" b="1" baseline="-25000" dirty="0"/>
                  <a:t>0, </a:t>
                </a:r>
                <a:r>
                  <a:rPr lang="en-US" sz="2800" b="1" dirty="0"/>
                  <a:t>a</a:t>
                </a:r>
                <a:r>
                  <a:rPr lang="en-US" sz="2800" b="1" baseline="-25000" dirty="0"/>
                  <a:t>1,</a:t>
                </a:r>
                <a:r>
                  <a:rPr lang="en-US" sz="2800" b="1" dirty="0"/>
                  <a:t> … </a:t>
                </a:r>
                <a:r>
                  <a:rPr lang="en-US" sz="2800" b="1" baseline="-25000" dirty="0"/>
                  <a:t>,</a:t>
                </a:r>
                <a:r>
                  <a:rPr lang="en-US" sz="2800" b="1" dirty="0" err="1"/>
                  <a:t>a</a:t>
                </a:r>
                <a:r>
                  <a:rPr lang="en-US" sz="2800" b="1" baseline="-25000" dirty="0" err="1"/>
                  <a:t>k</a:t>
                </a:r>
                <a:r>
                  <a:rPr lang="en-US" sz="2800" b="1" baseline="-25000" dirty="0"/>
                  <a:t>,</a:t>
                </a:r>
                <a:r>
                  <a:rPr lang="en-US" sz="2800" b="1" dirty="0"/>
                  <a:t>),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2800" b="1" dirty="0"/>
                  <a:t>(b</a:t>
                </a:r>
                <a:r>
                  <a:rPr lang="en-US" sz="2800" b="1" baseline="-25000" dirty="0"/>
                  <a:t>0, </a:t>
                </a:r>
                <a:r>
                  <a:rPr lang="en-US" sz="2800" b="1" dirty="0"/>
                  <a:t>b</a:t>
                </a:r>
                <a:r>
                  <a:rPr lang="en-US" sz="2800" b="1" baseline="-25000" dirty="0"/>
                  <a:t>1,</a:t>
                </a:r>
                <a:r>
                  <a:rPr lang="en-US" sz="2800" b="1" dirty="0"/>
                  <a:t> … </a:t>
                </a:r>
                <a:r>
                  <a:rPr lang="en-US" sz="2800" b="1" baseline="-25000" dirty="0"/>
                  <a:t>,</a:t>
                </a:r>
                <a:r>
                  <a:rPr lang="en-US" sz="2800" b="1" dirty="0"/>
                  <a:t>b</a:t>
                </a:r>
                <a:r>
                  <a:rPr lang="en-US" sz="2800" b="1" baseline="-25000" dirty="0"/>
                  <a:t>k,</a:t>
                </a:r>
                <a:r>
                  <a:rPr lang="en-US" sz="2800" b="1" dirty="0"/>
                  <a:t>)</a:t>
                </a:r>
              </a:p>
              <a:p>
                <a:pPr algn="ctr"/>
                <a:r>
                  <a:rPr lang="en-US" sz="2400" i="1" dirty="0"/>
                  <a:t>initial values: </a:t>
                </a:r>
                <a:r>
                  <a:rPr lang="en-US" sz="2400" dirty="0"/>
                  <a:t>a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 = -10</a:t>
                </a:r>
                <a:r>
                  <a:rPr lang="en-US" sz="2400" baseline="-25000" dirty="0"/>
                  <a:t>, </a:t>
                </a:r>
                <a:r>
                  <a:rPr lang="en-US" sz="2400" dirty="0"/>
                  <a:t>a</a:t>
                </a:r>
                <a:r>
                  <a:rPr lang="en-US" sz="2400" baseline="-25000" dirty="0"/>
                  <a:t>1 </a:t>
                </a:r>
                <a:r>
                  <a:rPr lang="en-US" sz="2400" dirty="0"/>
                  <a:t>= a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= … = </a:t>
                </a:r>
                <a:r>
                  <a:rPr lang="en-US" sz="2400" dirty="0" err="1"/>
                  <a:t>a</a:t>
                </a:r>
                <a:r>
                  <a:rPr lang="en-US" sz="2400" baseline="-25000" dirty="0" err="1"/>
                  <a:t>k</a:t>
                </a:r>
                <a:r>
                  <a:rPr lang="en-US" sz="2400" dirty="0"/>
                  <a:t> = 0</a:t>
                </a:r>
              </a:p>
              <a:p>
                <a:pPr algn="ctr"/>
                <a:r>
                  <a:rPr lang="en-US" sz="2400" dirty="0"/>
                  <a:t>b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 = 1</a:t>
                </a:r>
                <a:r>
                  <a:rPr lang="en-US" sz="2400" baseline="-25000" dirty="0"/>
                  <a:t>, </a:t>
                </a:r>
                <a:r>
                  <a:rPr lang="en-US" sz="2400" dirty="0"/>
                  <a:t>b</a:t>
                </a:r>
                <a:r>
                  <a:rPr lang="en-US" sz="2400" baseline="-25000" dirty="0"/>
                  <a:t>1 </a:t>
                </a:r>
                <a:r>
                  <a:rPr lang="en-US" sz="2400" dirty="0"/>
                  <a:t>= b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= … = b</a:t>
                </a:r>
                <a:r>
                  <a:rPr lang="en-US" sz="2400" baseline="-25000" dirty="0"/>
                  <a:t>k</a:t>
                </a:r>
                <a:r>
                  <a:rPr lang="en-US" sz="2400" dirty="0"/>
                  <a:t> = 0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9BEA054-3C6F-564E-B71E-51B63192C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632" y="995184"/>
                <a:ext cx="6811059" cy="15158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6D358CA-FCFB-2C4E-B19D-7E5A6A78B623}"/>
              </a:ext>
            </a:extLst>
          </p:cNvPr>
          <p:cNvSpPr/>
          <p:nvPr/>
        </p:nvSpPr>
        <p:spPr>
          <a:xfrm>
            <a:off x="2663415" y="5063132"/>
            <a:ext cx="7117492" cy="1103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β</a:t>
            </a:r>
            <a:r>
              <a:rPr lang="en-US" sz="2800" baseline="-25000" dirty="0" err="1"/>
              <a:t>i</a:t>
            </a:r>
            <a:r>
              <a:rPr lang="en-US" sz="2800" dirty="0"/>
              <a:t>, Bayesian posterior inclusion </a:t>
            </a:r>
            <a:r>
              <a:rPr lang="en-US" sz="2800" dirty="0" err="1"/>
              <a:t>probability</a:t>
            </a:r>
            <a:r>
              <a:rPr lang="en-US" sz="2800" baseline="-25000" dirty="0" err="1"/>
              <a:t>i</a:t>
            </a:r>
            <a:r>
              <a:rPr lang="en-US" sz="2800" dirty="0"/>
              <a:t> (</a:t>
            </a:r>
            <a:r>
              <a:rPr lang="en-US" sz="2800" dirty="0" err="1"/>
              <a:t>PP</a:t>
            </a:r>
            <a:r>
              <a:rPr lang="en-US" sz="2800" baseline="-25000" dirty="0" err="1"/>
              <a:t>i</a:t>
            </a:r>
            <a:r>
              <a:rPr lang="en-US" sz="2800" dirty="0"/>
              <a:t>)</a:t>
            </a:r>
          </a:p>
        </p:txBody>
      </p:sp>
      <p:sp>
        <p:nvSpPr>
          <p:cNvPr id="16" name="Curved Left Arrow 15">
            <a:extLst>
              <a:ext uri="{FF2B5EF4-FFF2-40B4-BE49-F238E27FC236}">
                <a16:creationId xmlns:a16="http://schemas.microsoft.com/office/drawing/2014/main" id="{B90086A6-1127-F145-ABE4-D183C1DE3F5B}"/>
              </a:ext>
            </a:extLst>
          </p:cNvPr>
          <p:cNvSpPr/>
          <p:nvPr/>
        </p:nvSpPr>
        <p:spPr>
          <a:xfrm>
            <a:off x="8570973" y="2713781"/>
            <a:ext cx="704335" cy="23477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A1FCCC5B-0495-2948-A58C-872355046B03}"/>
              </a:ext>
            </a:extLst>
          </p:cNvPr>
          <p:cNvSpPr/>
          <p:nvPr/>
        </p:nvSpPr>
        <p:spPr>
          <a:xfrm rot="10800000">
            <a:off x="2979329" y="2544089"/>
            <a:ext cx="700073" cy="245899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E6AFE-A335-3B44-A3F3-05009EA61ABE}"/>
              </a:ext>
            </a:extLst>
          </p:cNvPr>
          <p:cNvSpPr/>
          <p:nvPr/>
        </p:nvSpPr>
        <p:spPr>
          <a:xfrm>
            <a:off x="1000897" y="2890950"/>
            <a:ext cx="1815735" cy="15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b="1" i="1" dirty="0">
                <a:solidFill>
                  <a:schemeClr val="bg1"/>
                </a:solidFill>
              </a:rPr>
              <a:t>M-step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</a:rPr>
              <a:t>Non-linear Optimization: 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</a:rPr>
              <a:t>BFGS</a:t>
            </a:r>
            <a:r>
              <a:rPr lang="en-US" baseline="30000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 algorithm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B3EE4-D382-574B-929B-B2AE12844954}"/>
              </a:ext>
            </a:extLst>
          </p:cNvPr>
          <p:cNvSpPr txBox="1"/>
          <p:nvPr/>
        </p:nvSpPr>
        <p:spPr>
          <a:xfrm>
            <a:off x="397269" y="6473966"/>
            <a:ext cx="5210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Broyden</a:t>
            </a:r>
            <a:r>
              <a:rPr lang="en-US" dirty="0"/>
              <a:t>-Fletcher-Goldfarb-</a:t>
            </a:r>
            <a:r>
              <a:rPr lang="en-US" dirty="0" err="1"/>
              <a:t>Shanno</a:t>
            </a:r>
            <a:r>
              <a:rPr lang="en-US" dirty="0"/>
              <a:t> (BFGS) algorithm</a:t>
            </a:r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6A58E2-F318-DC4D-9F5A-D4419A1A271A}"/>
              </a:ext>
            </a:extLst>
          </p:cNvPr>
          <p:cNvSpPr/>
          <p:nvPr/>
        </p:nvSpPr>
        <p:spPr>
          <a:xfrm>
            <a:off x="9538065" y="2835345"/>
            <a:ext cx="1815735" cy="15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b="1" i="1" dirty="0">
                <a:solidFill>
                  <a:schemeClr val="bg1"/>
                </a:solidFill>
              </a:rPr>
              <a:t>E-step</a:t>
            </a:r>
          </a:p>
          <a:p>
            <a:r>
              <a:rPr lang="en-US" dirty="0"/>
              <a:t>MCMC </a:t>
            </a:r>
            <a:r>
              <a:rPr lang="en-US" dirty="0">
                <a:solidFill>
                  <a:schemeClr val="bg1"/>
                </a:solidFill>
              </a:rPr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8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A3CC-8FED-7649-832F-63EF3BB2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98" y="12618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MCMC Algorithm (10K iterations with 10K </a:t>
            </a:r>
            <a:r>
              <a:rPr lang="en-US" dirty="0" err="1"/>
              <a:t>burnins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0EF2F-0B65-424A-B109-20967516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98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1. Randomly propose a new variant vector:</a:t>
            </a:r>
          </a:p>
          <a:p>
            <a:pPr lvl="1"/>
            <a:r>
              <a:rPr lang="en-US" dirty="0"/>
              <a:t>(a) Including an extra variant into the model</a:t>
            </a:r>
          </a:p>
          <a:p>
            <a:pPr lvl="1"/>
            <a:r>
              <a:rPr lang="en-US" dirty="0"/>
              <a:t>(b) Deleting a variant from the current mode</a:t>
            </a:r>
          </a:p>
          <a:p>
            <a:pPr lvl="1"/>
            <a:r>
              <a:rPr lang="en-US" dirty="0"/>
              <a:t>(c) Switching a variant in the current model with an un-included variant near the switch candidate</a:t>
            </a:r>
          </a:p>
          <a:p>
            <a:r>
              <a:rPr lang="en-US" sz="2400" dirty="0"/>
              <a:t>2. Conditioned on the priors, estimate the effect size (β) for the new variant vector.</a:t>
            </a:r>
          </a:p>
          <a:p>
            <a:r>
              <a:rPr lang="en-US" sz="2400" dirty="0"/>
              <a:t>3. Calculate the Metropolis-Hastings acceptance ratio, and then decide whether to accept or reject by the Metropolis-Hastings algorithm.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0D9F2-882B-0544-B862-1931DD59CCD2}"/>
              </a:ext>
            </a:extLst>
          </p:cNvPr>
          <p:cNvSpPr txBox="1"/>
          <p:nvPr/>
        </p:nvSpPr>
        <p:spPr>
          <a:xfrm>
            <a:off x="424620" y="4685371"/>
            <a:ext cx="10607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Bayesian posterior inclusion probability (</a:t>
            </a:r>
            <a:r>
              <a:rPr lang="en-US" sz="2400" dirty="0" err="1"/>
              <a:t>PP</a:t>
            </a:r>
            <a:r>
              <a:rPr lang="en-US" sz="2400" baseline="-25000" dirty="0" err="1"/>
              <a:t>i</a:t>
            </a:r>
            <a:r>
              <a:rPr lang="en-US" sz="2400" dirty="0"/>
              <a:t>) is estimated by </a:t>
            </a:r>
            <a:r>
              <a:rPr lang="en-US" sz="2400" dirty="0" err="1"/>
              <a:t>u</a:t>
            </a:r>
            <a:r>
              <a:rPr lang="en-US" sz="2400" baseline="-25000" dirty="0" err="1"/>
              <a:t>i</a:t>
            </a:r>
            <a:r>
              <a:rPr lang="en-US" sz="2400" dirty="0"/>
              <a:t>/M, </a:t>
            </a:r>
          </a:p>
          <a:p>
            <a:r>
              <a:rPr lang="en-US" sz="2400" dirty="0"/>
              <a:t>where </a:t>
            </a:r>
            <a:r>
              <a:rPr lang="en-US" sz="2400" dirty="0" err="1"/>
              <a:t>u</a:t>
            </a:r>
            <a:r>
              <a:rPr lang="en-US" sz="2400" baseline="-25000" dirty="0" err="1"/>
              <a:t>i</a:t>
            </a:r>
            <a:r>
              <a:rPr lang="en-US" sz="2400" dirty="0"/>
              <a:t> is the number of times when the </a:t>
            </a:r>
            <a:r>
              <a:rPr lang="en-US" sz="2400" dirty="0" err="1"/>
              <a:t>ith</a:t>
            </a:r>
            <a:r>
              <a:rPr lang="en-US" sz="2400" dirty="0"/>
              <a:t> variant is included into the model and M is the total MCMC iterations.</a:t>
            </a:r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A82299-EB02-C849-B1DC-955BAAFE7626}"/>
              </a:ext>
            </a:extLst>
          </p:cNvPr>
          <p:cNvSpPr txBox="1"/>
          <p:nvPr/>
        </p:nvSpPr>
        <p:spPr>
          <a:xfrm>
            <a:off x="546129" y="791666"/>
            <a:ext cx="290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Each MCMC iteration: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98B1A-C583-EF44-ADDB-B2DE87D216AC}"/>
              </a:ext>
            </a:extLst>
          </p:cNvPr>
          <p:cNvSpPr txBox="1"/>
          <p:nvPr/>
        </p:nvSpPr>
        <p:spPr>
          <a:xfrm>
            <a:off x="424620" y="6054977"/>
            <a:ext cx="6449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PROBLEM: </a:t>
            </a:r>
            <a:r>
              <a:rPr lang="en-US" sz="2800" dirty="0" err="1"/>
              <a:t>PP</a:t>
            </a:r>
            <a:r>
              <a:rPr lang="en-US" sz="2800" baseline="-25000" dirty="0" err="1"/>
              <a:t>i</a:t>
            </a:r>
            <a:r>
              <a:rPr lang="en-US" sz="2800" baseline="-25000" dirty="0"/>
              <a:t> </a:t>
            </a:r>
            <a:r>
              <a:rPr lang="en-US" sz="2800" dirty="0"/>
              <a:t> is high, model is overfitting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7275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A9D2-1119-6E4E-8C70-CB569F96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D2705-4401-8F42-A2CF-723593DEB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ROS/MAP data: 1899 individuals, 122,745 SNPs in chromosome 19</a:t>
            </a:r>
          </a:p>
          <a:p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 = -9.5,</a:t>
            </a:r>
            <a:r>
              <a:rPr lang="en-US" baseline="-25000" dirty="0"/>
              <a:t> </a:t>
            </a:r>
            <a:r>
              <a:rPr lang="en-US" dirty="0"/>
              <a:t>a</a:t>
            </a:r>
            <a:r>
              <a:rPr lang="en-US" baseline="-25000" dirty="0"/>
              <a:t>1 </a:t>
            </a:r>
            <a:r>
              <a:rPr lang="en-US" dirty="0"/>
              <a:t>= 4, a</a:t>
            </a:r>
            <a:r>
              <a:rPr lang="en-US" baseline="-25000" dirty="0"/>
              <a:t>2</a:t>
            </a:r>
            <a:r>
              <a:rPr lang="en-US" dirty="0"/>
              <a:t> =0.8, a</a:t>
            </a:r>
            <a:r>
              <a:rPr lang="en-US" baseline="-25000" dirty="0"/>
              <a:t>3</a:t>
            </a:r>
            <a:r>
              <a:rPr lang="en-US" dirty="0"/>
              <a:t> = 2.3, a</a:t>
            </a:r>
            <a:r>
              <a:rPr lang="en-US" baseline="-25000" dirty="0"/>
              <a:t>4</a:t>
            </a:r>
            <a:r>
              <a:rPr lang="en-US" dirty="0"/>
              <a:t> = 0 so that there are 15 – 30 true casual</a:t>
            </a:r>
          </a:p>
          <a:p>
            <a:r>
              <a:rPr lang="en-US" dirty="0"/>
              <a:t>b</a:t>
            </a:r>
            <a:r>
              <a:rPr lang="en-US" baseline="-25000" dirty="0"/>
              <a:t>0</a:t>
            </a:r>
            <a:r>
              <a:rPr lang="en-US" dirty="0"/>
              <a:t> = 0.04, b</a:t>
            </a:r>
            <a:r>
              <a:rPr lang="en-US" baseline="-25000" dirty="0"/>
              <a:t>1 </a:t>
            </a:r>
            <a:r>
              <a:rPr lang="en-US" dirty="0"/>
              <a:t>= 0.11, b</a:t>
            </a:r>
            <a:r>
              <a:rPr lang="en-US" baseline="-25000" dirty="0"/>
              <a:t>2</a:t>
            </a:r>
            <a:r>
              <a:rPr lang="en-US" dirty="0"/>
              <a:t> = 1.6, a</a:t>
            </a:r>
            <a:r>
              <a:rPr lang="en-US" baseline="-25000" dirty="0"/>
              <a:t>3</a:t>
            </a:r>
            <a:r>
              <a:rPr lang="en-US" dirty="0"/>
              <a:t> = 0.07, a</a:t>
            </a:r>
            <a:r>
              <a:rPr lang="en-US" baseline="-25000" dirty="0"/>
              <a:t>4</a:t>
            </a:r>
            <a:r>
              <a:rPr lang="en-US" dirty="0"/>
              <a:t> = 0</a:t>
            </a:r>
          </a:p>
          <a:p>
            <a:r>
              <a:rPr lang="en-US" dirty="0"/>
              <a:t>Heritability is 25%</a:t>
            </a:r>
          </a:p>
        </p:txBody>
      </p:sp>
    </p:spTree>
    <p:extLst>
      <p:ext uri="{BB962C8B-B14F-4D97-AF65-F5344CB8AC3E}">
        <p14:creationId xmlns:p14="http://schemas.microsoft.com/office/powerpoint/2010/main" val="372362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2457-B9CF-5049-8629-BBB520AB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167A4-7538-4447-A830-125717EEC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79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Sum of posterior probability is 41.40 and there are </a:t>
            </a:r>
            <a:r>
              <a:rPr lang="en-US" sz="2400" b="1" dirty="0"/>
              <a:t>10</a:t>
            </a:r>
            <a:r>
              <a:rPr lang="en-US" sz="2400" dirty="0"/>
              <a:t> SNPs with posterior probability larger than 0.1. </a:t>
            </a:r>
          </a:p>
          <a:p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9DF7BA-34E8-E242-8BEF-0DF3CC795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344798"/>
              </p:ext>
            </p:extLst>
          </p:nvPr>
        </p:nvGraphicFramePr>
        <p:xfrm>
          <a:off x="1089408" y="1835482"/>
          <a:ext cx="8997230" cy="4166370"/>
        </p:xfrm>
        <a:graphic>
          <a:graphicData uri="http://schemas.openxmlformats.org/drawingml/2006/table">
            <a:tbl>
              <a:tblPr/>
              <a:tblGrid>
                <a:gridCol w="817930">
                  <a:extLst>
                    <a:ext uri="{9D8B030D-6E8A-4147-A177-3AD203B41FA5}">
                      <a16:colId xmlns:a16="http://schemas.microsoft.com/office/drawing/2014/main" val="2478576654"/>
                    </a:ext>
                  </a:extLst>
                </a:gridCol>
                <a:gridCol w="817930">
                  <a:extLst>
                    <a:ext uri="{9D8B030D-6E8A-4147-A177-3AD203B41FA5}">
                      <a16:colId xmlns:a16="http://schemas.microsoft.com/office/drawing/2014/main" val="3421503146"/>
                    </a:ext>
                  </a:extLst>
                </a:gridCol>
                <a:gridCol w="817930">
                  <a:extLst>
                    <a:ext uri="{9D8B030D-6E8A-4147-A177-3AD203B41FA5}">
                      <a16:colId xmlns:a16="http://schemas.microsoft.com/office/drawing/2014/main" val="3269849479"/>
                    </a:ext>
                  </a:extLst>
                </a:gridCol>
                <a:gridCol w="817930">
                  <a:extLst>
                    <a:ext uri="{9D8B030D-6E8A-4147-A177-3AD203B41FA5}">
                      <a16:colId xmlns:a16="http://schemas.microsoft.com/office/drawing/2014/main" val="2477135397"/>
                    </a:ext>
                  </a:extLst>
                </a:gridCol>
                <a:gridCol w="817930">
                  <a:extLst>
                    <a:ext uri="{9D8B030D-6E8A-4147-A177-3AD203B41FA5}">
                      <a16:colId xmlns:a16="http://schemas.microsoft.com/office/drawing/2014/main" val="3240452490"/>
                    </a:ext>
                  </a:extLst>
                </a:gridCol>
                <a:gridCol w="817930">
                  <a:extLst>
                    <a:ext uri="{9D8B030D-6E8A-4147-A177-3AD203B41FA5}">
                      <a16:colId xmlns:a16="http://schemas.microsoft.com/office/drawing/2014/main" val="187281809"/>
                    </a:ext>
                  </a:extLst>
                </a:gridCol>
                <a:gridCol w="817930">
                  <a:extLst>
                    <a:ext uri="{9D8B030D-6E8A-4147-A177-3AD203B41FA5}">
                      <a16:colId xmlns:a16="http://schemas.microsoft.com/office/drawing/2014/main" val="872359855"/>
                    </a:ext>
                  </a:extLst>
                </a:gridCol>
                <a:gridCol w="817930">
                  <a:extLst>
                    <a:ext uri="{9D8B030D-6E8A-4147-A177-3AD203B41FA5}">
                      <a16:colId xmlns:a16="http://schemas.microsoft.com/office/drawing/2014/main" val="3137377018"/>
                    </a:ext>
                  </a:extLst>
                </a:gridCol>
                <a:gridCol w="817930">
                  <a:extLst>
                    <a:ext uri="{9D8B030D-6E8A-4147-A177-3AD203B41FA5}">
                      <a16:colId xmlns:a16="http://schemas.microsoft.com/office/drawing/2014/main" val="1557280208"/>
                    </a:ext>
                  </a:extLst>
                </a:gridCol>
                <a:gridCol w="817930">
                  <a:extLst>
                    <a:ext uri="{9D8B030D-6E8A-4147-A177-3AD203B41FA5}">
                      <a16:colId xmlns:a16="http://schemas.microsoft.com/office/drawing/2014/main" val="390076572"/>
                    </a:ext>
                  </a:extLst>
                </a:gridCol>
                <a:gridCol w="817930">
                  <a:extLst>
                    <a:ext uri="{9D8B030D-6E8A-4147-A177-3AD203B41FA5}">
                      <a16:colId xmlns:a16="http://schemas.microsoft.com/office/drawing/2014/main" val="869633913"/>
                    </a:ext>
                  </a:extLst>
                </a:gridCol>
              </a:tblGrid>
              <a:tr h="15196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2265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2285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53253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62767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65185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105262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114511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120401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120468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120537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496715"/>
                  </a:ext>
                </a:extLst>
              </a:tr>
              <a:tr h="10467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2278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0.96608423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0.9823876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701250"/>
                  </a:ext>
                </a:extLst>
              </a:tr>
              <a:tr h="10467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0.98226311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0.99852304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152866"/>
                  </a:ext>
                </a:extLst>
              </a:tr>
              <a:tr h="10467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2281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0.98377098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524385"/>
                  </a:ext>
                </a:extLst>
              </a:tr>
              <a:tr h="10467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17261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664473"/>
                  </a:ext>
                </a:extLst>
              </a:tr>
              <a:tr h="10467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20085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426537"/>
                  </a:ext>
                </a:extLst>
              </a:tr>
              <a:tr h="10467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25156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539353"/>
                  </a:ext>
                </a:extLst>
              </a:tr>
              <a:tr h="10467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25963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00668"/>
                  </a:ext>
                </a:extLst>
              </a:tr>
              <a:tr h="10467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36213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463337"/>
                  </a:ext>
                </a:extLst>
              </a:tr>
              <a:tr h="10467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42393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55340"/>
                  </a:ext>
                </a:extLst>
              </a:tr>
              <a:tr h="10467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43727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226602"/>
                  </a:ext>
                </a:extLst>
              </a:tr>
              <a:tr h="10467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52513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160279"/>
                  </a:ext>
                </a:extLst>
              </a:tr>
              <a:tr h="10467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53020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880904"/>
                  </a:ext>
                </a:extLst>
              </a:tr>
              <a:tr h="10467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53224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0.96873204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311973"/>
                  </a:ext>
                </a:extLst>
              </a:tr>
              <a:tr h="10467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62511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54500"/>
                  </a:ext>
                </a:extLst>
              </a:tr>
              <a:tr h="10467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62717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0.99156822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877644"/>
                  </a:ext>
                </a:extLst>
              </a:tr>
              <a:tr h="10467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80257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566924"/>
                  </a:ext>
                </a:extLst>
              </a:tr>
              <a:tr h="10467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93587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642517"/>
                  </a:ext>
                </a:extLst>
              </a:tr>
              <a:tr h="10467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105145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847890"/>
                  </a:ext>
                </a:extLst>
              </a:tr>
              <a:tr h="10467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105262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047139"/>
                  </a:ext>
                </a:extLst>
              </a:tr>
              <a:tr h="10467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108098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728733"/>
                  </a:ext>
                </a:extLst>
              </a:tr>
              <a:tr h="10467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112327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74007"/>
                  </a:ext>
                </a:extLst>
              </a:tr>
              <a:tr h="10467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114461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0.77999882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382570"/>
                  </a:ext>
                </a:extLst>
              </a:tr>
              <a:tr h="10467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115180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740951"/>
                  </a:ext>
                </a:extLst>
              </a:tr>
              <a:tr h="10467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120558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0.97697684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0.94001547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0.95132953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84169"/>
                  </a:ext>
                </a:extLst>
              </a:tr>
              <a:tr h="10467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122654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1859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CB9A58-0E87-BE4B-BD28-D7FCFB9274B6}"/>
              </a:ext>
            </a:extLst>
          </p:cNvPr>
          <p:cNvSpPr txBox="1"/>
          <p:nvPr/>
        </p:nvSpPr>
        <p:spPr>
          <a:xfrm>
            <a:off x="944545" y="5697415"/>
            <a:ext cx="4861587" cy="885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The estimated heritability is 7.96%.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7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748</Words>
  <Application>Microsoft Macintosh PowerPoint</Application>
  <PresentationFormat>Widescreen</PresentationFormat>
  <Paragraphs>339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Bayesian method to leverage quantitative functional annotations in Genome-wide Association Study  </vt:lpstr>
      <vt:lpstr>Aims </vt:lpstr>
      <vt:lpstr>Bayesian Hierarchical Model</vt:lpstr>
      <vt:lpstr>EM-MCMC Algorithm </vt:lpstr>
      <vt:lpstr>MCMC Algorithm (10K iterations with 10K burnins) </vt:lpstr>
      <vt:lpstr>Simulation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method to leverage quantitative annotation in Genome-wide Association Study  </dc:title>
  <dc:creator>CHEN, JUNYU</dc:creator>
  <cp:lastModifiedBy>CHEN, JUNYU</cp:lastModifiedBy>
  <cp:revision>17</cp:revision>
  <dcterms:created xsi:type="dcterms:W3CDTF">2020-01-24T07:40:55Z</dcterms:created>
  <dcterms:modified xsi:type="dcterms:W3CDTF">2020-01-24T18:02:32Z</dcterms:modified>
</cp:coreProperties>
</file>