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3" r:id="rId4"/>
    <p:sldId id="265" r:id="rId5"/>
    <p:sldId id="264" r:id="rId6"/>
    <p:sldId id="260" r:id="rId7"/>
    <p:sldId id="267" r:id="rId8"/>
    <p:sldId id="281" r:id="rId9"/>
    <p:sldId id="268" r:id="rId10"/>
    <p:sldId id="266" r:id="rId11"/>
    <p:sldId id="274" r:id="rId12"/>
    <p:sldId id="275" r:id="rId13"/>
    <p:sldId id="276" r:id="rId14"/>
    <p:sldId id="277" r:id="rId15"/>
    <p:sldId id="282" r:id="rId16"/>
    <p:sldId id="278" r:id="rId17"/>
    <p:sldId id="283" r:id="rId18"/>
    <p:sldId id="269" r:id="rId19"/>
    <p:sldId id="279" r:id="rId20"/>
    <p:sldId id="280" r:id="rId21"/>
    <p:sldId id="273" r:id="rId22"/>
    <p:sldId id="286"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 Ousmane" initials="SO" lastIdx="6" clrIdx="0">
    <p:extLst>
      <p:ext uri="{19B8F6BF-5375-455C-9EA6-DF929625EA0E}">
        <p15:presenceInfo xmlns:p15="http://schemas.microsoft.com/office/powerpoint/2012/main" userId="S::ousmanesow@rti.org::b1c83133-0137-433c-974c-2a6894a081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47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E4F88-AA3F-4188-8173-9AC54F720CBD}" v="1" dt="2021-09-23T18:36:23.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8" autoAdjust="0"/>
    <p:restoredTop sz="80394" autoAdjust="0"/>
  </p:normalViewPr>
  <p:slideViewPr>
    <p:cSldViewPr snapToGrid="0">
      <p:cViewPr varScale="1">
        <p:scale>
          <a:sx n="91" d="100"/>
          <a:sy n="91"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adle, John" userId="ec03b280-0720-40bc-8994-dfaa13015c60" providerId="ADAL" clId="{CBE1D54B-E771-4C17-8552-BCB133DCF685}"/>
    <pc:docChg chg="undo redo custSel addSld delSld modSld sldOrd modMainMaster">
      <pc:chgData name="Cheadle, John" userId="ec03b280-0720-40bc-8994-dfaa13015c60" providerId="ADAL" clId="{CBE1D54B-E771-4C17-8552-BCB133DCF685}" dt="2021-04-06T13:40:51.794" v="1687" actId="2696"/>
      <pc:docMkLst>
        <pc:docMk/>
      </pc:docMkLst>
      <pc:sldChg chg="setBg">
        <pc:chgData name="Cheadle, John" userId="ec03b280-0720-40bc-8994-dfaa13015c60" providerId="ADAL" clId="{CBE1D54B-E771-4C17-8552-BCB133DCF685}" dt="2021-04-06T12:55:40.412" v="208"/>
        <pc:sldMkLst>
          <pc:docMk/>
          <pc:sldMk cId="392107824" sldId="256"/>
        </pc:sldMkLst>
      </pc:sldChg>
      <pc:sldChg chg="setBg">
        <pc:chgData name="Cheadle, John" userId="ec03b280-0720-40bc-8994-dfaa13015c60" providerId="ADAL" clId="{CBE1D54B-E771-4C17-8552-BCB133DCF685}" dt="2021-04-06T12:55:40.412" v="208"/>
        <pc:sldMkLst>
          <pc:docMk/>
          <pc:sldMk cId="522292609" sldId="259"/>
        </pc:sldMkLst>
      </pc:sldChg>
      <pc:sldChg chg="setBg">
        <pc:chgData name="Cheadle, John" userId="ec03b280-0720-40bc-8994-dfaa13015c60" providerId="ADAL" clId="{CBE1D54B-E771-4C17-8552-BCB133DCF685}" dt="2021-04-06T12:55:40.412" v="208"/>
        <pc:sldMkLst>
          <pc:docMk/>
          <pc:sldMk cId="26076514" sldId="260"/>
        </pc:sldMkLst>
      </pc:sldChg>
      <pc:sldChg chg="setBg">
        <pc:chgData name="Cheadle, John" userId="ec03b280-0720-40bc-8994-dfaa13015c60" providerId="ADAL" clId="{CBE1D54B-E771-4C17-8552-BCB133DCF685}" dt="2021-04-06T12:55:40.412" v="208"/>
        <pc:sldMkLst>
          <pc:docMk/>
          <pc:sldMk cId="4167876491" sldId="263"/>
        </pc:sldMkLst>
      </pc:sldChg>
      <pc:sldChg chg="setBg">
        <pc:chgData name="Cheadle, John" userId="ec03b280-0720-40bc-8994-dfaa13015c60" providerId="ADAL" clId="{CBE1D54B-E771-4C17-8552-BCB133DCF685}" dt="2021-04-06T12:55:40.412" v="208"/>
        <pc:sldMkLst>
          <pc:docMk/>
          <pc:sldMk cId="1170609829" sldId="264"/>
        </pc:sldMkLst>
      </pc:sldChg>
      <pc:sldChg chg="setBg">
        <pc:chgData name="Cheadle, John" userId="ec03b280-0720-40bc-8994-dfaa13015c60" providerId="ADAL" clId="{CBE1D54B-E771-4C17-8552-BCB133DCF685}" dt="2021-04-06T12:55:40.412" v="208"/>
        <pc:sldMkLst>
          <pc:docMk/>
          <pc:sldMk cId="2719984915" sldId="265"/>
        </pc:sldMkLst>
      </pc:sldChg>
      <pc:sldChg chg="setBg">
        <pc:chgData name="Cheadle, John" userId="ec03b280-0720-40bc-8994-dfaa13015c60" providerId="ADAL" clId="{CBE1D54B-E771-4C17-8552-BCB133DCF685}" dt="2021-04-06T12:55:40.412" v="208"/>
        <pc:sldMkLst>
          <pc:docMk/>
          <pc:sldMk cId="1062112799" sldId="266"/>
        </pc:sldMkLst>
      </pc:sldChg>
      <pc:sldChg chg="modSp mod setBg">
        <pc:chgData name="Cheadle, John" userId="ec03b280-0720-40bc-8994-dfaa13015c60" providerId="ADAL" clId="{CBE1D54B-E771-4C17-8552-BCB133DCF685}" dt="2021-04-06T12:56:13.266" v="213" actId="20577"/>
        <pc:sldMkLst>
          <pc:docMk/>
          <pc:sldMk cId="1630803907" sldId="267"/>
        </pc:sldMkLst>
        <pc:spChg chg="mod">
          <ac:chgData name="Cheadle, John" userId="ec03b280-0720-40bc-8994-dfaa13015c60" providerId="ADAL" clId="{CBE1D54B-E771-4C17-8552-BCB133DCF685}" dt="2021-04-06T12:56:13.266" v="213" actId="20577"/>
          <ac:spMkLst>
            <pc:docMk/>
            <pc:sldMk cId="1630803907" sldId="267"/>
            <ac:spMk id="3" creationId="{194C6E78-72F6-41B0-BDF7-23C30E900DD4}"/>
          </ac:spMkLst>
        </pc:spChg>
      </pc:sldChg>
      <pc:sldChg chg="modSp mod setBg delCm">
        <pc:chgData name="Cheadle, John" userId="ec03b280-0720-40bc-8994-dfaa13015c60" providerId="ADAL" clId="{CBE1D54B-E771-4C17-8552-BCB133DCF685}" dt="2021-04-06T12:55:40.412" v="208"/>
        <pc:sldMkLst>
          <pc:docMk/>
          <pc:sldMk cId="1647958082" sldId="268"/>
        </pc:sldMkLst>
        <pc:spChg chg="mod">
          <ac:chgData name="Cheadle, John" userId="ec03b280-0720-40bc-8994-dfaa13015c60" providerId="ADAL" clId="{CBE1D54B-E771-4C17-8552-BCB133DCF685}" dt="2021-04-06T12:55:04.538" v="203" actId="13926"/>
          <ac:spMkLst>
            <pc:docMk/>
            <pc:sldMk cId="1647958082" sldId="268"/>
            <ac:spMk id="3" creationId="{194C6E78-72F6-41B0-BDF7-23C30E900DD4}"/>
          </ac:spMkLst>
        </pc:spChg>
      </pc:sldChg>
      <pc:sldChg chg="setBg">
        <pc:chgData name="Cheadle, John" userId="ec03b280-0720-40bc-8994-dfaa13015c60" providerId="ADAL" clId="{CBE1D54B-E771-4C17-8552-BCB133DCF685}" dt="2021-04-06T12:55:40.412" v="208"/>
        <pc:sldMkLst>
          <pc:docMk/>
          <pc:sldMk cId="577876662" sldId="269"/>
        </pc:sldMkLst>
      </pc:sldChg>
      <pc:sldChg chg="modSp add del mod setBg">
        <pc:chgData name="Cheadle, John" userId="ec03b280-0720-40bc-8994-dfaa13015c60" providerId="ADAL" clId="{CBE1D54B-E771-4C17-8552-BCB133DCF685}" dt="2021-04-06T13:40:16.435" v="1655" actId="2696"/>
        <pc:sldMkLst>
          <pc:docMk/>
          <pc:sldMk cId="4066536630" sldId="273"/>
        </pc:sldMkLst>
        <pc:spChg chg="mod">
          <ac:chgData name="Cheadle, John" userId="ec03b280-0720-40bc-8994-dfaa13015c60" providerId="ADAL" clId="{CBE1D54B-E771-4C17-8552-BCB133DCF685}" dt="2021-04-06T13:38:03.023" v="1646" actId="20577"/>
          <ac:spMkLst>
            <pc:docMk/>
            <pc:sldMk cId="4066536630" sldId="273"/>
            <ac:spMk id="3" creationId="{194C6E78-72F6-41B0-BDF7-23C30E900DD4}"/>
          </ac:spMkLst>
        </pc:spChg>
      </pc:sldChg>
      <pc:sldChg chg="modSp mod setBg">
        <pc:chgData name="Cheadle, John" userId="ec03b280-0720-40bc-8994-dfaa13015c60" providerId="ADAL" clId="{CBE1D54B-E771-4C17-8552-BCB133DCF685}" dt="2021-04-06T13:04:22.522" v="254" actId="13926"/>
        <pc:sldMkLst>
          <pc:docMk/>
          <pc:sldMk cId="4124467119" sldId="274"/>
        </pc:sldMkLst>
        <pc:spChg chg="mod">
          <ac:chgData name="Cheadle, John" userId="ec03b280-0720-40bc-8994-dfaa13015c60" providerId="ADAL" clId="{CBE1D54B-E771-4C17-8552-BCB133DCF685}" dt="2021-04-06T13:04:22.522" v="254" actId="13926"/>
          <ac:spMkLst>
            <pc:docMk/>
            <pc:sldMk cId="4124467119" sldId="274"/>
            <ac:spMk id="3" creationId="{194C6E78-72F6-41B0-BDF7-23C30E900DD4}"/>
          </ac:spMkLst>
        </pc:spChg>
      </pc:sldChg>
      <pc:sldChg chg="modSp mod setBg delCm">
        <pc:chgData name="Cheadle, John" userId="ec03b280-0720-40bc-8994-dfaa13015c60" providerId="ADAL" clId="{CBE1D54B-E771-4C17-8552-BCB133DCF685}" dt="2021-04-06T13:06:07.011" v="442" actId="1592"/>
        <pc:sldMkLst>
          <pc:docMk/>
          <pc:sldMk cId="2152832753" sldId="275"/>
        </pc:sldMkLst>
        <pc:spChg chg="mod">
          <ac:chgData name="Cheadle, John" userId="ec03b280-0720-40bc-8994-dfaa13015c60" providerId="ADAL" clId="{CBE1D54B-E771-4C17-8552-BCB133DCF685}" dt="2021-04-06T13:06:01.151" v="441" actId="20577"/>
          <ac:spMkLst>
            <pc:docMk/>
            <pc:sldMk cId="2152832753" sldId="275"/>
            <ac:spMk id="3" creationId="{194C6E78-72F6-41B0-BDF7-23C30E900DD4}"/>
          </ac:spMkLst>
        </pc:spChg>
      </pc:sldChg>
      <pc:sldChg chg="modSp mod setBg">
        <pc:chgData name="Cheadle, John" userId="ec03b280-0720-40bc-8994-dfaa13015c60" providerId="ADAL" clId="{CBE1D54B-E771-4C17-8552-BCB133DCF685}" dt="2021-04-06T13:06:13.489" v="443" actId="13926"/>
        <pc:sldMkLst>
          <pc:docMk/>
          <pc:sldMk cId="1426908565" sldId="276"/>
        </pc:sldMkLst>
        <pc:spChg chg="mod">
          <ac:chgData name="Cheadle, John" userId="ec03b280-0720-40bc-8994-dfaa13015c60" providerId="ADAL" clId="{CBE1D54B-E771-4C17-8552-BCB133DCF685}" dt="2021-04-06T13:06:13.489" v="443" actId="13926"/>
          <ac:spMkLst>
            <pc:docMk/>
            <pc:sldMk cId="1426908565" sldId="276"/>
            <ac:spMk id="3" creationId="{194C6E78-72F6-41B0-BDF7-23C30E900DD4}"/>
          </ac:spMkLst>
        </pc:spChg>
      </pc:sldChg>
      <pc:sldChg chg="modSp mod setBg delCm modNotesTx">
        <pc:chgData name="Cheadle, John" userId="ec03b280-0720-40bc-8994-dfaa13015c60" providerId="ADAL" clId="{CBE1D54B-E771-4C17-8552-BCB133DCF685}" dt="2021-04-06T13:29:34.662" v="1053" actId="20577"/>
        <pc:sldMkLst>
          <pc:docMk/>
          <pc:sldMk cId="663874695" sldId="277"/>
        </pc:sldMkLst>
        <pc:spChg chg="mod">
          <ac:chgData name="Cheadle, John" userId="ec03b280-0720-40bc-8994-dfaa13015c60" providerId="ADAL" clId="{CBE1D54B-E771-4C17-8552-BCB133DCF685}" dt="2021-04-06T13:29:34.662" v="1053" actId="20577"/>
          <ac:spMkLst>
            <pc:docMk/>
            <pc:sldMk cId="663874695" sldId="277"/>
            <ac:spMk id="3" creationId="{194C6E78-72F6-41B0-BDF7-23C30E900DD4}"/>
          </ac:spMkLst>
        </pc:spChg>
      </pc:sldChg>
      <pc:sldChg chg="modSp mod setBg delCm">
        <pc:chgData name="Cheadle, John" userId="ec03b280-0720-40bc-8994-dfaa13015c60" providerId="ADAL" clId="{CBE1D54B-E771-4C17-8552-BCB133DCF685}" dt="2021-04-06T13:35:59.111" v="1581" actId="20577"/>
        <pc:sldMkLst>
          <pc:docMk/>
          <pc:sldMk cId="3112771291" sldId="278"/>
        </pc:sldMkLst>
        <pc:spChg chg="mod">
          <ac:chgData name="Cheadle, John" userId="ec03b280-0720-40bc-8994-dfaa13015c60" providerId="ADAL" clId="{CBE1D54B-E771-4C17-8552-BCB133DCF685}" dt="2021-04-06T13:35:59.111" v="1581" actId="20577"/>
          <ac:spMkLst>
            <pc:docMk/>
            <pc:sldMk cId="3112771291" sldId="278"/>
            <ac:spMk id="3" creationId="{194C6E78-72F6-41B0-BDF7-23C30E900DD4}"/>
          </ac:spMkLst>
        </pc:spChg>
      </pc:sldChg>
      <pc:sldChg chg="setBg">
        <pc:chgData name="Cheadle, John" userId="ec03b280-0720-40bc-8994-dfaa13015c60" providerId="ADAL" clId="{CBE1D54B-E771-4C17-8552-BCB133DCF685}" dt="2021-04-06T12:55:40.412" v="208"/>
        <pc:sldMkLst>
          <pc:docMk/>
          <pc:sldMk cId="3467207986" sldId="279"/>
        </pc:sldMkLst>
      </pc:sldChg>
      <pc:sldChg chg="modSp mod setBg delCm modNotesTx">
        <pc:chgData name="Cheadle, John" userId="ec03b280-0720-40bc-8994-dfaa13015c60" providerId="ADAL" clId="{CBE1D54B-E771-4C17-8552-BCB133DCF685}" dt="2021-04-06T13:10:41.491" v="721" actId="20577"/>
        <pc:sldMkLst>
          <pc:docMk/>
          <pc:sldMk cId="2564596425" sldId="280"/>
        </pc:sldMkLst>
        <pc:spChg chg="mod">
          <ac:chgData name="Cheadle, John" userId="ec03b280-0720-40bc-8994-dfaa13015c60" providerId="ADAL" clId="{CBE1D54B-E771-4C17-8552-BCB133DCF685}" dt="2021-04-06T13:09:16.352" v="635" actId="20577"/>
          <ac:spMkLst>
            <pc:docMk/>
            <pc:sldMk cId="2564596425" sldId="280"/>
            <ac:spMk id="3" creationId="{194C6E78-72F6-41B0-BDF7-23C30E900DD4}"/>
          </ac:spMkLst>
        </pc:spChg>
      </pc:sldChg>
      <pc:sldChg chg="addSp delSp modSp new mod">
        <pc:chgData name="Cheadle, John" userId="ec03b280-0720-40bc-8994-dfaa13015c60" providerId="ADAL" clId="{CBE1D54B-E771-4C17-8552-BCB133DCF685}" dt="2021-04-06T13:03:59.304" v="253" actId="20577"/>
        <pc:sldMkLst>
          <pc:docMk/>
          <pc:sldMk cId="4135329513" sldId="281"/>
        </pc:sldMkLst>
        <pc:spChg chg="mod">
          <ac:chgData name="Cheadle, John" userId="ec03b280-0720-40bc-8994-dfaa13015c60" providerId="ADAL" clId="{CBE1D54B-E771-4C17-8552-BCB133DCF685}" dt="2021-04-06T12:57:05.435" v="215"/>
          <ac:spMkLst>
            <pc:docMk/>
            <pc:sldMk cId="4135329513" sldId="281"/>
            <ac:spMk id="2" creationId="{BF9D1D2D-9CD8-4E8F-B748-AC27D4201207}"/>
          </ac:spMkLst>
        </pc:spChg>
        <pc:spChg chg="mod">
          <ac:chgData name="Cheadle, John" userId="ec03b280-0720-40bc-8994-dfaa13015c60" providerId="ADAL" clId="{CBE1D54B-E771-4C17-8552-BCB133DCF685}" dt="2021-04-06T13:03:59.304" v="253" actId="20577"/>
          <ac:spMkLst>
            <pc:docMk/>
            <pc:sldMk cId="4135329513" sldId="281"/>
            <ac:spMk id="3" creationId="{DCF336F1-7EEC-4E5D-8892-E64BBE8F0A59}"/>
          </ac:spMkLst>
        </pc:spChg>
        <pc:spChg chg="add del">
          <ac:chgData name="Cheadle, John" userId="ec03b280-0720-40bc-8994-dfaa13015c60" providerId="ADAL" clId="{CBE1D54B-E771-4C17-8552-BCB133DCF685}" dt="2021-04-06T12:58:43.719" v="239" actId="22"/>
          <ac:spMkLst>
            <pc:docMk/>
            <pc:sldMk cId="4135329513" sldId="281"/>
            <ac:spMk id="5" creationId="{3D623279-BF05-40E5-93B8-89D399201474}"/>
          </ac:spMkLst>
        </pc:spChg>
        <pc:spChg chg="add del mod">
          <ac:chgData name="Cheadle, John" userId="ec03b280-0720-40bc-8994-dfaa13015c60" providerId="ADAL" clId="{CBE1D54B-E771-4C17-8552-BCB133DCF685}" dt="2021-04-06T13:03:56.813" v="248" actId="478"/>
          <ac:spMkLst>
            <pc:docMk/>
            <pc:sldMk cId="4135329513" sldId="281"/>
            <ac:spMk id="7" creationId="{3A6516E5-C30D-4FB8-ABDE-CED97E9F3B0C}"/>
          </ac:spMkLst>
        </pc:spChg>
      </pc:sldChg>
      <pc:sldChg chg="modSp add mod">
        <pc:chgData name="Cheadle, John" userId="ec03b280-0720-40bc-8994-dfaa13015c60" providerId="ADAL" clId="{CBE1D54B-E771-4C17-8552-BCB133DCF685}" dt="2021-04-06T13:07:01.602" v="459" actId="27636"/>
        <pc:sldMkLst>
          <pc:docMk/>
          <pc:sldMk cId="1740509280" sldId="282"/>
        </pc:sldMkLst>
        <pc:spChg chg="mod">
          <ac:chgData name="Cheadle, John" userId="ec03b280-0720-40bc-8994-dfaa13015c60" providerId="ADAL" clId="{CBE1D54B-E771-4C17-8552-BCB133DCF685}" dt="2021-04-06T13:06:44.181" v="451" actId="20577"/>
          <ac:spMkLst>
            <pc:docMk/>
            <pc:sldMk cId="1740509280" sldId="282"/>
            <ac:spMk id="2" creationId="{BF9D1D2D-9CD8-4E8F-B748-AC27D4201207}"/>
          </ac:spMkLst>
        </pc:spChg>
        <pc:spChg chg="mod">
          <ac:chgData name="Cheadle, John" userId="ec03b280-0720-40bc-8994-dfaa13015c60" providerId="ADAL" clId="{CBE1D54B-E771-4C17-8552-BCB133DCF685}" dt="2021-04-06T13:07:01.602" v="459" actId="27636"/>
          <ac:spMkLst>
            <pc:docMk/>
            <pc:sldMk cId="1740509280" sldId="282"/>
            <ac:spMk id="3" creationId="{DCF336F1-7EEC-4E5D-8892-E64BBE8F0A59}"/>
          </ac:spMkLst>
        </pc:spChg>
      </pc:sldChg>
      <pc:sldChg chg="modSp add mod">
        <pc:chgData name="Cheadle, John" userId="ec03b280-0720-40bc-8994-dfaa13015c60" providerId="ADAL" clId="{CBE1D54B-E771-4C17-8552-BCB133DCF685}" dt="2021-04-06T13:07:40.773" v="478" actId="27636"/>
        <pc:sldMkLst>
          <pc:docMk/>
          <pc:sldMk cId="1359192525" sldId="283"/>
        </pc:sldMkLst>
        <pc:spChg chg="mod">
          <ac:chgData name="Cheadle, John" userId="ec03b280-0720-40bc-8994-dfaa13015c60" providerId="ADAL" clId="{CBE1D54B-E771-4C17-8552-BCB133DCF685}" dt="2021-04-06T13:07:19.053" v="465" actId="20577"/>
          <ac:spMkLst>
            <pc:docMk/>
            <pc:sldMk cId="1359192525" sldId="283"/>
            <ac:spMk id="2" creationId="{BF9D1D2D-9CD8-4E8F-B748-AC27D4201207}"/>
          </ac:spMkLst>
        </pc:spChg>
        <pc:spChg chg="mod">
          <ac:chgData name="Cheadle, John" userId="ec03b280-0720-40bc-8994-dfaa13015c60" providerId="ADAL" clId="{CBE1D54B-E771-4C17-8552-BCB133DCF685}" dt="2021-04-06T13:07:40.773" v="478" actId="27636"/>
          <ac:spMkLst>
            <pc:docMk/>
            <pc:sldMk cId="1359192525" sldId="283"/>
            <ac:spMk id="3" creationId="{DCF336F1-7EEC-4E5D-8892-E64BBE8F0A59}"/>
          </ac:spMkLst>
        </pc:spChg>
      </pc:sldChg>
      <pc:sldChg chg="delSp add del setBg delDesignElem">
        <pc:chgData name="Cheadle, John" userId="ec03b280-0720-40bc-8994-dfaa13015c60" providerId="ADAL" clId="{CBE1D54B-E771-4C17-8552-BCB133DCF685}" dt="2021-04-06T13:40:51.794" v="1687" actId="2696"/>
        <pc:sldMkLst>
          <pc:docMk/>
          <pc:sldMk cId="2347639990" sldId="284"/>
        </pc:sldMkLst>
        <pc:spChg chg="del">
          <ac:chgData name="Cheadle, John" userId="ec03b280-0720-40bc-8994-dfaa13015c60" providerId="ADAL" clId="{CBE1D54B-E771-4C17-8552-BCB133DCF685}" dt="2021-04-06T13:38:41.661" v="1648"/>
          <ac:spMkLst>
            <pc:docMk/>
            <pc:sldMk cId="2347639990" sldId="284"/>
            <ac:spMk id="8" creationId="{09588DA8-065E-4F6F-8EFD-43104AB2E0CF}"/>
          </ac:spMkLst>
        </pc:spChg>
        <pc:spChg chg="del">
          <ac:chgData name="Cheadle, John" userId="ec03b280-0720-40bc-8994-dfaa13015c60" providerId="ADAL" clId="{CBE1D54B-E771-4C17-8552-BCB133DCF685}" dt="2021-04-06T13:38:41.661" v="1648"/>
          <ac:spMkLst>
            <pc:docMk/>
            <pc:sldMk cId="2347639990" sldId="284"/>
            <ac:spMk id="10" creationId="{C4285719-470E-454C-AF62-8323075F1F5B}"/>
          </ac:spMkLst>
        </pc:spChg>
        <pc:spChg chg="del">
          <ac:chgData name="Cheadle, John" userId="ec03b280-0720-40bc-8994-dfaa13015c60" providerId="ADAL" clId="{CBE1D54B-E771-4C17-8552-BCB133DCF685}" dt="2021-04-06T13:38:41.661" v="1648"/>
          <ac:spMkLst>
            <pc:docMk/>
            <pc:sldMk cId="2347639990" sldId="284"/>
            <ac:spMk id="12" creationId="{CD9FE4EF-C4D8-49A0-B2FF-81D8DB7D8A24}"/>
          </ac:spMkLst>
        </pc:spChg>
        <pc:spChg chg="del">
          <ac:chgData name="Cheadle, John" userId="ec03b280-0720-40bc-8994-dfaa13015c60" providerId="ADAL" clId="{CBE1D54B-E771-4C17-8552-BCB133DCF685}" dt="2021-04-06T13:38:41.661" v="1648"/>
          <ac:spMkLst>
            <pc:docMk/>
            <pc:sldMk cId="2347639990" sldId="284"/>
            <ac:spMk id="14" creationId="{4300840D-0A0B-4512-BACA-B439D5B9C57C}"/>
          </ac:spMkLst>
        </pc:spChg>
        <pc:spChg chg="del">
          <ac:chgData name="Cheadle, John" userId="ec03b280-0720-40bc-8994-dfaa13015c60" providerId="ADAL" clId="{CBE1D54B-E771-4C17-8552-BCB133DCF685}" dt="2021-04-06T13:38:41.661" v="1648"/>
          <ac:spMkLst>
            <pc:docMk/>
            <pc:sldMk cId="2347639990" sldId="284"/>
            <ac:spMk id="16" creationId="{D2B78728-A580-49A7-84F9-6EF6F583ADE0}"/>
          </ac:spMkLst>
        </pc:spChg>
        <pc:spChg chg="del">
          <ac:chgData name="Cheadle, John" userId="ec03b280-0720-40bc-8994-dfaa13015c60" providerId="ADAL" clId="{CBE1D54B-E771-4C17-8552-BCB133DCF685}" dt="2021-04-06T13:38:41.661" v="1648"/>
          <ac:spMkLst>
            <pc:docMk/>
            <pc:sldMk cId="2347639990" sldId="284"/>
            <ac:spMk id="18" creationId="{38FAA1A1-D861-433F-88FA-1E9D6FD31D11}"/>
          </ac:spMkLst>
        </pc:spChg>
        <pc:spChg chg="del">
          <ac:chgData name="Cheadle, John" userId="ec03b280-0720-40bc-8994-dfaa13015c60" providerId="ADAL" clId="{CBE1D54B-E771-4C17-8552-BCB133DCF685}" dt="2021-04-06T13:38:41.661" v="1648"/>
          <ac:spMkLst>
            <pc:docMk/>
            <pc:sldMk cId="2347639990" sldId="284"/>
            <ac:spMk id="20" creationId="{8D71EDA1-87BF-4D5D-AB79-F346FD19278A}"/>
          </ac:spMkLst>
        </pc:spChg>
      </pc:sldChg>
      <pc:sldChg chg="add setBg">
        <pc:chgData name="Cheadle, John" userId="ec03b280-0720-40bc-8994-dfaa13015c60" providerId="ADAL" clId="{CBE1D54B-E771-4C17-8552-BCB133DCF685}" dt="2021-04-06T13:38:41.661" v="1648"/>
        <pc:sldMkLst>
          <pc:docMk/>
          <pc:sldMk cId="1951273341" sldId="285"/>
        </pc:sldMkLst>
      </pc:sldChg>
      <pc:sldChg chg="modSp add mod ord">
        <pc:chgData name="Cheadle, John" userId="ec03b280-0720-40bc-8994-dfaa13015c60" providerId="ADAL" clId="{CBE1D54B-E771-4C17-8552-BCB133DCF685}" dt="2021-04-06T13:40:36.036" v="1686" actId="20577"/>
        <pc:sldMkLst>
          <pc:docMk/>
          <pc:sldMk cId="1893633719" sldId="286"/>
        </pc:sldMkLst>
        <pc:spChg chg="mod">
          <ac:chgData name="Cheadle, John" userId="ec03b280-0720-40bc-8994-dfaa13015c60" providerId="ADAL" clId="{CBE1D54B-E771-4C17-8552-BCB133DCF685}" dt="2021-04-06T13:40:36.036" v="1686" actId="20577"/>
          <ac:spMkLst>
            <pc:docMk/>
            <pc:sldMk cId="1893633719" sldId="286"/>
            <ac:spMk id="2" creationId="{D50EF87B-AF8F-45EB-AD25-81494C065E54}"/>
          </ac:spMkLst>
        </pc:spChg>
        <pc:spChg chg="mod">
          <ac:chgData name="Cheadle, John" userId="ec03b280-0720-40bc-8994-dfaa13015c60" providerId="ADAL" clId="{CBE1D54B-E771-4C17-8552-BCB133DCF685}" dt="2021-04-06T13:40:26.672" v="1659"/>
          <ac:spMkLst>
            <pc:docMk/>
            <pc:sldMk cId="1893633719" sldId="286"/>
            <ac:spMk id="3" creationId="{194C6E78-72F6-41B0-BDF7-23C30E900DD4}"/>
          </ac:spMkLst>
        </pc:spChg>
      </pc:sldChg>
      <pc:sldChg chg="add del">
        <pc:chgData name="Cheadle, John" userId="ec03b280-0720-40bc-8994-dfaa13015c60" providerId="ADAL" clId="{CBE1D54B-E771-4C17-8552-BCB133DCF685}" dt="2021-04-06T13:40:16.050" v="1654"/>
        <pc:sldMkLst>
          <pc:docMk/>
          <pc:sldMk cId="2030333491" sldId="286"/>
        </pc:sldMkLst>
      </pc:sldChg>
      <pc:sldChg chg="addSp delSp add del setBg delDesignElem">
        <pc:chgData name="Cheadle, John" userId="ec03b280-0720-40bc-8994-dfaa13015c60" providerId="ADAL" clId="{CBE1D54B-E771-4C17-8552-BCB133DCF685}" dt="2021-04-06T13:40:13.991" v="1651"/>
        <pc:sldMkLst>
          <pc:docMk/>
          <pc:sldMk cId="2571535639" sldId="286"/>
        </pc:sldMkLst>
        <pc:spChg chg="add del">
          <ac:chgData name="Cheadle, John" userId="ec03b280-0720-40bc-8994-dfaa13015c60" providerId="ADAL" clId="{CBE1D54B-E771-4C17-8552-BCB133DCF685}" dt="2021-04-06T13:40:13.991" v="1651"/>
          <ac:spMkLst>
            <pc:docMk/>
            <pc:sldMk cId="2571535639" sldId="286"/>
            <ac:spMk id="8" creationId="{09588DA8-065E-4F6F-8EFD-43104AB2E0CF}"/>
          </ac:spMkLst>
        </pc:spChg>
        <pc:spChg chg="add del">
          <ac:chgData name="Cheadle, John" userId="ec03b280-0720-40bc-8994-dfaa13015c60" providerId="ADAL" clId="{CBE1D54B-E771-4C17-8552-BCB133DCF685}" dt="2021-04-06T13:40:13.991" v="1651"/>
          <ac:spMkLst>
            <pc:docMk/>
            <pc:sldMk cId="2571535639" sldId="286"/>
            <ac:spMk id="10" creationId="{C4285719-470E-454C-AF62-8323075F1F5B}"/>
          </ac:spMkLst>
        </pc:spChg>
        <pc:spChg chg="add del">
          <ac:chgData name="Cheadle, John" userId="ec03b280-0720-40bc-8994-dfaa13015c60" providerId="ADAL" clId="{CBE1D54B-E771-4C17-8552-BCB133DCF685}" dt="2021-04-06T13:40:13.991" v="1651"/>
          <ac:spMkLst>
            <pc:docMk/>
            <pc:sldMk cId="2571535639" sldId="286"/>
            <ac:spMk id="12" creationId="{CD9FE4EF-C4D8-49A0-B2FF-81D8DB7D8A24}"/>
          </ac:spMkLst>
        </pc:spChg>
        <pc:spChg chg="add del">
          <ac:chgData name="Cheadle, John" userId="ec03b280-0720-40bc-8994-dfaa13015c60" providerId="ADAL" clId="{CBE1D54B-E771-4C17-8552-BCB133DCF685}" dt="2021-04-06T13:40:13.991" v="1651"/>
          <ac:spMkLst>
            <pc:docMk/>
            <pc:sldMk cId="2571535639" sldId="286"/>
            <ac:spMk id="14" creationId="{4300840D-0A0B-4512-BACA-B439D5B9C57C}"/>
          </ac:spMkLst>
        </pc:spChg>
        <pc:spChg chg="add del">
          <ac:chgData name="Cheadle, John" userId="ec03b280-0720-40bc-8994-dfaa13015c60" providerId="ADAL" clId="{CBE1D54B-E771-4C17-8552-BCB133DCF685}" dt="2021-04-06T13:40:13.991" v="1651"/>
          <ac:spMkLst>
            <pc:docMk/>
            <pc:sldMk cId="2571535639" sldId="286"/>
            <ac:spMk id="16" creationId="{D2B78728-A580-49A7-84F9-6EF6F583ADE0}"/>
          </ac:spMkLst>
        </pc:spChg>
        <pc:spChg chg="add del">
          <ac:chgData name="Cheadle, John" userId="ec03b280-0720-40bc-8994-dfaa13015c60" providerId="ADAL" clId="{CBE1D54B-E771-4C17-8552-BCB133DCF685}" dt="2021-04-06T13:40:13.991" v="1651"/>
          <ac:spMkLst>
            <pc:docMk/>
            <pc:sldMk cId="2571535639" sldId="286"/>
            <ac:spMk id="18" creationId="{38FAA1A1-D861-433F-88FA-1E9D6FD31D11}"/>
          </ac:spMkLst>
        </pc:spChg>
        <pc:spChg chg="add del">
          <ac:chgData name="Cheadle, John" userId="ec03b280-0720-40bc-8994-dfaa13015c60" providerId="ADAL" clId="{CBE1D54B-E771-4C17-8552-BCB133DCF685}" dt="2021-04-06T13:40:13.991" v="1651"/>
          <ac:spMkLst>
            <pc:docMk/>
            <pc:sldMk cId="2571535639" sldId="286"/>
            <ac:spMk id="20" creationId="{8D71EDA1-87BF-4D5D-AB79-F346FD19278A}"/>
          </ac:spMkLst>
        </pc:spChg>
      </pc:sldChg>
      <pc:sldChg chg="add del setBg">
        <pc:chgData name="Cheadle, John" userId="ec03b280-0720-40bc-8994-dfaa13015c60" providerId="ADAL" clId="{CBE1D54B-E771-4C17-8552-BCB133DCF685}" dt="2021-04-06T13:40:13.991" v="1651"/>
        <pc:sldMkLst>
          <pc:docMk/>
          <pc:sldMk cId="1949351645" sldId="287"/>
        </pc:sldMkLst>
      </pc:sldChg>
      <pc:sldMasterChg chg="setBg modSldLayout">
        <pc:chgData name="Cheadle, John" userId="ec03b280-0720-40bc-8994-dfaa13015c60" providerId="ADAL" clId="{CBE1D54B-E771-4C17-8552-BCB133DCF685}" dt="2021-04-06T12:55:40.412" v="208"/>
        <pc:sldMasterMkLst>
          <pc:docMk/>
          <pc:sldMasterMk cId="1131568180" sldId="2147483648"/>
        </pc:sldMasterMkLst>
        <pc:sldLayoutChg chg="setBg">
          <pc:chgData name="Cheadle, John" userId="ec03b280-0720-40bc-8994-dfaa13015c60" providerId="ADAL" clId="{CBE1D54B-E771-4C17-8552-BCB133DCF685}" dt="2021-04-06T12:55:40.412" v="208"/>
          <pc:sldLayoutMkLst>
            <pc:docMk/>
            <pc:sldMasterMk cId="1131568180" sldId="2147483648"/>
            <pc:sldLayoutMk cId="2297008782" sldId="2147483649"/>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1013950782" sldId="2147483650"/>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804735624" sldId="2147483651"/>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2945549009" sldId="2147483652"/>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2341239393" sldId="2147483653"/>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1348391956" sldId="2147483654"/>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1775734717" sldId="2147483655"/>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1029901708" sldId="2147483656"/>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578906601" sldId="2147483657"/>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3683910815" sldId="2147483658"/>
          </pc:sldLayoutMkLst>
        </pc:sldLayoutChg>
        <pc:sldLayoutChg chg="setBg">
          <pc:chgData name="Cheadle, John" userId="ec03b280-0720-40bc-8994-dfaa13015c60" providerId="ADAL" clId="{CBE1D54B-E771-4C17-8552-BCB133DCF685}" dt="2021-04-06T12:55:40.412" v="208"/>
          <pc:sldLayoutMkLst>
            <pc:docMk/>
            <pc:sldMasterMk cId="1131568180" sldId="2147483648"/>
            <pc:sldLayoutMk cId="3885612805" sldId="2147483659"/>
          </pc:sldLayoutMkLst>
        </pc:sldLayoutChg>
      </pc:sldMasterChg>
    </pc:docChg>
  </pc:docChgLst>
  <pc:docChgLst>
    <pc:chgData name="Cheadle, John" userId="ec03b280-0720-40bc-8994-dfaa13015c60" providerId="ADAL" clId="{7CBE4F88-AA3F-4188-8173-9AC54F720CBD}"/>
    <pc:docChg chg="modSld">
      <pc:chgData name="Cheadle, John" userId="ec03b280-0720-40bc-8994-dfaa13015c60" providerId="ADAL" clId="{7CBE4F88-AA3F-4188-8173-9AC54F720CBD}" dt="2021-09-23T18:39:35.441" v="3" actId="20577"/>
      <pc:docMkLst>
        <pc:docMk/>
      </pc:docMkLst>
      <pc:sldChg chg="modNotesTx">
        <pc:chgData name="Cheadle, John" userId="ec03b280-0720-40bc-8994-dfaa13015c60" providerId="ADAL" clId="{7CBE4F88-AA3F-4188-8173-9AC54F720CBD}" dt="2021-09-23T18:39:35.441" v="3" actId="20577"/>
        <pc:sldMkLst>
          <pc:docMk/>
          <pc:sldMk cId="1647958082" sldId="268"/>
        </pc:sldMkLst>
      </pc:sldChg>
      <pc:sldChg chg="modNotesTx">
        <pc:chgData name="Cheadle, John" userId="ec03b280-0720-40bc-8994-dfaa13015c60" providerId="ADAL" clId="{7CBE4F88-AA3F-4188-8173-9AC54F720CBD}" dt="2021-09-23T18:39:30.293" v="2" actId="20577"/>
        <pc:sldMkLst>
          <pc:docMk/>
          <pc:sldMk cId="2152832753" sldId="275"/>
        </pc:sldMkLst>
      </pc:sldChg>
      <pc:sldChg chg="modNotesTx">
        <pc:chgData name="Cheadle, John" userId="ec03b280-0720-40bc-8994-dfaa13015c60" providerId="ADAL" clId="{7CBE4F88-AA3F-4188-8173-9AC54F720CBD}" dt="2021-09-23T18:39:23.623" v="1" actId="20577"/>
        <pc:sldMkLst>
          <pc:docMk/>
          <pc:sldMk cId="3112771291" sldId="278"/>
        </pc:sldMkLst>
      </pc:sldChg>
      <pc:sldChg chg="modNotesTx">
        <pc:chgData name="Cheadle, John" userId="ec03b280-0720-40bc-8994-dfaa13015c60" providerId="ADAL" clId="{7CBE4F88-AA3F-4188-8173-9AC54F720CBD}" dt="2021-09-23T18:39:16.737" v="0" actId="20577"/>
        <pc:sldMkLst>
          <pc:docMk/>
          <pc:sldMk cId="1951273341" sldId="285"/>
        </pc:sldMkLst>
      </pc:sldChg>
    </pc:docChg>
  </pc:docChgLst>
  <pc:docChgLst>
    <pc:chgData name="Cheadle, John" userId="ec03b280-0720-40bc-8994-dfaa13015c60" providerId="ADAL" clId="{0AF46512-FE24-4609-A772-F4EE6C216DEB}"/>
    <pc:docChg chg="custSel modSld">
      <pc:chgData name="Cheadle, John" userId="ec03b280-0720-40bc-8994-dfaa13015c60" providerId="ADAL" clId="{0AF46512-FE24-4609-A772-F4EE6C216DEB}" dt="2021-06-04T17:24:33.205" v="125" actId="20577"/>
      <pc:docMkLst>
        <pc:docMk/>
      </pc:docMkLst>
      <pc:sldChg chg="modSp mod">
        <pc:chgData name="Cheadle, John" userId="ec03b280-0720-40bc-8994-dfaa13015c60" providerId="ADAL" clId="{0AF46512-FE24-4609-A772-F4EE6C216DEB}" dt="2021-06-04T17:24:33.205" v="125" actId="20577"/>
        <pc:sldMkLst>
          <pc:docMk/>
          <pc:sldMk cId="392107824" sldId="256"/>
        </pc:sldMkLst>
        <pc:spChg chg="mod">
          <ac:chgData name="Cheadle, John" userId="ec03b280-0720-40bc-8994-dfaa13015c60" providerId="ADAL" clId="{0AF46512-FE24-4609-A772-F4EE6C216DEB}" dt="2021-06-04T17:24:33.205" v="125" actId="20577"/>
          <ac:spMkLst>
            <pc:docMk/>
            <pc:sldMk cId="392107824" sldId="256"/>
            <ac:spMk id="3" creationId="{A7A4B352-3CFE-4D38-B4A1-C6E6CF959F2F}"/>
          </ac:spMkLst>
        </pc:spChg>
      </pc:sldChg>
      <pc:sldChg chg="modSp mod">
        <pc:chgData name="Cheadle, John" userId="ec03b280-0720-40bc-8994-dfaa13015c60" providerId="ADAL" clId="{0AF46512-FE24-4609-A772-F4EE6C216DEB}" dt="2021-06-04T17:24:14.391" v="112" actId="20577"/>
        <pc:sldMkLst>
          <pc:docMk/>
          <pc:sldMk cId="2564596425" sldId="280"/>
        </pc:sldMkLst>
        <pc:spChg chg="mod">
          <ac:chgData name="Cheadle, John" userId="ec03b280-0720-40bc-8994-dfaa13015c60" providerId="ADAL" clId="{0AF46512-FE24-4609-A772-F4EE6C216DEB}" dt="2021-06-04T17:24:14.391" v="112" actId="20577"/>
          <ac:spMkLst>
            <pc:docMk/>
            <pc:sldMk cId="2564596425" sldId="280"/>
            <ac:spMk id="3" creationId="{194C6E78-72F6-41B0-BDF7-23C30E900D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D4DC9-24B6-48FF-B969-31E067A99D23}"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17A28-F804-433A-9152-AB0DBB1A09B8}" type="slidenum">
              <a:rPr lang="en-US" smtClean="0"/>
              <a:t>‹#›</a:t>
            </a:fld>
            <a:endParaRPr lang="en-US"/>
          </a:p>
        </p:txBody>
      </p:sp>
    </p:spTree>
    <p:extLst>
      <p:ext uri="{BB962C8B-B14F-4D97-AF65-F5344CB8AC3E}">
        <p14:creationId xmlns:p14="http://schemas.microsoft.com/office/powerpoint/2010/main" val="429466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a:t>
            </a:fld>
            <a:endParaRPr lang="en-US"/>
          </a:p>
        </p:txBody>
      </p:sp>
    </p:spTree>
    <p:extLst>
      <p:ext uri="{BB962C8B-B14F-4D97-AF65-F5344CB8AC3E}">
        <p14:creationId xmlns:p14="http://schemas.microsoft.com/office/powerpoint/2010/main" val="4077586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15</a:t>
            </a:fld>
            <a:endParaRPr lang="en-US"/>
          </a:p>
        </p:txBody>
      </p:sp>
    </p:spTree>
    <p:extLst>
      <p:ext uri="{BB962C8B-B14F-4D97-AF65-F5344CB8AC3E}">
        <p14:creationId xmlns:p14="http://schemas.microsoft.com/office/powerpoint/2010/main" val="290414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16</a:t>
            </a:fld>
            <a:endParaRPr lang="en-US"/>
          </a:p>
        </p:txBody>
      </p:sp>
    </p:spTree>
    <p:extLst>
      <p:ext uri="{BB962C8B-B14F-4D97-AF65-F5344CB8AC3E}">
        <p14:creationId xmlns:p14="http://schemas.microsoft.com/office/powerpoint/2010/main" val="124852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17</a:t>
            </a:fld>
            <a:endParaRPr lang="en-US"/>
          </a:p>
        </p:txBody>
      </p:sp>
    </p:spTree>
    <p:extLst>
      <p:ext uri="{BB962C8B-B14F-4D97-AF65-F5344CB8AC3E}">
        <p14:creationId xmlns:p14="http://schemas.microsoft.com/office/powerpoint/2010/main" val="3208476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19</a:t>
            </a:fld>
            <a:endParaRPr lang="en-US"/>
          </a:p>
        </p:txBody>
      </p:sp>
    </p:spTree>
    <p:extLst>
      <p:ext uri="{BB962C8B-B14F-4D97-AF65-F5344CB8AC3E}">
        <p14:creationId xmlns:p14="http://schemas.microsoft.com/office/powerpoint/2010/main" val="960104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20</a:t>
            </a:fld>
            <a:endParaRPr lang="en-US"/>
          </a:p>
        </p:txBody>
      </p:sp>
    </p:spTree>
    <p:extLst>
      <p:ext uri="{BB962C8B-B14F-4D97-AF65-F5344CB8AC3E}">
        <p14:creationId xmlns:p14="http://schemas.microsoft.com/office/powerpoint/2010/main" val="297938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717A28-F804-433A-9152-AB0DBB1A09B8}" type="slidenum">
              <a:rPr lang="en-US" smtClean="0"/>
              <a:t>22</a:t>
            </a:fld>
            <a:endParaRPr lang="en-US"/>
          </a:p>
        </p:txBody>
      </p:sp>
    </p:spTree>
    <p:extLst>
      <p:ext uri="{BB962C8B-B14F-4D97-AF65-F5344CB8AC3E}">
        <p14:creationId xmlns:p14="http://schemas.microsoft.com/office/powerpoint/2010/main" val="4291076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23</a:t>
            </a:fld>
            <a:endParaRPr lang="en-US"/>
          </a:p>
        </p:txBody>
      </p:sp>
    </p:spTree>
    <p:extLst>
      <p:ext uri="{BB962C8B-B14F-4D97-AF65-F5344CB8AC3E}">
        <p14:creationId xmlns:p14="http://schemas.microsoft.com/office/powerpoint/2010/main" val="367576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3</a:t>
            </a:fld>
            <a:endParaRPr lang="en-US"/>
          </a:p>
        </p:txBody>
      </p:sp>
    </p:spTree>
    <p:extLst>
      <p:ext uri="{BB962C8B-B14F-4D97-AF65-F5344CB8AC3E}">
        <p14:creationId xmlns:p14="http://schemas.microsoft.com/office/powerpoint/2010/main" val="145541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4</a:t>
            </a:fld>
            <a:endParaRPr lang="en-US"/>
          </a:p>
        </p:txBody>
      </p:sp>
    </p:spTree>
    <p:extLst>
      <p:ext uri="{BB962C8B-B14F-4D97-AF65-F5344CB8AC3E}">
        <p14:creationId xmlns:p14="http://schemas.microsoft.com/office/powerpoint/2010/main" val="3441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5</a:t>
            </a:fld>
            <a:endParaRPr lang="en-US"/>
          </a:p>
        </p:txBody>
      </p:sp>
    </p:spTree>
    <p:extLst>
      <p:ext uri="{BB962C8B-B14F-4D97-AF65-F5344CB8AC3E}">
        <p14:creationId xmlns:p14="http://schemas.microsoft.com/office/powerpoint/2010/main" val="300691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6</a:t>
            </a:fld>
            <a:endParaRPr lang="en-US"/>
          </a:p>
        </p:txBody>
      </p:sp>
    </p:spTree>
    <p:extLst>
      <p:ext uri="{BB962C8B-B14F-4D97-AF65-F5344CB8AC3E}">
        <p14:creationId xmlns:p14="http://schemas.microsoft.com/office/powerpoint/2010/main" val="16084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8</a:t>
            </a:fld>
            <a:endParaRPr lang="en-US"/>
          </a:p>
        </p:txBody>
      </p:sp>
    </p:spTree>
    <p:extLst>
      <p:ext uri="{BB962C8B-B14F-4D97-AF65-F5344CB8AC3E}">
        <p14:creationId xmlns:p14="http://schemas.microsoft.com/office/powerpoint/2010/main" val="191754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9</a:t>
            </a:fld>
            <a:endParaRPr lang="en-US"/>
          </a:p>
        </p:txBody>
      </p:sp>
    </p:spTree>
    <p:extLst>
      <p:ext uri="{BB962C8B-B14F-4D97-AF65-F5344CB8AC3E}">
        <p14:creationId xmlns:p14="http://schemas.microsoft.com/office/powerpoint/2010/main" val="334222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12</a:t>
            </a:fld>
            <a:endParaRPr lang="en-US"/>
          </a:p>
        </p:txBody>
      </p:sp>
    </p:spTree>
    <p:extLst>
      <p:ext uri="{BB962C8B-B14F-4D97-AF65-F5344CB8AC3E}">
        <p14:creationId xmlns:p14="http://schemas.microsoft.com/office/powerpoint/2010/main" val="191371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717A28-F804-433A-9152-AB0DBB1A09B8}" type="slidenum">
              <a:rPr lang="en-US" smtClean="0"/>
              <a:t>14</a:t>
            </a:fld>
            <a:endParaRPr lang="en-US"/>
          </a:p>
        </p:txBody>
      </p:sp>
    </p:spTree>
    <p:extLst>
      <p:ext uri="{BB962C8B-B14F-4D97-AF65-F5344CB8AC3E}">
        <p14:creationId xmlns:p14="http://schemas.microsoft.com/office/powerpoint/2010/main" val="169857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3EEF-C373-4949-8F5D-C256E0312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69536-0DEB-4CA0-8FBA-8232F8A27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D8CBDE-CDE3-42C1-8AA3-23A3AB324945}"/>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1FC4E5F6-CD84-48F4-AB50-E31BF6D4F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3CA91-0DD4-4DAF-B0A5-EE9B34C981E5}"/>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229700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79C3-1F2D-4474-9EE1-0085D58EE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67B2C-67D2-4387-B6E5-AA2191D61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DDA19-4E10-4133-9B15-A4164F3C5586}"/>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5CFC2D98-E231-4EC2-8A64-D5154212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19E24-E8D8-4C44-90E5-F253C56A9788}"/>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368391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CAACB-7DB7-45A7-A6EB-5337378ED2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C565A5-6568-4428-AE98-EA8167F92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8B392-BB01-437D-9EED-652E639DB0D9}"/>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4668F5F9-789E-4D3C-A3BD-78CC7F6A0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0F752-8022-4470-B205-AEA1F996CA30}"/>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38856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C89B-6B1E-494A-A85E-FD52C4DE8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07812-95DE-4332-9982-81E41F0445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89241-33DD-40E9-A1B0-B368D22DB2AD}"/>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4C03DE3F-B2A0-4BC6-B5A7-109C31CB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3C9EF-3C93-4B4D-822E-810BC8373AA9}"/>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101395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11AC-ED91-439F-A051-119580D6B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5DE3B-F618-4723-AB63-0E6D8B9C2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C6165-3BF1-476C-8EBF-5BDBDF4F12D4}"/>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F8103DE7-D194-4A74-814B-AE49873C6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53A3E-74D1-47D6-B065-F3328E1CCBEA}"/>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80473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DAD6-EA72-4377-A0A4-65D44F412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DE9C0-1AFC-4C2B-9AD0-D4C2E7F4E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8E6F4-AF34-4C70-8D6B-E185E05F9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9FA9D-6C8C-4915-A919-3707C19C6C2B}"/>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6" name="Footer Placeholder 5">
            <a:extLst>
              <a:ext uri="{FF2B5EF4-FFF2-40B4-BE49-F238E27FC236}">
                <a16:creationId xmlns:a16="http://schemas.microsoft.com/office/drawing/2014/main" id="{3D8E5B26-2F8F-4AD4-BACC-2B254F046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62402-D984-4E6B-8DDA-B799C4392B57}"/>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294554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C6FB-66FA-4606-A625-418A560C1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74070-A9B0-43F3-A074-D2DA2F398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0642C-2431-440C-A058-28E9400E2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96C4E1-D46B-4821-855A-DF4B22B24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28D524-FDA2-444D-A1A0-1D293AE27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8EEDE0-4DC3-4675-8E1E-10848F4FAEB7}"/>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8" name="Footer Placeholder 7">
            <a:extLst>
              <a:ext uri="{FF2B5EF4-FFF2-40B4-BE49-F238E27FC236}">
                <a16:creationId xmlns:a16="http://schemas.microsoft.com/office/drawing/2014/main" id="{E8E966D5-23BE-495E-85B1-E560D773E9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F43F0-0FC1-47B5-A321-FC43BECB03FC}"/>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234123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5089-5D04-44C5-9202-26D10CFE8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A6FBE-C88C-4FBE-AB8E-8C8B34437572}"/>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4" name="Footer Placeholder 3">
            <a:extLst>
              <a:ext uri="{FF2B5EF4-FFF2-40B4-BE49-F238E27FC236}">
                <a16:creationId xmlns:a16="http://schemas.microsoft.com/office/drawing/2014/main" id="{99E4DED2-0A82-425B-A9D6-511A13E048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CFFBA-5415-4F10-9921-D6FA84940121}"/>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134839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287B2-4736-44AF-966C-B15ACB84BC8D}"/>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3" name="Footer Placeholder 2">
            <a:extLst>
              <a:ext uri="{FF2B5EF4-FFF2-40B4-BE49-F238E27FC236}">
                <a16:creationId xmlns:a16="http://schemas.microsoft.com/office/drawing/2014/main" id="{120FABE9-71BE-4622-8E3A-784B44C2D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66AC33-222F-4D77-8E9A-C59DE1DCF57B}"/>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177573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A404-626F-4B19-B03A-A0565EA8D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C0556-1FBB-4C39-9956-4048417F7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71523E-75D3-47E1-854B-6EAFD0C5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E440F-8578-4BAC-87DA-059498CDA925}"/>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6" name="Footer Placeholder 5">
            <a:extLst>
              <a:ext uri="{FF2B5EF4-FFF2-40B4-BE49-F238E27FC236}">
                <a16:creationId xmlns:a16="http://schemas.microsoft.com/office/drawing/2014/main" id="{8B67B36A-99AA-4FE8-A11A-8585820E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5E5F7-2BB0-43D9-A8A1-7C9FF2DA55B6}"/>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102990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6743-8F31-47DF-82A5-F74522C16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6B01C-E8B1-4F59-A439-5EDB5597E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1638E4-B367-4898-9480-261C047DB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21763-C502-484E-8EEB-32CCD402D125}"/>
              </a:ext>
            </a:extLst>
          </p:cNvPr>
          <p:cNvSpPr>
            <a:spLocks noGrp="1"/>
          </p:cNvSpPr>
          <p:nvPr>
            <p:ph type="dt" sz="half" idx="10"/>
          </p:nvPr>
        </p:nvSpPr>
        <p:spPr/>
        <p:txBody>
          <a:bodyPr/>
          <a:lstStyle/>
          <a:p>
            <a:fld id="{62B01B4C-0465-4826-A324-01DE7A7FB2BC}" type="datetimeFigureOut">
              <a:rPr lang="en-US" smtClean="0"/>
              <a:t>9/23/2021</a:t>
            </a:fld>
            <a:endParaRPr lang="en-US"/>
          </a:p>
        </p:txBody>
      </p:sp>
      <p:sp>
        <p:nvSpPr>
          <p:cNvPr id="6" name="Footer Placeholder 5">
            <a:extLst>
              <a:ext uri="{FF2B5EF4-FFF2-40B4-BE49-F238E27FC236}">
                <a16:creationId xmlns:a16="http://schemas.microsoft.com/office/drawing/2014/main" id="{FCFDD575-D856-4E1B-9AD2-E3B902647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40443-15A3-4CC9-84C7-F82BDF30F1D5}"/>
              </a:ext>
            </a:extLst>
          </p:cNvPr>
          <p:cNvSpPr>
            <a:spLocks noGrp="1"/>
          </p:cNvSpPr>
          <p:nvPr>
            <p:ph type="sldNum" sz="quarter" idx="12"/>
          </p:nvPr>
        </p:nvSpPr>
        <p:spPr/>
        <p:txBody>
          <a:bodyPr/>
          <a:lstStyle/>
          <a:p>
            <a:fld id="{0D95F783-B0DF-4CF8-B77B-4C8413F048F9}" type="slidenum">
              <a:rPr lang="en-US" smtClean="0"/>
              <a:t>‹#›</a:t>
            </a:fld>
            <a:endParaRPr lang="en-US"/>
          </a:p>
        </p:txBody>
      </p:sp>
    </p:spTree>
    <p:extLst>
      <p:ext uri="{BB962C8B-B14F-4D97-AF65-F5344CB8AC3E}">
        <p14:creationId xmlns:p14="http://schemas.microsoft.com/office/powerpoint/2010/main" val="57890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C55A8-94CC-4806-828E-24C9E8E09D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D52655-D500-4862-89A8-C9D0C08FF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797B1-C93D-456B-B18E-0B9B7BE20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01B4C-0465-4826-A324-01DE7A7FB2BC}" type="datetimeFigureOut">
              <a:rPr lang="en-US" smtClean="0"/>
              <a:t>9/23/2021</a:t>
            </a:fld>
            <a:endParaRPr lang="en-US"/>
          </a:p>
        </p:txBody>
      </p:sp>
      <p:sp>
        <p:nvSpPr>
          <p:cNvPr id="5" name="Footer Placeholder 4">
            <a:extLst>
              <a:ext uri="{FF2B5EF4-FFF2-40B4-BE49-F238E27FC236}">
                <a16:creationId xmlns:a16="http://schemas.microsoft.com/office/drawing/2014/main" id="{0F7A1835-BA5D-4749-8051-56CA86186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1B3200-6020-4E97-A96D-80B4AFA84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5F783-B0DF-4CF8-B77B-4C8413F048F9}" type="slidenum">
              <a:rPr lang="en-US" smtClean="0"/>
              <a:t>‹#›</a:t>
            </a:fld>
            <a:endParaRPr lang="en-US"/>
          </a:p>
        </p:txBody>
      </p:sp>
    </p:spTree>
    <p:extLst>
      <p:ext uri="{BB962C8B-B14F-4D97-AF65-F5344CB8AC3E}">
        <p14:creationId xmlns:p14="http://schemas.microsoft.com/office/powerpoint/2010/main" val="113156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king.harvard.edu/files/abs/dvn-abs.shtml" TargetMode="External"/><Relationship Id="rId13" Type="http://schemas.openxmlformats.org/officeDocument/2006/relationships/hyperlink" Target="demo.dev.magda.io" TargetMode="External"/><Relationship Id="rId3" Type="http://schemas.openxmlformats.org/officeDocument/2006/relationships/hyperlink" Target="https://docs.irods.org/4.2.8/" TargetMode="External"/><Relationship Id="rId7" Type="http://schemas.openxmlformats.org/officeDocument/2006/relationships/hyperlink" Target="https://guides.dataverse.org/en/latest/" TargetMode="External"/><Relationship Id="rId12" Type="http://schemas.openxmlformats.org/officeDocument/2006/relationships/hyperlink" Target="https://github.com/magda-io/magda" TargetMode="External"/><Relationship Id="rId2" Type="http://schemas.openxmlformats.org/officeDocument/2006/relationships/hyperlink" Target="https://irods.org/" TargetMode="External"/><Relationship Id="rId1" Type="http://schemas.openxmlformats.org/officeDocument/2006/relationships/slideLayout" Target="../slideLayouts/slideLayout2.xml"/><Relationship Id="rId6" Type="http://schemas.openxmlformats.org/officeDocument/2006/relationships/hyperlink" Target="https://dataverse.org/about" TargetMode="External"/><Relationship Id="rId11" Type="http://schemas.openxmlformats.org/officeDocument/2006/relationships/hyperlink" Target="https://magda.io/" TargetMode="External"/><Relationship Id="rId5" Type="http://schemas.openxmlformats.org/officeDocument/2006/relationships/hyperlink" Target="https://docs.ckan.org/en/latest/user-guide.html" TargetMode="External"/><Relationship Id="rId15" Type="http://schemas.openxmlformats.org/officeDocument/2006/relationships/hyperlink" Target="https://www.nih-cfde.org/" TargetMode="External"/><Relationship Id="rId10" Type="http://schemas.openxmlformats.org/officeDocument/2006/relationships/hyperlink" Target="http://isrd.isi.edu/deriva/projects.html" TargetMode="External"/><Relationship Id="rId4" Type="http://schemas.openxmlformats.org/officeDocument/2006/relationships/hyperlink" Target="https://ckan.org/" TargetMode="External"/><Relationship Id="rId9" Type="http://schemas.openxmlformats.org/officeDocument/2006/relationships/hyperlink" Target="http://isrd.isi.edu/deriva/" TargetMode="External"/><Relationship Id="rId14" Type="http://schemas.openxmlformats.org/officeDocument/2006/relationships/hyperlink" Target="https://ckan.org/portfolio/data-gov-au/"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irods.org/4.2.8/" TargetMode="External"/><Relationship Id="rId3" Type="http://schemas.openxmlformats.org/officeDocument/2006/relationships/hyperlink" Target="https://irods.org/images/pattern_compute_to_data.jpg" TargetMode="External"/><Relationship Id="rId7" Type="http://schemas.openxmlformats.org/officeDocument/2006/relationships/hyperlink" Target="https://irods.org/" TargetMode="External"/><Relationship Id="rId2" Type="http://schemas.openxmlformats.org/officeDocument/2006/relationships/hyperlink" Target="https://irods.org/images/pattern_data_to_compute.jpg" TargetMode="External"/><Relationship Id="rId1" Type="http://schemas.openxmlformats.org/officeDocument/2006/relationships/slideLayout" Target="../slideLayouts/slideLayout2.xml"/><Relationship Id="rId6" Type="http://schemas.openxmlformats.org/officeDocument/2006/relationships/hyperlink" Target="https://aws.amazon.com/marketplace/pp/The-iRODS-Consortium-iRODS-41-w-Cloud-Browser-WebD/B00VF4TXSK#pdp-reviews" TargetMode="External"/><Relationship Id="rId5" Type="http://schemas.openxmlformats.org/officeDocument/2006/relationships/hyperlink" Target="https://irods.org/images/pattern_data_transfer_nodes.png" TargetMode="External"/><Relationship Id="rId4" Type="http://schemas.openxmlformats.org/officeDocument/2006/relationships/hyperlink" Target="https://irods.org/images/pattern_synchronization.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ckan.org/en/latest/maintaining/installing/install-from-docker-compose.html?highlight=clou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ckan.org/en/latest/user-guide.html" TargetMode="External"/><Relationship Id="rId4" Type="http://schemas.openxmlformats.org/officeDocument/2006/relationships/hyperlink" Target="https://ckan.or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verse.org/" TargetMode="External"/><Relationship Id="rId2" Type="http://schemas.openxmlformats.org/officeDocument/2006/relationships/hyperlink" Target="https://guides.dataverse.org/en/latest/developers/deployment.html#deploying-dataverse-to-amazon-web-services-aws" TargetMode="External"/><Relationship Id="rId1" Type="http://schemas.openxmlformats.org/officeDocument/2006/relationships/slideLayout" Target="../slideLayouts/slideLayout2.xml"/><Relationship Id="rId5" Type="http://schemas.openxmlformats.org/officeDocument/2006/relationships/hyperlink" Target="https://gking.harvard.edu/files/abs/dvn-abs.shtml" TargetMode="External"/><Relationship Id="rId4" Type="http://schemas.openxmlformats.org/officeDocument/2006/relationships/hyperlink" Target="https://guides.dataverse.org/en/lates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isrd.isi.edu/deri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cs.derivacloud.or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gda.i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demo.dev.magda.io" TargetMode="External"/><Relationship Id="rId4" Type="http://schemas.openxmlformats.org/officeDocument/2006/relationships/hyperlink" Target="https://github.com/magda-io/magd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en3.org/powered-by-gen3/" TargetMode="External"/><Relationship Id="rId3" Type="http://schemas.openxmlformats.org/officeDocument/2006/relationships/hyperlink" Target="http://github.com/uc-cdis/cloud-automation" TargetMode="External"/><Relationship Id="rId7" Type="http://schemas.openxmlformats.org/officeDocument/2006/relationships/hyperlink" Target="https://data.kidsfirstdrc.org/" TargetMode="External"/><Relationship Id="rId2" Type="http://schemas.openxmlformats.org/officeDocument/2006/relationships/hyperlink" Target="https://gen3.org/" TargetMode="External"/><Relationship Id="rId1" Type="http://schemas.openxmlformats.org/officeDocument/2006/relationships/slideLayout" Target="../slideLayouts/slideLayout2.xml"/><Relationship Id="rId6" Type="http://schemas.openxmlformats.org/officeDocument/2006/relationships/hyperlink" Target="https://gen3.biodatacatalyst.nhlbi.nih.gov/" TargetMode="External"/><Relationship Id="rId5" Type="http://schemas.openxmlformats.org/officeDocument/2006/relationships/hyperlink" Target="https://docs.aws.amazon.com/solutions/latest/service-workbench-on-aws/welcome.html" TargetMode="External"/><Relationship Id="rId4" Type="http://schemas.openxmlformats.org/officeDocument/2006/relationships/hyperlink" Target="https://aws.amazon.com/government-education/research-and-technical-computing/service-workbench/"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en3.org/resources/operator/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github.com/uc-cdis/cloud-automation" TargetMode="External"/><Relationship Id="rId4" Type="http://schemas.openxmlformats.org/officeDocument/2006/relationships/hyperlink" Target="https://gen3.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government-education/research-and-technical-computing/service-workbenc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aws.amazon.com/solutions/latest/service-workbench-on-aws/welcome.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en3.org/products/framework-services/" TargetMode="External"/><Relationship Id="rId2" Type="http://schemas.openxmlformats.org/officeDocument/2006/relationships/hyperlink" Target="https://gen3.org/" TargetMode="External"/><Relationship Id="rId1" Type="http://schemas.openxmlformats.org/officeDocument/2006/relationships/slideLayout" Target="../slideLayouts/slideLayout2.xml"/><Relationship Id="rId4" Type="http://schemas.openxmlformats.org/officeDocument/2006/relationships/hyperlink" Target="https://anvilproject.org/ncpi"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thoughtspot.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thoughtspot.com/6.3/index.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thoughtspot.com/6.3/data-integrate/embrace/embrace-intro.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aws.amazon.com/solutions/latest/service-workbench-on-aws/welcome.html" TargetMode="External"/><Relationship Id="rId5" Type="http://schemas.openxmlformats.org/officeDocument/2006/relationships/hyperlink" Target="https://www.thoughtspot.com/" TargetMode="External"/><Relationship Id="rId4" Type="http://schemas.openxmlformats.org/officeDocument/2006/relationships/hyperlink" Target="https://docs.thoughtspot.com/6.3/data-integrate/dataflow/dataflow.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mc/articles/PMC64744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gineering.linkedin.com/blog/2020/open-sourcing-datahub--linkedins-metadata-search-and-discovery-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atlas.apache.org/#/" TargetMode="External"/><Relationship Id="rId4" Type="http://schemas.openxmlformats.org/officeDocument/2006/relationships/hyperlink" Target="https://github.com/linkedin/datahub#quickstar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gineering.linkedin.com/blog/2020/open-sourcing-datahub--linkedins-metadata-search-and-discovery-p" TargetMode="External"/><Relationship Id="rId2" Type="http://schemas.openxmlformats.org/officeDocument/2006/relationships/hyperlink" Target="https://engineering.linkedin.com/blog/2019/data-hub" TargetMode="External"/><Relationship Id="rId1" Type="http://schemas.openxmlformats.org/officeDocument/2006/relationships/slideLayout" Target="../slideLayouts/slideLayout2.xml"/><Relationship Id="rId4" Type="http://schemas.openxmlformats.org/officeDocument/2006/relationships/hyperlink" Target="https://github.com/linkedin/datahub#quickstar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tlas.apach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B12990-99E5-411A-A47B-0FC95149A7BD}"/>
              </a:ext>
            </a:extLst>
          </p:cNvPr>
          <p:cNvSpPr>
            <a:spLocks noGrp="1"/>
          </p:cNvSpPr>
          <p:nvPr>
            <p:ph type="ctrTitle"/>
          </p:nvPr>
        </p:nvSpPr>
        <p:spPr>
          <a:xfrm>
            <a:off x="4162567" y="818984"/>
            <a:ext cx="6714699" cy="3178689"/>
          </a:xfrm>
        </p:spPr>
        <p:txBody>
          <a:bodyPr>
            <a:normAutofit/>
          </a:bodyPr>
          <a:lstStyle/>
          <a:p>
            <a:pPr algn="l"/>
            <a:r>
              <a:rPr lang="en-US" sz="4800" b="1" u="sng">
                <a:solidFill>
                  <a:srgbClr val="FFFFFF"/>
                </a:solidFill>
              </a:rPr>
              <a:t>Data Commons &amp; FAIR Tools</a:t>
            </a:r>
            <a:br>
              <a:rPr lang="en-US" sz="4800">
                <a:solidFill>
                  <a:srgbClr val="FFFFFF"/>
                </a:solidFill>
              </a:rPr>
            </a:br>
            <a:r>
              <a:rPr lang="en-US" sz="4800">
                <a:solidFill>
                  <a:srgbClr val="FFFFFF"/>
                </a:solidFill>
              </a:rPr>
              <a:t>Task 1: Survey of Data Commons Providers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A4B352-3CFE-4D38-B4A1-C6E6CF959F2F}"/>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John Cheadle</a:t>
            </a:r>
          </a:p>
          <a:p>
            <a:pPr algn="l"/>
            <a:r>
              <a:rPr lang="en-US" dirty="0">
                <a:solidFill>
                  <a:srgbClr val="FFFFFF"/>
                </a:solidFill>
              </a:rPr>
              <a:t>Updated </a:t>
            </a:r>
            <a:r>
              <a:rPr lang="en-US">
                <a:solidFill>
                  <a:srgbClr val="FFFFFF"/>
                </a:solidFill>
              </a:rPr>
              <a:t>06 APR </a:t>
            </a:r>
            <a:r>
              <a:rPr lang="en-US" dirty="0">
                <a:solidFill>
                  <a:srgbClr val="FFFFFF"/>
                </a:solidFill>
              </a:rPr>
              <a:t>2021</a:t>
            </a:r>
          </a:p>
        </p:txBody>
      </p:sp>
    </p:spTree>
    <p:extLst>
      <p:ext uri="{BB962C8B-B14F-4D97-AF65-F5344CB8AC3E}">
        <p14:creationId xmlns:p14="http://schemas.microsoft.com/office/powerpoint/2010/main" val="39210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Portals</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Definition: </a:t>
            </a:r>
            <a:r>
              <a:rPr lang="en-US" sz="2000" dirty="0">
                <a:effectLst/>
                <a:latin typeface="Calibri" panose="020F0502020204030204" pitchFamily="34" charset="0"/>
              </a:rPr>
              <a:t>Platforms that offers a variety of services and features for data management and potentially curation but does not co-locate the data with computation and tools </a:t>
            </a:r>
          </a:p>
          <a:p>
            <a:pPr marL="0" indent="0">
              <a:buNone/>
            </a:pPr>
            <a:r>
              <a:rPr lang="en-US" sz="2000" b="1" dirty="0"/>
              <a:t>For</a:t>
            </a:r>
            <a:r>
              <a:rPr lang="en-US" sz="2000" dirty="0"/>
              <a:t>: a single organization OR data from different sources within the same/similar field</a:t>
            </a:r>
          </a:p>
          <a:p>
            <a:pPr marL="0" indent="0">
              <a:buNone/>
            </a:pPr>
            <a:r>
              <a:rPr lang="en-US" sz="2000" b="1" dirty="0"/>
              <a:t>Platforms:</a:t>
            </a:r>
          </a:p>
          <a:p>
            <a:r>
              <a:rPr lang="en-US" sz="2000" dirty="0" err="1">
                <a:hlinkClick r:id="rId2"/>
              </a:rPr>
              <a:t>iRODS</a:t>
            </a:r>
            <a:r>
              <a:rPr lang="en-US" sz="2000" dirty="0"/>
              <a:t> – </a:t>
            </a:r>
            <a:r>
              <a:rPr lang="en-US" sz="2000" dirty="0">
                <a:hlinkClick r:id="rId3"/>
              </a:rPr>
              <a:t>documentation</a:t>
            </a:r>
            <a:endParaRPr lang="en-US" sz="2000" dirty="0"/>
          </a:p>
          <a:p>
            <a:r>
              <a:rPr lang="en-US" sz="2000" dirty="0">
                <a:hlinkClick r:id="rId4"/>
              </a:rPr>
              <a:t>CKAN</a:t>
            </a:r>
            <a:r>
              <a:rPr lang="en-US" sz="2000" dirty="0"/>
              <a:t> – </a:t>
            </a:r>
            <a:r>
              <a:rPr lang="en-US" sz="2000" dirty="0">
                <a:hlinkClick r:id="rId5"/>
              </a:rPr>
              <a:t>documentation</a:t>
            </a:r>
            <a:endParaRPr lang="en-US" sz="2000" dirty="0"/>
          </a:p>
          <a:p>
            <a:r>
              <a:rPr lang="en-US" sz="2000" dirty="0">
                <a:hlinkClick r:id="rId6"/>
              </a:rPr>
              <a:t>Dataverse</a:t>
            </a:r>
            <a:r>
              <a:rPr lang="en-US" sz="2000" dirty="0"/>
              <a:t> – </a:t>
            </a:r>
            <a:r>
              <a:rPr lang="en-US" sz="2000" dirty="0">
                <a:hlinkClick r:id="rId7"/>
              </a:rPr>
              <a:t>guides</a:t>
            </a:r>
            <a:r>
              <a:rPr lang="en-US" sz="2000" dirty="0"/>
              <a:t>, </a:t>
            </a:r>
            <a:r>
              <a:rPr lang="en-US" sz="2000" dirty="0">
                <a:hlinkClick r:id="rId8"/>
              </a:rPr>
              <a:t>publication</a:t>
            </a:r>
            <a:endParaRPr lang="en-US" sz="2000" dirty="0"/>
          </a:p>
          <a:p>
            <a:r>
              <a:rPr lang="en-US" sz="2000" dirty="0">
                <a:hlinkClick r:id="rId9"/>
              </a:rPr>
              <a:t>DERIVA</a:t>
            </a:r>
            <a:r>
              <a:rPr lang="en-US" sz="2000" dirty="0"/>
              <a:t> – </a:t>
            </a:r>
            <a:r>
              <a:rPr lang="en-US" sz="2000" dirty="0">
                <a:hlinkClick r:id="rId10"/>
              </a:rPr>
              <a:t>projects</a:t>
            </a:r>
            <a:endParaRPr lang="en-US" sz="2000" dirty="0"/>
          </a:p>
          <a:p>
            <a:r>
              <a:rPr lang="en-US" sz="2000" dirty="0">
                <a:hlinkClick r:id="rId11"/>
              </a:rPr>
              <a:t>Magda</a:t>
            </a:r>
            <a:r>
              <a:rPr lang="en-US" sz="2000" dirty="0"/>
              <a:t> – </a:t>
            </a:r>
            <a:r>
              <a:rPr lang="en-US" sz="2000" dirty="0">
                <a:hlinkClick r:id="rId12"/>
              </a:rPr>
              <a:t>GitHub</a:t>
            </a:r>
            <a:r>
              <a:rPr lang="en-US" sz="2000" dirty="0"/>
              <a:t>, </a:t>
            </a:r>
            <a:r>
              <a:rPr lang="en-US" sz="2000" dirty="0">
                <a:hlinkClick r:id="rId13"/>
              </a:rPr>
              <a:t>demo</a:t>
            </a:r>
            <a:endParaRPr lang="en-US" sz="2000" dirty="0"/>
          </a:p>
          <a:p>
            <a:pPr marL="0" indent="0">
              <a:buNone/>
            </a:pPr>
            <a:r>
              <a:rPr lang="en-US" sz="2000" b="1" dirty="0"/>
              <a:t>Example Implementations:</a:t>
            </a:r>
          </a:p>
          <a:p>
            <a:r>
              <a:rPr lang="en-US" sz="2000" dirty="0">
                <a:hlinkClick r:id="rId14"/>
              </a:rPr>
              <a:t>Data.gov.au </a:t>
            </a:r>
            <a:r>
              <a:rPr lang="en-US" sz="2000" dirty="0"/>
              <a:t>(CKAN)</a:t>
            </a:r>
          </a:p>
          <a:p>
            <a:r>
              <a:rPr lang="en-US" sz="2000" dirty="0">
                <a:hlinkClick r:id="rId15"/>
              </a:rPr>
              <a:t>Common Fund Data Ecosystem </a:t>
            </a:r>
            <a:r>
              <a:rPr lang="en-US" sz="2000" dirty="0"/>
              <a:t>(DERIVA)</a:t>
            </a:r>
          </a:p>
          <a:p>
            <a:endParaRPr lang="en-US" sz="2000" dirty="0"/>
          </a:p>
          <a:p>
            <a:endParaRPr lang="en-US" sz="2000" dirty="0"/>
          </a:p>
          <a:p>
            <a:pPr marL="0" indent="0">
              <a:buNone/>
            </a:pPr>
            <a:endParaRPr lang="en-US" sz="2000" b="1" dirty="0"/>
          </a:p>
        </p:txBody>
      </p:sp>
    </p:spTree>
    <p:extLst>
      <p:ext uri="{BB962C8B-B14F-4D97-AF65-F5344CB8AC3E}">
        <p14:creationId xmlns:p14="http://schemas.microsoft.com/office/powerpoint/2010/main" val="106211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err="1"/>
              <a:t>iRODS</a:t>
            </a:r>
            <a:endParaRPr lang="en-US" dirty="0"/>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5244662"/>
          </a:xfrm>
        </p:spPr>
        <p:txBody>
          <a:bodyPr>
            <a:normAutofit fontScale="47500" lnSpcReduction="20000"/>
          </a:bodyPr>
          <a:lstStyle/>
          <a:p>
            <a:pPr marL="0" indent="0">
              <a:buNone/>
            </a:pPr>
            <a:r>
              <a:rPr lang="en-US" b="1" dirty="0"/>
              <a:t>Description: </a:t>
            </a:r>
            <a:r>
              <a:rPr lang="en-US" sz="2800" dirty="0">
                <a:effectLst/>
                <a:latin typeface="Calibri" panose="020F0502020204030204" pitchFamily="34" charset="0"/>
              </a:rPr>
              <a:t>The integrated rule-oriented data system (</a:t>
            </a:r>
            <a:r>
              <a:rPr lang="en-US" sz="2800" dirty="0" err="1">
                <a:effectLst/>
                <a:latin typeface="Calibri" panose="020F0502020204030204" pitchFamily="34" charset="0"/>
              </a:rPr>
              <a:t>iRODS</a:t>
            </a:r>
            <a:r>
              <a:rPr lang="en-US" sz="2800" dirty="0">
                <a:effectLst/>
                <a:latin typeface="Calibri" panose="020F0502020204030204" pitchFamily="34" charset="0"/>
              </a:rPr>
              <a:t>) - is an open-source data management software used by research, commercial, and governmental orgs.</a:t>
            </a:r>
            <a:endParaRPr lang="en-US" b="1" dirty="0"/>
          </a:p>
          <a:p>
            <a:pPr marL="0" indent="0">
              <a:buNone/>
            </a:pPr>
            <a:r>
              <a:rPr lang="en-US" b="1" dirty="0"/>
              <a:t>Purpose (why does this exist): </a:t>
            </a:r>
            <a:r>
              <a:rPr lang="en-US" dirty="0" err="1"/>
              <a:t>iRODS</a:t>
            </a:r>
            <a:r>
              <a:rPr lang="en-US" dirty="0"/>
              <a:t> addresses key data management tasks that become more difficult as size and complexity of digital data grows rapidly.</a:t>
            </a:r>
          </a:p>
          <a:p>
            <a:pPr marL="0" indent="0">
              <a:buNone/>
            </a:pPr>
            <a:r>
              <a:rPr lang="en-US" b="1" dirty="0"/>
              <a:t>Features (highlight unique features if any):</a:t>
            </a:r>
          </a:p>
          <a:p>
            <a:r>
              <a:rPr lang="en-US" sz="2300" dirty="0">
                <a:effectLst/>
                <a:latin typeface="Calibri" panose="020F0502020204030204" pitchFamily="34" charset="0"/>
              </a:rPr>
              <a:t>Virtualizes data storage, so users can take control of their data regardless of where the data is stored</a:t>
            </a:r>
          </a:p>
          <a:p>
            <a:r>
              <a:rPr lang="en-US" sz="2300" dirty="0">
                <a:effectLst/>
                <a:latin typeface="Calibri" panose="020F0502020204030204" pitchFamily="34" charset="0"/>
              </a:rPr>
              <a:t>Data discovery - allows for adding metadata to data objects, as well as has its own data object system metadata.  Rich metadata can be applied to data; the database with this rich metadata must be hosted in PostgreSQL, MySQL, or Oracle</a:t>
            </a:r>
          </a:p>
          <a:p>
            <a:r>
              <a:rPr lang="en-US" sz="2300" dirty="0">
                <a:effectLst/>
                <a:latin typeface="Calibri" panose="020F0502020204030204" pitchFamily="34" charset="0"/>
              </a:rPr>
              <a:t>Workflow Automation - </a:t>
            </a:r>
            <a:r>
              <a:rPr lang="en-US" sz="2300" dirty="0" err="1">
                <a:effectLst/>
                <a:latin typeface="Calibri" panose="020F0502020204030204" pitchFamily="34" charset="0"/>
              </a:rPr>
              <a:t>iRODS</a:t>
            </a:r>
            <a:r>
              <a:rPr lang="en-US" sz="2300" dirty="0">
                <a:effectLst/>
                <a:latin typeface="Calibri" panose="020F0502020204030204" pitchFamily="34" charset="0"/>
              </a:rPr>
              <a:t> has its own custom rule engine, which is useful for enforcing data management policy in an automated fashion</a:t>
            </a:r>
          </a:p>
          <a:p>
            <a:r>
              <a:rPr lang="en-US" sz="2300" dirty="0">
                <a:effectLst/>
                <a:latin typeface="Calibri" panose="020F0502020204030204" pitchFamily="34" charset="0"/>
              </a:rPr>
              <a:t>Collaboration - ability to share datasets between multiple workgroups</a:t>
            </a:r>
          </a:p>
          <a:p>
            <a:r>
              <a:rPr lang="en-US" sz="2300" dirty="0">
                <a:effectLst/>
                <a:latin typeface="Calibri" panose="020F0502020204030204" pitchFamily="34" charset="0"/>
              </a:rPr>
              <a:t>The distinguishing aspect of </a:t>
            </a:r>
            <a:r>
              <a:rPr lang="en-US" sz="2300" dirty="0" err="1">
                <a:effectLst/>
                <a:latin typeface="Calibri" panose="020F0502020204030204" pitchFamily="34" charset="0"/>
              </a:rPr>
              <a:t>iRODS</a:t>
            </a:r>
            <a:r>
              <a:rPr lang="en-US" sz="2300" dirty="0">
                <a:effectLst/>
                <a:latin typeface="Calibri" panose="020F0502020204030204" pitchFamily="34" charset="0"/>
              </a:rPr>
              <a:t> is its rule-based management that can automate data governance.</a:t>
            </a:r>
            <a:endParaRPr lang="en-US" sz="2300" b="1" dirty="0"/>
          </a:p>
          <a:p>
            <a:pPr marL="0" indent="0">
              <a:buNone/>
            </a:pPr>
            <a:r>
              <a:rPr lang="en-US" b="1" dirty="0"/>
              <a:t>Where does data live, how does the user access data?:</a:t>
            </a:r>
          </a:p>
          <a:p>
            <a:pPr marL="0" indent="0">
              <a:buNone/>
            </a:pPr>
            <a:r>
              <a:rPr lang="en-US" dirty="0"/>
              <a:t>There are 4 main paradigms for access:</a:t>
            </a:r>
          </a:p>
          <a:p>
            <a:r>
              <a:rPr lang="en-US" sz="2800" dirty="0">
                <a:effectLst/>
                <a:latin typeface="Calibri" panose="020F0502020204030204" pitchFamily="34" charset="0"/>
              </a:rPr>
              <a:t>Data to compute - </a:t>
            </a:r>
            <a:r>
              <a:rPr lang="en-US" sz="2800" dirty="0">
                <a:effectLst/>
                <a:latin typeface="Calibri" panose="020F0502020204030204" pitchFamily="34" charset="0"/>
                <a:hlinkClick r:id="rId2"/>
              </a:rPr>
              <a:t>https://irods.org/images/pattern_data_to_compute.jpg</a:t>
            </a:r>
            <a:endParaRPr lang="en-US" sz="2800" dirty="0">
              <a:effectLst/>
              <a:latin typeface="Calibri" panose="020F0502020204030204" pitchFamily="34" charset="0"/>
            </a:endParaRPr>
          </a:p>
          <a:p>
            <a:r>
              <a:rPr lang="en-US" sz="2800" dirty="0">
                <a:effectLst/>
                <a:latin typeface="Calibri" panose="020F0502020204030204" pitchFamily="34" charset="0"/>
              </a:rPr>
              <a:t>Compute to data - </a:t>
            </a:r>
            <a:r>
              <a:rPr lang="en-US" sz="2800" dirty="0">
                <a:effectLst/>
                <a:latin typeface="Calibri" panose="020F0502020204030204" pitchFamily="34" charset="0"/>
                <a:hlinkClick r:id="rId3"/>
              </a:rPr>
              <a:t>https://irods.org/images/pattern_compute_to_data.jpg</a:t>
            </a:r>
            <a:endParaRPr lang="en-US" dirty="0">
              <a:latin typeface="Calibri" panose="020F0502020204030204" pitchFamily="34" charset="0"/>
            </a:endParaRPr>
          </a:p>
          <a:p>
            <a:r>
              <a:rPr lang="en-US" sz="2800" dirty="0">
                <a:effectLst/>
                <a:latin typeface="Calibri" panose="020F0502020204030204" pitchFamily="34" charset="0"/>
              </a:rPr>
              <a:t>Synchronization - </a:t>
            </a:r>
            <a:r>
              <a:rPr lang="en-US" sz="2800" dirty="0">
                <a:effectLst/>
                <a:latin typeface="Calibri" panose="020F0502020204030204" pitchFamily="34" charset="0"/>
                <a:hlinkClick r:id="rId4"/>
              </a:rPr>
              <a:t>https://irods.org/images/pattern_synchronization.jpg</a:t>
            </a:r>
            <a:endParaRPr lang="en-US" sz="2800" dirty="0">
              <a:effectLst/>
              <a:latin typeface="Calibri" panose="020F0502020204030204" pitchFamily="34" charset="0"/>
            </a:endParaRPr>
          </a:p>
          <a:p>
            <a:r>
              <a:rPr lang="en-US" sz="2800" dirty="0">
                <a:effectLst/>
                <a:latin typeface="Calibri" panose="020F0502020204030204" pitchFamily="34" charset="0"/>
              </a:rPr>
              <a:t>Data transfer nodes - </a:t>
            </a:r>
            <a:r>
              <a:rPr lang="en-US" sz="2800" dirty="0">
                <a:effectLst/>
                <a:latin typeface="Calibri" panose="020F0502020204030204" pitchFamily="34" charset="0"/>
                <a:hlinkClick r:id="rId5"/>
              </a:rPr>
              <a:t>https://irods.org/images/pattern_data_transfer_nodes.png</a:t>
            </a:r>
            <a:endParaRPr lang="en-US" dirty="0"/>
          </a:p>
          <a:p>
            <a:pPr marL="0" indent="0">
              <a:buNone/>
            </a:pPr>
            <a:r>
              <a:rPr lang="en-US" b="1" dirty="0"/>
              <a:t>Can be deployed in cloud environment (if so, which)?: </a:t>
            </a:r>
            <a:r>
              <a:rPr lang="en-US" dirty="0">
                <a:hlinkClick r:id="rId6"/>
              </a:rPr>
              <a:t>I believe so, in AWS</a:t>
            </a:r>
            <a:endParaRPr lang="en-US" dirty="0"/>
          </a:p>
          <a:p>
            <a:pPr marL="0" indent="0">
              <a:buNone/>
            </a:pPr>
            <a:r>
              <a:rPr lang="en-US" b="1" dirty="0"/>
              <a:t>Resources:</a:t>
            </a:r>
          </a:p>
          <a:p>
            <a:r>
              <a:rPr lang="en-US" dirty="0">
                <a:hlinkClick r:id="rId7"/>
              </a:rPr>
              <a:t>Website</a:t>
            </a:r>
            <a:endParaRPr lang="en-US" dirty="0"/>
          </a:p>
          <a:p>
            <a:r>
              <a:rPr lang="en-US" dirty="0">
                <a:hlinkClick r:id="rId8"/>
              </a:rPr>
              <a:t>Documentation</a:t>
            </a:r>
            <a:endParaRPr lang="en-US" dirty="0"/>
          </a:p>
        </p:txBody>
      </p:sp>
    </p:spTree>
    <p:extLst>
      <p:ext uri="{BB962C8B-B14F-4D97-AF65-F5344CB8AC3E}">
        <p14:creationId xmlns:p14="http://schemas.microsoft.com/office/powerpoint/2010/main" val="412446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CKAN</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40000" lnSpcReduction="20000"/>
          </a:bodyPr>
          <a:lstStyle/>
          <a:p>
            <a:pPr marL="0" indent="0">
              <a:spcBef>
                <a:spcPts val="0"/>
              </a:spcBef>
              <a:buNone/>
            </a:pPr>
            <a:r>
              <a:rPr lang="en-US" b="1" dirty="0"/>
              <a:t>Description: </a:t>
            </a:r>
            <a:r>
              <a:rPr lang="en-US" dirty="0"/>
              <a:t>CKAN is an </a:t>
            </a:r>
            <a:r>
              <a:rPr lang="en-US" sz="2800" dirty="0">
                <a:effectLst/>
                <a:latin typeface="Calibri" panose="020F0502020204030204" pitchFamily="34" charset="0"/>
              </a:rPr>
              <a:t>open-source data portal/platform/data management system which makes data accessible. Provides tools to streamline publishing, sharing, finding, and using data</a:t>
            </a:r>
            <a:endParaRPr lang="en-US" b="1" dirty="0"/>
          </a:p>
          <a:p>
            <a:pPr marL="0" indent="0">
              <a:buNone/>
            </a:pPr>
            <a:r>
              <a:rPr lang="en-US" b="1" dirty="0"/>
              <a:t>Purpose (why does this exist): </a:t>
            </a:r>
            <a:r>
              <a:rPr lang="en-US" sz="2800" dirty="0">
                <a:effectLst/>
                <a:latin typeface="Calibri" panose="020F0502020204030204" pitchFamily="34" charset="0"/>
              </a:rPr>
              <a:t>For data publishers wanting to make their data open and available. </a:t>
            </a:r>
          </a:p>
          <a:p>
            <a:pPr marL="0" indent="0">
              <a:buNone/>
            </a:pPr>
            <a:r>
              <a:rPr lang="en-US" b="1" dirty="0"/>
              <a:t>Features (highlight unique features if any):</a:t>
            </a:r>
          </a:p>
          <a:p>
            <a:r>
              <a:rPr lang="en-US" dirty="0"/>
              <a:t>API – interop with other programs</a:t>
            </a:r>
          </a:p>
          <a:p>
            <a:r>
              <a:rPr lang="en-US" dirty="0"/>
              <a:t>Datastore – stores structure data</a:t>
            </a:r>
          </a:p>
          <a:p>
            <a:r>
              <a:rPr lang="en-US" dirty="0"/>
              <a:t>Extend – add features/develop your own</a:t>
            </a:r>
          </a:p>
          <a:p>
            <a:r>
              <a:rPr lang="en-US" dirty="0"/>
              <a:t>Federate – pull in metadata from other portals</a:t>
            </a:r>
          </a:p>
          <a:p>
            <a:r>
              <a:rPr lang="en-US" dirty="0" err="1"/>
              <a:t>Filestore</a:t>
            </a:r>
            <a:r>
              <a:rPr lang="en-US" dirty="0"/>
              <a:t> – upload data and image files</a:t>
            </a:r>
          </a:p>
          <a:p>
            <a:r>
              <a:rPr lang="en-US" dirty="0"/>
              <a:t>Metadata – add, update, search on metadata</a:t>
            </a:r>
          </a:p>
          <a:p>
            <a:r>
              <a:rPr lang="en-US" dirty="0" err="1"/>
              <a:t>Themable</a:t>
            </a:r>
            <a:r>
              <a:rPr lang="en-US" dirty="0"/>
              <a:t> – customize the appearance of your CKAN portal</a:t>
            </a:r>
          </a:p>
          <a:p>
            <a:r>
              <a:rPr lang="en-US" dirty="0"/>
              <a:t>Geospatial – Contains advanced geospatial features for search and discovery</a:t>
            </a:r>
          </a:p>
          <a:p>
            <a:pPr marL="0" indent="0">
              <a:buNone/>
            </a:pPr>
            <a:r>
              <a:rPr lang="en-US" b="1" dirty="0"/>
              <a:t>Where does data live, how does the user access data?:</a:t>
            </a:r>
          </a:p>
          <a:p>
            <a:r>
              <a:rPr lang="en-US" dirty="0"/>
              <a:t>The CKAN </a:t>
            </a:r>
            <a:r>
              <a:rPr lang="en-US" dirty="0" err="1"/>
              <a:t>DataStore</a:t>
            </a:r>
            <a:r>
              <a:rPr lang="en-US" dirty="0"/>
              <a:t> extension provides an ad hoc database for storage of structured data from CKAN resources.</a:t>
            </a:r>
          </a:p>
          <a:p>
            <a:r>
              <a:rPr lang="en-US" dirty="0"/>
              <a:t>Data can be pulled out of resource files and stored in the </a:t>
            </a:r>
            <a:r>
              <a:rPr lang="en-US" dirty="0" err="1"/>
              <a:t>DataStore</a:t>
            </a:r>
            <a:r>
              <a:rPr lang="en-US" dirty="0"/>
              <a:t>.</a:t>
            </a:r>
          </a:p>
          <a:p>
            <a:pPr marL="0" indent="0">
              <a:buNone/>
            </a:pPr>
            <a:r>
              <a:rPr lang="en-US" b="1" dirty="0"/>
              <a:t>Can be deployed in cloud environment (if so, which)?: </a:t>
            </a:r>
            <a:r>
              <a:rPr lang="en-US" dirty="0"/>
              <a:t>Can be hosted on local or </a:t>
            </a:r>
            <a:r>
              <a:rPr lang="en-US" dirty="0">
                <a:hlinkClick r:id="rId3"/>
              </a:rPr>
              <a:t>cloud VMs</a:t>
            </a:r>
            <a:r>
              <a:rPr lang="en-US" dirty="0"/>
              <a:t>.  Does not specify restrictions for cloud provider.</a:t>
            </a:r>
            <a:br>
              <a:rPr lang="en-US" b="1" dirty="0"/>
            </a:br>
            <a:endParaRPr lang="en-US" b="1" dirty="0"/>
          </a:p>
          <a:p>
            <a:pPr marL="0" indent="0">
              <a:buNone/>
            </a:pPr>
            <a:r>
              <a:rPr lang="en-US" b="1" dirty="0"/>
              <a:t>Resources:</a:t>
            </a:r>
          </a:p>
          <a:p>
            <a:r>
              <a:rPr lang="en-US" dirty="0">
                <a:hlinkClick r:id="rId4"/>
              </a:rPr>
              <a:t>Website</a:t>
            </a:r>
            <a:endParaRPr lang="en-US" dirty="0"/>
          </a:p>
          <a:p>
            <a:r>
              <a:rPr lang="en-US" dirty="0">
                <a:hlinkClick r:id="rId5"/>
              </a:rPr>
              <a:t>User Guide</a:t>
            </a:r>
            <a:endParaRPr lang="en-US" dirty="0"/>
          </a:p>
        </p:txBody>
      </p:sp>
    </p:spTree>
    <p:extLst>
      <p:ext uri="{BB962C8B-B14F-4D97-AF65-F5344CB8AC3E}">
        <p14:creationId xmlns:p14="http://schemas.microsoft.com/office/powerpoint/2010/main" val="215283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Dataverse</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62500" lnSpcReduction="20000"/>
          </a:bodyPr>
          <a:lstStyle/>
          <a:p>
            <a:pPr marL="0" indent="0">
              <a:buNone/>
            </a:pPr>
            <a:r>
              <a:rPr lang="en-US" b="1" dirty="0"/>
              <a:t>Description: </a:t>
            </a:r>
            <a:r>
              <a:rPr lang="en-US" dirty="0"/>
              <a:t>Dataverse is an open-source web application to share, preserve, cite, explore, and analyze research data</a:t>
            </a:r>
            <a:endParaRPr lang="en-US" b="1" dirty="0"/>
          </a:p>
          <a:p>
            <a:pPr marL="0" indent="0">
              <a:buNone/>
            </a:pPr>
            <a:r>
              <a:rPr lang="en-US" b="1" dirty="0"/>
              <a:t>Purpose (why does this exist): </a:t>
            </a:r>
            <a:r>
              <a:rPr lang="en-US" dirty="0"/>
              <a:t>Dataverse virtualizes and preserves datasets, making it easier to share data, and thus easier to replicate others’ work.</a:t>
            </a:r>
          </a:p>
          <a:p>
            <a:pPr marL="0" indent="0">
              <a:buNone/>
            </a:pPr>
            <a:r>
              <a:rPr lang="en-US" b="1" dirty="0"/>
              <a:t>Features (highlight unique features if any):</a:t>
            </a:r>
          </a:p>
          <a:p>
            <a:r>
              <a:rPr lang="en-US" sz="2300" dirty="0">
                <a:effectLst/>
                <a:latin typeface="Calibri" panose="020F0502020204030204" pitchFamily="34" charset="0"/>
              </a:rPr>
              <a:t>The central insight behind the Dataverse Project is to automate much of the job of the professional archivist, and to provide services for and to distribute credit to the data creator.</a:t>
            </a:r>
          </a:p>
          <a:p>
            <a:r>
              <a:rPr lang="en-US" sz="2300" dirty="0"/>
              <a:t>Upload of data, files, metadata</a:t>
            </a:r>
          </a:p>
          <a:p>
            <a:r>
              <a:rPr lang="en-US" sz="2300" dirty="0"/>
              <a:t>Authorization options (OAuth)</a:t>
            </a:r>
          </a:p>
          <a:p>
            <a:pPr marL="0" indent="0">
              <a:buNone/>
            </a:pPr>
            <a:r>
              <a:rPr lang="en-US" b="1" dirty="0"/>
              <a:t>Where does data live, how does the user access data?: </a:t>
            </a:r>
            <a:r>
              <a:rPr lang="en-US" dirty="0"/>
              <a:t>Data can be stored locally (if local deployment) or in S3 buckets if cloud deployment in AWS.  User can access data by browsing/searching within the Dataverse deployment and downloading data of interest.</a:t>
            </a:r>
            <a:endParaRPr lang="en-US" b="1" dirty="0"/>
          </a:p>
          <a:p>
            <a:pPr marL="0" indent="0">
              <a:buNone/>
            </a:pPr>
            <a:r>
              <a:rPr lang="en-US" b="1" dirty="0"/>
              <a:t>Can be deployed in cloud environment (if so, which)?: </a:t>
            </a:r>
            <a:r>
              <a:rPr lang="en-US" dirty="0"/>
              <a:t>Can be run locally or have a </a:t>
            </a:r>
            <a:r>
              <a:rPr lang="en-US" dirty="0">
                <a:hlinkClick r:id="rId2"/>
              </a:rPr>
              <a:t>cloud deployment to AWS</a:t>
            </a:r>
            <a:endParaRPr lang="en-US" dirty="0"/>
          </a:p>
          <a:p>
            <a:pPr marL="0" indent="0">
              <a:buNone/>
            </a:pPr>
            <a:r>
              <a:rPr lang="en-US" b="1" dirty="0"/>
              <a:t>Resources:</a:t>
            </a:r>
          </a:p>
          <a:p>
            <a:r>
              <a:rPr lang="en-US" dirty="0">
                <a:hlinkClick r:id="rId3"/>
              </a:rPr>
              <a:t>Website</a:t>
            </a:r>
            <a:endParaRPr lang="en-US" dirty="0"/>
          </a:p>
          <a:p>
            <a:r>
              <a:rPr lang="en-US" dirty="0">
                <a:hlinkClick r:id="rId4"/>
              </a:rPr>
              <a:t>Guides</a:t>
            </a:r>
            <a:endParaRPr lang="en-US" dirty="0"/>
          </a:p>
          <a:p>
            <a:r>
              <a:rPr lang="en-US" dirty="0">
                <a:hlinkClick r:id="rId5"/>
              </a:rPr>
              <a:t>Publication</a:t>
            </a:r>
            <a:r>
              <a:rPr lang="en-US" dirty="0"/>
              <a:t> </a:t>
            </a:r>
          </a:p>
        </p:txBody>
      </p:sp>
    </p:spTree>
    <p:extLst>
      <p:ext uri="{BB962C8B-B14F-4D97-AF65-F5344CB8AC3E}">
        <p14:creationId xmlns:p14="http://schemas.microsoft.com/office/powerpoint/2010/main" val="142690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DERIVA</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55000" lnSpcReduction="20000"/>
          </a:bodyPr>
          <a:lstStyle/>
          <a:p>
            <a:pPr marL="0" indent="0">
              <a:buNone/>
            </a:pPr>
            <a:r>
              <a:rPr lang="en-US" b="1" dirty="0"/>
              <a:t>Description: </a:t>
            </a:r>
            <a:r>
              <a:rPr lang="en-US" dirty="0"/>
              <a:t>DERIVA is an asset management platform designed to support scientific collaboration</a:t>
            </a:r>
          </a:p>
          <a:p>
            <a:pPr marL="0" indent="0">
              <a:buNone/>
            </a:pPr>
            <a:r>
              <a:rPr lang="en-US" b="1" dirty="0"/>
              <a:t>Purpose (why does this exist): </a:t>
            </a:r>
            <a:r>
              <a:rPr lang="en-US" dirty="0"/>
              <a:t>Researchers need lightweight, user friendly tools to capture, manage, and curate data throughout the scientific discovery process.</a:t>
            </a:r>
          </a:p>
          <a:p>
            <a:pPr marL="0" indent="0">
              <a:buNone/>
            </a:pPr>
            <a:r>
              <a:rPr lang="en-US" b="1" dirty="0"/>
              <a:t>Features (highlight unique features if any):</a:t>
            </a:r>
          </a:p>
          <a:p>
            <a:pPr fontAlgn="ctr">
              <a:spcAft>
                <a:spcPts val="0"/>
              </a:spcAft>
            </a:pPr>
            <a:r>
              <a:rPr lang="en-US" sz="1600" dirty="0"/>
              <a:t>Model-driven web interface for search</a:t>
            </a:r>
          </a:p>
          <a:p>
            <a:pPr fontAlgn="ctr">
              <a:spcAft>
                <a:spcPts val="0"/>
              </a:spcAft>
            </a:pPr>
            <a:r>
              <a:rPr lang="en-US" sz="1600" dirty="0"/>
              <a:t>Desktop GUI for data upload, authentication</a:t>
            </a:r>
          </a:p>
          <a:p>
            <a:pPr fontAlgn="ctr">
              <a:spcAft>
                <a:spcPts val="0"/>
              </a:spcAft>
            </a:pPr>
            <a:r>
              <a:rPr lang="en-US" sz="1600" dirty="0"/>
              <a:t>Model-neutral relational data store</a:t>
            </a:r>
          </a:p>
          <a:p>
            <a:pPr fontAlgn="ctr">
              <a:spcAft>
                <a:spcPts val="0"/>
              </a:spcAft>
            </a:pPr>
            <a:r>
              <a:rPr lang="en-US" sz="1600" dirty="0"/>
              <a:t>Object storage</a:t>
            </a:r>
          </a:p>
          <a:p>
            <a:pPr fontAlgn="ctr">
              <a:spcAft>
                <a:spcPts val="0"/>
              </a:spcAft>
            </a:pPr>
            <a:r>
              <a:rPr lang="en-US" sz="1600" dirty="0"/>
              <a:t>ID resolver</a:t>
            </a:r>
          </a:p>
          <a:p>
            <a:pPr fontAlgn="ctr">
              <a:spcAft>
                <a:spcPts val="0"/>
              </a:spcAft>
            </a:pPr>
            <a:r>
              <a:rPr lang="en-US" sz="1600" dirty="0"/>
              <a:t>Export service</a:t>
            </a:r>
          </a:p>
          <a:p>
            <a:pPr fontAlgn="ctr">
              <a:spcAft>
                <a:spcPts val="0"/>
              </a:spcAft>
            </a:pPr>
            <a:r>
              <a:rPr lang="en-US" sz="1600" dirty="0"/>
              <a:t>Authentication layer (</a:t>
            </a:r>
            <a:r>
              <a:rPr lang="en-US" sz="1600" dirty="0" err="1"/>
              <a:t>WebAuthN</a:t>
            </a:r>
            <a:r>
              <a:rPr lang="en-US" sz="1600" dirty="0"/>
              <a:t>)</a:t>
            </a:r>
          </a:p>
          <a:p>
            <a:pPr marL="0" indent="0">
              <a:buNone/>
            </a:pPr>
            <a:r>
              <a:rPr lang="en-US" b="1" dirty="0"/>
              <a:t>Where does data live, how does the user access data?:</a:t>
            </a:r>
          </a:p>
          <a:p>
            <a:r>
              <a:rPr lang="en-US" dirty="0"/>
              <a:t>The data is stored in </a:t>
            </a:r>
            <a:r>
              <a:rPr lang="en-US" dirty="0" err="1"/>
              <a:t>Hatrac</a:t>
            </a:r>
            <a:r>
              <a:rPr lang="en-US" dirty="0"/>
              <a:t>, which is DERIVA’s object store.  Data is represented as web resources in RESTful service models</a:t>
            </a:r>
          </a:p>
          <a:p>
            <a:pPr marL="0" indent="0">
              <a:buNone/>
            </a:pPr>
            <a:r>
              <a:rPr lang="en-US" b="1" dirty="0"/>
              <a:t>Can be deployed in cloud environment (if so, which)?: </a:t>
            </a:r>
            <a:r>
              <a:rPr lang="en-US" dirty="0"/>
              <a:t>Can be deployed locally, assume can be deployed in cloud</a:t>
            </a:r>
            <a:endParaRPr lang="en-US" b="1" dirty="0"/>
          </a:p>
          <a:p>
            <a:pPr marL="0" indent="0">
              <a:buNone/>
            </a:pPr>
            <a:r>
              <a:rPr lang="en-US" b="1" dirty="0"/>
              <a:t>Resources:</a:t>
            </a:r>
          </a:p>
          <a:p>
            <a:r>
              <a:rPr lang="en-US" dirty="0">
                <a:hlinkClick r:id="rId3"/>
              </a:rPr>
              <a:t>Website</a:t>
            </a:r>
            <a:br>
              <a:rPr lang="en-US" dirty="0"/>
            </a:br>
            <a:endParaRPr lang="en-US" dirty="0"/>
          </a:p>
          <a:p>
            <a:r>
              <a:rPr lang="en-US" dirty="0">
                <a:hlinkClick r:id="rId4"/>
              </a:rPr>
              <a:t>Documentation</a:t>
            </a:r>
            <a:endParaRPr lang="en-US" dirty="0"/>
          </a:p>
          <a:p>
            <a:pPr marL="0" indent="0">
              <a:buNone/>
            </a:pPr>
            <a:endParaRPr lang="en-US" b="1" dirty="0"/>
          </a:p>
        </p:txBody>
      </p:sp>
    </p:spTree>
    <p:extLst>
      <p:ext uri="{BB962C8B-B14F-4D97-AF65-F5344CB8AC3E}">
        <p14:creationId xmlns:p14="http://schemas.microsoft.com/office/powerpoint/2010/main" val="66387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D2D-9CD8-4E8F-B748-AC27D4201207}"/>
              </a:ext>
            </a:extLst>
          </p:cNvPr>
          <p:cNvSpPr>
            <a:spLocks noGrp="1"/>
          </p:cNvSpPr>
          <p:nvPr>
            <p:ph type="title"/>
          </p:nvPr>
        </p:nvSpPr>
        <p:spPr/>
        <p:txBody>
          <a:bodyPr/>
          <a:lstStyle/>
          <a:p>
            <a:r>
              <a:rPr lang="en-US" dirty="0"/>
              <a:t>DERIVA</a:t>
            </a:r>
          </a:p>
        </p:txBody>
      </p:sp>
      <p:sp>
        <p:nvSpPr>
          <p:cNvPr id="3" name="Content Placeholder 2">
            <a:extLst>
              <a:ext uri="{FF2B5EF4-FFF2-40B4-BE49-F238E27FC236}">
                <a16:creationId xmlns:a16="http://schemas.microsoft.com/office/drawing/2014/main" id="{DCF336F1-7EEC-4E5D-8892-E64BBE8F0A59}"/>
              </a:ext>
            </a:extLst>
          </p:cNvPr>
          <p:cNvSpPr>
            <a:spLocks noGrp="1"/>
          </p:cNvSpPr>
          <p:nvPr>
            <p:ph idx="1"/>
          </p:nvPr>
        </p:nvSpPr>
        <p:spPr/>
        <p:txBody>
          <a:bodyPr>
            <a:normAutofit fontScale="92500" lnSpcReduction="20000"/>
          </a:bodyPr>
          <a:lstStyle/>
          <a:p>
            <a:pPr marL="0" indent="0">
              <a:buNone/>
            </a:pPr>
            <a:r>
              <a:rPr lang="en-US" b="1" dirty="0"/>
              <a:t>Use Case</a:t>
            </a:r>
          </a:p>
          <a:p>
            <a:pPr marL="0" marR="0" indent="0">
              <a:spcBef>
                <a:spcPts val="0"/>
              </a:spcBef>
              <a:spcAft>
                <a:spcPts val="0"/>
              </a:spcAft>
              <a:buNone/>
            </a:pPr>
            <a:r>
              <a:rPr lang="en-US" sz="2800" b="0" i="0" u="none" strike="noStrike" dirty="0">
                <a:solidFill>
                  <a:srgbClr val="000000"/>
                </a:solidFill>
                <a:effectLst/>
              </a:rPr>
              <a:t>The foundation of data oriented scientific collaboration is the ability for participants to find, access, and reuse data curated during the course of an investigation. Databases are well suited to representing scientific domain models and managing metadata. However, direct access to databases is impractical as scientists have little training in database languages. In addition, scientific investigations are highly diverse, varying in methodology, data type, and contextual detail, while the structure, type, and usage of data change over time as investigations unfold. Specialized, bespoke solutions are too costly for most projects. Instead, we pro- pose an adaptive, model-driven graphical user interface approach which supports broad classes of dynamic scientific collaboration. We describe our approach and describe its implementation in Chaise, a suite of web applications providing users the means to search, browse, edit, organize, and share research data and metadata throughout the data life cycle.</a:t>
            </a:r>
            <a:endParaRPr lang="en-US" dirty="0"/>
          </a:p>
        </p:txBody>
      </p:sp>
    </p:spTree>
    <p:extLst>
      <p:ext uri="{BB962C8B-B14F-4D97-AF65-F5344CB8AC3E}">
        <p14:creationId xmlns:p14="http://schemas.microsoft.com/office/powerpoint/2010/main" val="174050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Magda</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47500" lnSpcReduction="20000"/>
          </a:bodyPr>
          <a:lstStyle/>
          <a:p>
            <a:pPr marL="0" indent="0">
              <a:buNone/>
            </a:pPr>
            <a:r>
              <a:rPr lang="en-US" b="1" dirty="0"/>
              <a:t>Description: </a:t>
            </a:r>
            <a:r>
              <a:rPr lang="en-US" dirty="0"/>
              <a:t>Magda is a federated, open-source data catalog for all an organization’s data.</a:t>
            </a:r>
          </a:p>
          <a:p>
            <a:pPr marL="0" indent="0">
              <a:buNone/>
            </a:pPr>
            <a:r>
              <a:rPr lang="en-US" b="1" dirty="0"/>
              <a:t>Purpose (why does this exist): </a:t>
            </a:r>
            <a:r>
              <a:rPr lang="en-US" dirty="0"/>
              <a:t>Many organizations hold massive quantities of data, but it often gets stuck inside organizational siloes, making it difficult to derive value from.</a:t>
            </a:r>
            <a:endParaRPr lang="en-US" b="1" dirty="0"/>
          </a:p>
          <a:p>
            <a:pPr marL="0" indent="0">
              <a:buNone/>
            </a:pPr>
            <a:r>
              <a:rPr lang="en-US" b="1" dirty="0"/>
              <a:t>Features (highlight unique features if any):</a:t>
            </a:r>
          </a:p>
          <a:p>
            <a:r>
              <a:rPr lang="en-US" dirty="0"/>
              <a:t>Discovery</a:t>
            </a:r>
          </a:p>
          <a:p>
            <a:r>
              <a:rPr lang="en-US" dirty="0"/>
              <a:t>Federation</a:t>
            </a:r>
          </a:p>
          <a:p>
            <a:r>
              <a:rPr lang="en-US" dirty="0"/>
              <a:t>Previews</a:t>
            </a:r>
          </a:p>
          <a:p>
            <a:r>
              <a:rPr lang="en-US" dirty="0"/>
              <a:t>Metadata enhancement</a:t>
            </a:r>
          </a:p>
          <a:p>
            <a:r>
              <a:rPr lang="en-US" dirty="0"/>
              <a:t>Open architecture </a:t>
            </a:r>
          </a:p>
          <a:p>
            <a:r>
              <a:rPr lang="en-US" dirty="0"/>
              <a:t>Guided and automated publishing (under construction) </a:t>
            </a:r>
          </a:p>
          <a:p>
            <a:pPr marL="0" indent="0">
              <a:buNone/>
            </a:pPr>
            <a:r>
              <a:rPr lang="en-US" b="1" dirty="0"/>
              <a:t>Where does data live, how does the user access data?:</a:t>
            </a:r>
          </a:p>
          <a:p>
            <a:r>
              <a:rPr lang="en-US" dirty="0"/>
              <a:t>Magda is federated, so data lives elsewhere.  It could be local (Excel or CSV-based data inventories), leverage metadata APIs such as CKAN or </a:t>
            </a:r>
            <a:r>
              <a:rPr lang="en-US" dirty="0" err="1"/>
              <a:t>Data.json</a:t>
            </a:r>
            <a:r>
              <a:rPr lang="en-US" dirty="0"/>
              <a:t>, or have data pushed via a REST API</a:t>
            </a:r>
          </a:p>
          <a:p>
            <a:pPr marL="0" indent="0">
              <a:buNone/>
            </a:pPr>
            <a:r>
              <a:rPr lang="en-US" b="1" dirty="0"/>
              <a:t>Can be deployed in cloud environment (if so, which)?:</a:t>
            </a:r>
            <a:r>
              <a:rPr lang="en-US" dirty="0"/>
              <a:t>Uses Kubernetes &amp; Helm for installation – can deployed locally or in the cloud</a:t>
            </a:r>
            <a:endParaRPr lang="en-US" b="1" dirty="0"/>
          </a:p>
          <a:p>
            <a:pPr marL="0" indent="0">
              <a:buNone/>
            </a:pPr>
            <a:r>
              <a:rPr lang="en-US" b="1" dirty="0"/>
              <a:t>Resources:</a:t>
            </a:r>
          </a:p>
          <a:p>
            <a:r>
              <a:rPr lang="en-US" dirty="0">
                <a:hlinkClick r:id="rId3"/>
              </a:rPr>
              <a:t>Website</a:t>
            </a:r>
            <a:endParaRPr lang="en-US" dirty="0"/>
          </a:p>
          <a:p>
            <a:r>
              <a:rPr lang="en-US" dirty="0">
                <a:hlinkClick r:id="rId4"/>
              </a:rPr>
              <a:t>GitHub</a:t>
            </a:r>
            <a:endParaRPr lang="en-US" dirty="0"/>
          </a:p>
          <a:p>
            <a:r>
              <a:rPr lang="en-US" dirty="0">
                <a:hlinkClick r:id="rId5"/>
              </a:rPr>
              <a:t>Demo</a:t>
            </a:r>
            <a:endParaRPr lang="en-US" dirty="0"/>
          </a:p>
        </p:txBody>
      </p:sp>
    </p:spTree>
    <p:extLst>
      <p:ext uri="{BB962C8B-B14F-4D97-AF65-F5344CB8AC3E}">
        <p14:creationId xmlns:p14="http://schemas.microsoft.com/office/powerpoint/2010/main" val="311277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D2D-9CD8-4E8F-B748-AC27D4201207}"/>
              </a:ext>
            </a:extLst>
          </p:cNvPr>
          <p:cNvSpPr>
            <a:spLocks noGrp="1"/>
          </p:cNvSpPr>
          <p:nvPr>
            <p:ph type="title"/>
          </p:nvPr>
        </p:nvSpPr>
        <p:spPr/>
        <p:txBody>
          <a:bodyPr/>
          <a:lstStyle/>
          <a:p>
            <a:r>
              <a:rPr lang="en-US" dirty="0"/>
              <a:t>Magda</a:t>
            </a:r>
          </a:p>
        </p:txBody>
      </p:sp>
      <p:sp>
        <p:nvSpPr>
          <p:cNvPr id="3" name="Content Placeholder 2">
            <a:extLst>
              <a:ext uri="{FF2B5EF4-FFF2-40B4-BE49-F238E27FC236}">
                <a16:creationId xmlns:a16="http://schemas.microsoft.com/office/drawing/2014/main" id="{DCF336F1-7EEC-4E5D-8892-E64BBE8F0A59}"/>
              </a:ext>
            </a:extLst>
          </p:cNvPr>
          <p:cNvSpPr>
            <a:spLocks noGrp="1"/>
          </p:cNvSpPr>
          <p:nvPr>
            <p:ph idx="1"/>
          </p:nvPr>
        </p:nvSpPr>
        <p:spPr/>
        <p:txBody>
          <a:bodyPr>
            <a:normAutofit lnSpcReduction="10000"/>
          </a:bodyPr>
          <a:lstStyle/>
          <a:p>
            <a:pPr marL="0" indent="0">
              <a:buNone/>
            </a:pPr>
            <a:r>
              <a:rPr lang="en-US" b="1" dirty="0"/>
              <a:t>Use Case</a:t>
            </a:r>
          </a:p>
          <a:p>
            <a:pPr marL="0" indent="0" rtl="0">
              <a:spcBef>
                <a:spcPts val="0"/>
              </a:spcBef>
              <a:spcAft>
                <a:spcPts val="0"/>
              </a:spcAft>
              <a:buNone/>
            </a:pPr>
            <a:r>
              <a:rPr lang="en-US" sz="1800" b="0" i="0" u="none" strike="noStrike" dirty="0">
                <a:solidFill>
                  <a:srgbClr val="000000"/>
                </a:solidFill>
                <a:effectLst/>
              </a:rPr>
              <a:t>The Australian Antarctic Data Centre (AADC) was established in 1996 to provide long-term management of Australia's Antarctic data, thereby improving the value and impact of our scientific activities. The Data Centre is committed to the free and open exchange of scientific data, consistent with the Antarctic Treaty's position that "to the greatest extent feasible and practicable scientific observations and results from Antarctica shall be exchanged and made freely available". The AADC team blends data management and scientific domain expertise with skills in computing, application development, geographic information systems, modelling, and statistical analyses. We work collaboratively with national and international centers, networks, and scientists, providing data management and analysis services as well as actively engaging in scientific research. As Australia's Antarctic Mapping agency, the AADC also supports the logistical operations of the Australian Antarctic Program. Data held in the AADC are qualified with metadata and discoverable through the Catalogue of Australian Antarctic and Subantarctic Metadata (CAASM - http://data.aad.gov.au/aadc/metadata). Some data are also delivered through </a:t>
            </a:r>
            <a:r>
              <a:rPr lang="en-US" sz="1800" b="0" i="0" u="none" strike="noStrike" dirty="0" err="1">
                <a:solidFill>
                  <a:srgbClr val="000000"/>
                </a:solidFill>
                <a:effectLst/>
              </a:rPr>
              <a:t>customised</a:t>
            </a:r>
            <a:r>
              <a:rPr lang="en-US" sz="1800" b="0" i="0" u="none" strike="noStrike" dirty="0">
                <a:solidFill>
                  <a:srgbClr val="000000"/>
                </a:solidFill>
                <a:effectLst/>
              </a:rPr>
              <a:t> applications on the AADC website - http://data.aad.gov.au. Data delivery systems, where appropriate, use international standards for data exchange and data discovery. AADC staff assist in the capture of data at sea and on land, organize satellite tasking to support science campaigns, and provide advice on data collection methods.</a:t>
            </a:r>
            <a:br>
              <a:rPr lang="en-US" dirty="0"/>
            </a:br>
            <a:endParaRPr lang="en-US" dirty="0"/>
          </a:p>
        </p:txBody>
      </p:sp>
    </p:spTree>
    <p:extLst>
      <p:ext uri="{BB962C8B-B14F-4D97-AF65-F5344CB8AC3E}">
        <p14:creationId xmlns:p14="http://schemas.microsoft.com/office/powerpoint/2010/main" val="135919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Commons</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Definition: </a:t>
            </a:r>
            <a:r>
              <a:rPr lang="en-US" sz="2000" dirty="0">
                <a:effectLst/>
                <a:latin typeface="Calibri" panose="020F0502020204030204" pitchFamily="34" charset="0"/>
              </a:rPr>
              <a:t>Data commons co-locate data with cloud computing infrastructure and commonly used software services, tools &amp; apps for managing, analyzing, and sharing data to create an interoperable resource fo</a:t>
            </a:r>
            <a:r>
              <a:rPr lang="en-US" sz="2000" dirty="0">
                <a:latin typeface="Calibri" panose="020F0502020204030204" pitchFamily="34" charset="0"/>
              </a:rPr>
              <a:t>r the research community </a:t>
            </a:r>
          </a:p>
          <a:p>
            <a:pPr marL="0" indent="0">
              <a:buNone/>
            </a:pPr>
            <a:r>
              <a:rPr lang="en-US" sz="2000" b="1" dirty="0"/>
              <a:t>For</a:t>
            </a:r>
            <a:r>
              <a:rPr lang="en-US" sz="2000" dirty="0"/>
              <a:t>: organizing data for a scientific discipline or entire field</a:t>
            </a:r>
          </a:p>
          <a:p>
            <a:pPr marL="0" indent="0">
              <a:buNone/>
            </a:pPr>
            <a:r>
              <a:rPr lang="en-US" sz="2000" b="1" dirty="0"/>
              <a:t>Platforms:</a:t>
            </a:r>
          </a:p>
          <a:p>
            <a:r>
              <a:rPr lang="en-US" sz="2000" dirty="0">
                <a:hlinkClick r:id="rId2"/>
              </a:rPr>
              <a:t>Gen3</a:t>
            </a:r>
            <a:r>
              <a:rPr lang="en-US" sz="2000" dirty="0"/>
              <a:t> – </a:t>
            </a:r>
            <a:r>
              <a:rPr lang="en-US" sz="2000" dirty="0">
                <a:hlinkClick r:id="rId3"/>
              </a:rPr>
              <a:t>GitHub</a:t>
            </a:r>
            <a:endParaRPr lang="en-US" sz="2000" dirty="0"/>
          </a:p>
          <a:p>
            <a:r>
              <a:rPr lang="en-US" sz="2000" dirty="0">
                <a:hlinkClick r:id="rId4"/>
              </a:rPr>
              <a:t>AWS Service Workbench </a:t>
            </a:r>
            <a:r>
              <a:rPr lang="en-US" sz="2000" dirty="0"/>
              <a:t>- </a:t>
            </a:r>
            <a:r>
              <a:rPr lang="en-US" sz="2000" dirty="0">
                <a:hlinkClick r:id="rId5"/>
              </a:rPr>
              <a:t>documentation</a:t>
            </a:r>
            <a:endParaRPr lang="en-US" sz="2000" dirty="0"/>
          </a:p>
          <a:p>
            <a:endParaRPr lang="en-US" sz="2000" dirty="0"/>
          </a:p>
          <a:p>
            <a:pPr marL="0" indent="0">
              <a:buNone/>
            </a:pPr>
            <a:r>
              <a:rPr lang="en-US" sz="2000" b="1" dirty="0"/>
              <a:t>Example Implementations:</a:t>
            </a:r>
          </a:p>
          <a:p>
            <a:r>
              <a:rPr lang="en-US" sz="2000" dirty="0">
                <a:hlinkClick r:id="rId6"/>
              </a:rPr>
              <a:t>NHLBI BioData Catalyst</a:t>
            </a:r>
            <a:r>
              <a:rPr lang="en-US" sz="2000" dirty="0"/>
              <a:t>, </a:t>
            </a:r>
            <a:r>
              <a:rPr lang="en-US" sz="2000" dirty="0">
                <a:hlinkClick r:id="rId7"/>
              </a:rPr>
              <a:t>Gabriella Miller Kids First DRC</a:t>
            </a:r>
            <a:r>
              <a:rPr lang="en-US" sz="2000" dirty="0"/>
              <a:t>, </a:t>
            </a:r>
            <a:r>
              <a:rPr lang="en-US" sz="2000" dirty="0">
                <a:hlinkClick r:id="rId8"/>
              </a:rPr>
              <a:t>others</a:t>
            </a:r>
            <a:r>
              <a:rPr lang="en-US" sz="2000" dirty="0"/>
              <a:t> (Gen3)</a:t>
            </a:r>
          </a:p>
          <a:p>
            <a:endParaRPr lang="en-US" sz="2000" dirty="0"/>
          </a:p>
          <a:p>
            <a:endParaRPr lang="en-US" sz="2000" dirty="0"/>
          </a:p>
          <a:p>
            <a:endParaRPr lang="en-US" sz="2000" dirty="0"/>
          </a:p>
          <a:p>
            <a:pPr marL="0" indent="0">
              <a:buNone/>
            </a:pPr>
            <a:endParaRPr lang="en-US" sz="2000" b="1" dirty="0"/>
          </a:p>
        </p:txBody>
      </p:sp>
    </p:spTree>
    <p:extLst>
      <p:ext uri="{BB962C8B-B14F-4D97-AF65-F5344CB8AC3E}">
        <p14:creationId xmlns:p14="http://schemas.microsoft.com/office/powerpoint/2010/main" val="57787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Gen3</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55000" lnSpcReduction="20000"/>
          </a:bodyPr>
          <a:lstStyle/>
          <a:p>
            <a:pPr marL="0" indent="0">
              <a:buNone/>
            </a:pPr>
            <a:r>
              <a:rPr lang="en-US" b="1" dirty="0"/>
              <a:t>Description: </a:t>
            </a:r>
            <a:r>
              <a:rPr lang="en-US" dirty="0"/>
              <a:t>Gen3 is a data commons (built on a collection of microservices) that co-locates data, software tools, and compute power in the cloud.</a:t>
            </a:r>
          </a:p>
          <a:p>
            <a:pPr marL="0" indent="0">
              <a:buNone/>
            </a:pPr>
            <a:r>
              <a:rPr lang="en-US" b="1" dirty="0"/>
              <a:t>Purpose (why does this exist): </a:t>
            </a:r>
            <a:r>
              <a:rPr lang="en-US" dirty="0"/>
              <a:t>It exists to help researchers get access to data and compute power in one location that would otherwise take them a very long time to get locally</a:t>
            </a:r>
          </a:p>
          <a:p>
            <a:pPr marL="0" indent="0">
              <a:buNone/>
            </a:pPr>
            <a:r>
              <a:rPr lang="en-US" b="1" dirty="0"/>
              <a:t>Features (highlight unique features if any):</a:t>
            </a:r>
          </a:p>
          <a:p>
            <a:pPr>
              <a:spcBef>
                <a:spcPts val="0"/>
              </a:spcBef>
            </a:pPr>
            <a:r>
              <a:rPr lang="en-US" sz="2800" dirty="0">
                <a:latin typeface="Calibri" panose="020F0502020204030204" pitchFamily="34" charset="0"/>
              </a:rPr>
              <a:t>Retains all data management functions of data portals</a:t>
            </a:r>
          </a:p>
          <a:p>
            <a:pPr>
              <a:spcBef>
                <a:spcPts val="0"/>
              </a:spcBef>
            </a:pPr>
            <a:r>
              <a:rPr lang="en-US" sz="2800" dirty="0">
                <a:latin typeface="Calibri" panose="020F0502020204030204" pitchFamily="34" charset="0"/>
              </a:rPr>
              <a:t>Data objects stored in the cloud</a:t>
            </a:r>
          </a:p>
          <a:p>
            <a:pPr>
              <a:spcBef>
                <a:spcPts val="0"/>
              </a:spcBef>
            </a:pPr>
            <a:r>
              <a:rPr lang="en-US" sz="2800" dirty="0">
                <a:latin typeface="Calibri" panose="020F0502020204030204" pitchFamily="34" charset="0"/>
              </a:rPr>
              <a:t>Collaborative data workspaces and containerized tools enable analysis in the cloud</a:t>
            </a:r>
          </a:p>
          <a:p>
            <a:pPr>
              <a:spcBef>
                <a:spcPts val="0"/>
              </a:spcBef>
            </a:pPr>
            <a:r>
              <a:rPr lang="en-US" sz="2800" dirty="0">
                <a:latin typeface="Calibri" panose="020F0502020204030204" pitchFamily="34" charset="0"/>
              </a:rPr>
              <a:t>Harmonization of data</a:t>
            </a:r>
          </a:p>
          <a:p>
            <a:pPr>
              <a:spcBef>
                <a:spcPts val="0"/>
              </a:spcBef>
            </a:pPr>
            <a:r>
              <a:rPr lang="en-US" sz="2800" dirty="0">
                <a:latin typeface="Calibri" panose="020F0502020204030204" pitchFamily="34" charset="0"/>
              </a:rPr>
              <a:t>Exposes an API</a:t>
            </a:r>
          </a:p>
          <a:p>
            <a:pPr>
              <a:spcBef>
                <a:spcPts val="0"/>
              </a:spcBef>
            </a:pPr>
            <a:r>
              <a:rPr lang="en-US" sz="2800" dirty="0">
                <a:latin typeface="Calibri" panose="020F0502020204030204" pitchFamily="34" charset="0"/>
              </a:rPr>
              <a:t>Data and commons governance</a:t>
            </a:r>
          </a:p>
          <a:p>
            <a:pPr>
              <a:spcBef>
                <a:spcPts val="0"/>
              </a:spcBef>
            </a:pPr>
            <a:r>
              <a:rPr lang="en-US" sz="2800" dirty="0">
                <a:latin typeface="Calibri" panose="020F0502020204030204" pitchFamily="34" charset="0"/>
              </a:rPr>
              <a:t>Data sharing</a:t>
            </a:r>
          </a:p>
          <a:p>
            <a:pPr>
              <a:spcBef>
                <a:spcPts val="0"/>
              </a:spcBef>
            </a:pPr>
            <a:r>
              <a:rPr lang="en-US" sz="2800" dirty="0">
                <a:latin typeface="Calibri" panose="020F0502020204030204" pitchFamily="34" charset="0"/>
              </a:rPr>
              <a:t>Reproducible research</a:t>
            </a:r>
            <a:endParaRPr lang="en-US" b="1" dirty="0"/>
          </a:p>
          <a:p>
            <a:pPr marL="0" indent="0">
              <a:buNone/>
            </a:pPr>
            <a:r>
              <a:rPr lang="en-US" b="1" dirty="0"/>
              <a:t>Where does data live, how does the user access data?:  </a:t>
            </a:r>
            <a:r>
              <a:rPr lang="en-US" dirty="0"/>
              <a:t>Data lives in cloud buckets (AWS/GCP).  The users access data through Windmill, which is the data browser microservice, and can send this data to a workspace where they can compute/run apps on the data in the cloud.</a:t>
            </a:r>
          </a:p>
          <a:p>
            <a:pPr marL="0" indent="0">
              <a:buNone/>
            </a:pPr>
            <a:r>
              <a:rPr lang="en-US" b="1" dirty="0"/>
              <a:t>Can be deployed in cloud environment (if so, which)?: </a:t>
            </a:r>
            <a:r>
              <a:rPr lang="en-US" dirty="0">
                <a:hlinkClick r:id="rId3"/>
              </a:rPr>
              <a:t>Can be deployed in AWS, GCP, Azure, and OpenStack environments.</a:t>
            </a:r>
            <a:endParaRPr lang="en-US" b="1" dirty="0"/>
          </a:p>
          <a:p>
            <a:pPr marL="0" indent="0">
              <a:buNone/>
            </a:pPr>
            <a:r>
              <a:rPr lang="en-US" b="1" dirty="0"/>
              <a:t>Resources:</a:t>
            </a:r>
          </a:p>
          <a:p>
            <a:r>
              <a:rPr lang="en-US" dirty="0">
                <a:hlinkClick r:id="rId4"/>
              </a:rPr>
              <a:t>Website</a:t>
            </a:r>
            <a:endParaRPr lang="en-US" dirty="0"/>
          </a:p>
          <a:p>
            <a:r>
              <a:rPr lang="en-US" dirty="0">
                <a:hlinkClick r:id="rId5"/>
              </a:rPr>
              <a:t>GitHub</a:t>
            </a:r>
            <a:endParaRPr lang="en-US" dirty="0"/>
          </a:p>
        </p:txBody>
      </p:sp>
    </p:spTree>
    <p:extLst>
      <p:ext uri="{BB962C8B-B14F-4D97-AF65-F5344CB8AC3E}">
        <p14:creationId xmlns:p14="http://schemas.microsoft.com/office/powerpoint/2010/main" val="346720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9AF4-3A4D-447E-BA12-0E776D70F352}"/>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EAED515A-B40C-471F-90B4-13FB3ED4A12D}"/>
              </a:ext>
            </a:extLst>
          </p:cNvPr>
          <p:cNvSpPr>
            <a:spLocks noGrp="1"/>
          </p:cNvSpPr>
          <p:nvPr>
            <p:ph idx="1"/>
          </p:nvPr>
        </p:nvSpPr>
        <p:spPr>
          <a:xfrm>
            <a:off x="838200" y="1825625"/>
            <a:ext cx="10515600" cy="2369303"/>
          </a:xfrm>
        </p:spPr>
        <p:txBody>
          <a:bodyPr>
            <a:normAutofit/>
          </a:bodyPr>
          <a:lstStyle/>
          <a:p>
            <a:pPr marL="0" marR="0" indent="0">
              <a:spcBef>
                <a:spcPts val="0"/>
              </a:spcBef>
              <a:spcAft>
                <a:spcPts val="0"/>
              </a:spcAft>
              <a:buNone/>
            </a:pPr>
            <a:r>
              <a:rPr lang="en-US" sz="2400" dirty="0">
                <a:effectLst/>
                <a:latin typeface="Calibri" panose="020F0502020204030204" pitchFamily="34" charset="0"/>
              </a:rPr>
              <a:t>To better understand data commons and how to improve the data contained therein, we propose funding for the following tasks:</a:t>
            </a:r>
          </a:p>
          <a:p>
            <a:pPr marL="457200" marR="0" indent="-457200">
              <a:spcBef>
                <a:spcPts val="0"/>
              </a:spcBef>
              <a:spcAft>
                <a:spcPts val="0"/>
              </a:spcAft>
              <a:buFont typeface="+mj-lt"/>
              <a:buAutoNum type="arabicPeriod"/>
            </a:pPr>
            <a:r>
              <a:rPr lang="en-US" sz="2400" b="1" i="0" dirty="0">
                <a:effectLst/>
                <a:highlight>
                  <a:srgbClr val="FFFF00"/>
                </a:highlight>
                <a:latin typeface="Calibri" panose="020F0502020204030204" pitchFamily="34" charset="0"/>
              </a:rPr>
              <a:t>Creating a list of data commons providers for evaluation</a:t>
            </a:r>
          </a:p>
          <a:p>
            <a:pPr marL="457200" marR="0" indent="-457200">
              <a:spcBef>
                <a:spcPts val="0"/>
              </a:spcBef>
              <a:spcAft>
                <a:spcPts val="0"/>
              </a:spcAft>
              <a:buFont typeface="+mj-lt"/>
              <a:buAutoNum type="arabicPeriod"/>
            </a:pPr>
            <a:r>
              <a:rPr lang="en-US" sz="2400" b="0" i="0" dirty="0">
                <a:effectLst/>
                <a:latin typeface="Calibri" panose="020F0502020204030204" pitchFamily="34" charset="0"/>
              </a:rPr>
              <a:t>Stand up instances of these data commons, populating them with broad-spectrum, representative biomedical data </a:t>
            </a:r>
          </a:p>
          <a:p>
            <a:pPr marL="457200" marR="0" indent="-457200">
              <a:spcBef>
                <a:spcPts val="0"/>
              </a:spcBef>
              <a:spcAft>
                <a:spcPts val="0"/>
              </a:spcAft>
              <a:buFont typeface="+mj-lt"/>
              <a:buAutoNum type="arabicPeriod"/>
            </a:pPr>
            <a:r>
              <a:rPr lang="en-US" sz="2400" b="0" i="0" dirty="0">
                <a:effectLst/>
                <a:latin typeface="Calibri" panose="020F0502020204030204" pitchFamily="34" charset="0"/>
              </a:rPr>
              <a:t>Use FAIR and data readiness tools to assess the quality of the data</a:t>
            </a:r>
          </a:p>
        </p:txBody>
      </p:sp>
    </p:spTree>
    <p:extLst>
      <p:ext uri="{BB962C8B-B14F-4D97-AF65-F5344CB8AC3E}">
        <p14:creationId xmlns:p14="http://schemas.microsoft.com/office/powerpoint/2010/main" val="52229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AWS Service Workbench</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55000" lnSpcReduction="20000"/>
          </a:bodyPr>
          <a:lstStyle/>
          <a:p>
            <a:pPr marL="0" indent="0">
              <a:buNone/>
            </a:pPr>
            <a:r>
              <a:rPr lang="en-US" b="1" dirty="0"/>
              <a:t>Description: </a:t>
            </a:r>
            <a:r>
              <a:rPr lang="en-US" sz="2900" dirty="0">
                <a:effectLst/>
                <a:latin typeface="Calibri" panose="020F0502020204030204" pitchFamily="34" charset="0"/>
              </a:rPr>
              <a:t>AWS Service workbench is a simplified way to set up a collection of AWS services for central data collaboration.  It does co-locate data (S3 and Amazon </a:t>
            </a:r>
            <a:r>
              <a:rPr lang="en-US" sz="2900" dirty="0" err="1">
                <a:effectLst/>
                <a:latin typeface="Calibri" panose="020F0502020204030204" pitchFamily="34" charset="0"/>
              </a:rPr>
              <a:t>DynamoDb</a:t>
            </a:r>
            <a:r>
              <a:rPr lang="en-US" sz="2900" dirty="0">
                <a:effectLst/>
                <a:latin typeface="Calibri" panose="020F0502020204030204" pitchFamily="34" charset="0"/>
              </a:rPr>
              <a:t>), compute (EC2 instances) and apps in the form of standard AWS services  - ML/AI, </a:t>
            </a:r>
            <a:r>
              <a:rPr lang="en-US" sz="2900" dirty="0" err="1">
                <a:effectLst/>
                <a:latin typeface="Calibri" panose="020F0502020204030204" pitchFamily="34" charset="0"/>
              </a:rPr>
              <a:t>Sagemaker</a:t>
            </a:r>
            <a:r>
              <a:rPr lang="en-US" sz="2900" dirty="0">
                <a:effectLst/>
                <a:latin typeface="Calibri" panose="020F0502020204030204" pitchFamily="34" charset="0"/>
              </a:rPr>
              <a:t>, </a:t>
            </a:r>
            <a:r>
              <a:rPr lang="en-US" sz="2900" dirty="0" err="1">
                <a:effectLst/>
                <a:latin typeface="Calibri" panose="020F0502020204030204" pitchFamily="34" charset="0"/>
              </a:rPr>
              <a:t>Rstudio</a:t>
            </a:r>
            <a:r>
              <a:rPr lang="en-US" sz="2900" dirty="0">
                <a:effectLst/>
                <a:latin typeface="Calibri" panose="020F0502020204030204" pitchFamily="34" charset="0"/>
              </a:rPr>
              <a:t>, Amazon EMR, and Amazon EMR with Hail</a:t>
            </a:r>
            <a:endParaRPr lang="en-US" sz="5100" b="1" dirty="0"/>
          </a:p>
          <a:p>
            <a:pPr marL="0" indent="0">
              <a:buNone/>
            </a:pPr>
            <a:r>
              <a:rPr lang="en-US" b="1" dirty="0"/>
              <a:t>Purpose (why does this exist): </a:t>
            </a:r>
            <a:r>
              <a:rPr lang="en-US" dirty="0"/>
              <a:t>AWS Service Workbench simplifies the deployment of a collection of </a:t>
            </a:r>
            <a:r>
              <a:rPr lang="en-US"/>
              <a:t>AWS services.</a:t>
            </a:r>
            <a:endParaRPr lang="en-US" b="1" dirty="0"/>
          </a:p>
          <a:p>
            <a:pPr marL="0" indent="0">
              <a:buNone/>
            </a:pPr>
            <a:r>
              <a:rPr lang="en-US" b="1" dirty="0"/>
              <a:t>Features (highlight unique features if any):</a:t>
            </a:r>
          </a:p>
          <a:p>
            <a:r>
              <a:rPr lang="en-US" dirty="0"/>
              <a:t>On-demand research environment capabilities</a:t>
            </a:r>
          </a:p>
          <a:p>
            <a:r>
              <a:rPr lang="en-US" dirty="0"/>
              <a:t>Behind the scenes cloud infrastructure </a:t>
            </a:r>
          </a:p>
          <a:p>
            <a:r>
              <a:rPr lang="en-US" dirty="0"/>
              <a:t>Pre-built, secure &amp; compliant environments</a:t>
            </a:r>
          </a:p>
          <a:p>
            <a:r>
              <a:rPr lang="en-US" dirty="0"/>
              <a:t>Transparent view of total cost</a:t>
            </a:r>
          </a:p>
          <a:p>
            <a:r>
              <a:rPr lang="en-US" dirty="0"/>
              <a:t>Open source AWS solution</a:t>
            </a:r>
          </a:p>
          <a:p>
            <a:pPr marL="0" indent="0">
              <a:buNone/>
            </a:pPr>
            <a:r>
              <a:rPr lang="en-US" b="1" dirty="0"/>
              <a:t>Where does data live, how does the user access data?: </a:t>
            </a:r>
            <a:r>
              <a:rPr lang="en-US" dirty="0"/>
              <a:t>Access is granted through standard AWS mechanisms, such as the CLI and management console</a:t>
            </a:r>
            <a:endParaRPr lang="en-US" b="1" dirty="0"/>
          </a:p>
          <a:p>
            <a:pPr marL="0" indent="0">
              <a:buNone/>
            </a:pPr>
            <a:r>
              <a:rPr lang="en-US" b="1" dirty="0"/>
              <a:t>Can be deployed in cloud environment (if so, which)?:  </a:t>
            </a:r>
            <a:r>
              <a:rPr lang="en-US" dirty="0"/>
              <a:t>It is an Amazon product that is cloud native, deployed in AWS</a:t>
            </a:r>
            <a:endParaRPr lang="en-US" b="1" dirty="0"/>
          </a:p>
          <a:p>
            <a:pPr marL="0" indent="0">
              <a:buNone/>
            </a:pPr>
            <a:r>
              <a:rPr lang="en-US" b="1" dirty="0"/>
              <a:t>Resources:</a:t>
            </a:r>
          </a:p>
          <a:p>
            <a:r>
              <a:rPr lang="en-US" dirty="0">
                <a:hlinkClick r:id="rId3"/>
              </a:rPr>
              <a:t>Service Workbench Landing Page</a:t>
            </a:r>
            <a:endParaRPr lang="en-US" dirty="0"/>
          </a:p>
          <a:p>
            <a:r>
              <a:rPr lang="en-US" dirty="0">
                <a:hlinkClick r:id="rId4"/>
              </a:rPr>
              <a:t>Documentation</a:t>
            </a:r>
            <a:endParaRPr lang="en-US" dirty="0"/>
          </a:p>
        </p:txBody>
      </p:sp>
    </p:spTree>
    <p:extLst>
      <p:ext uri="{BB962C8B-B14F-4D97-AF65-F5344CB8AC3E}">
        <p14:creationId xmlns:p14="http://schemas.microsoft.com/office/powerpoint/2010/main" val="256459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Ecosystem</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Definition: </a:t>
            </a:r>
            <a:r>
              <a:rPr lang="en-US" sz="2000" dirty="0">
                <a:effectLst/>
                <a:latin typeface="Calibri" panose="020F0502020204030204" pitchFamily="34" charset="0"/>
              </a:rPr>
              <a:t>Data commons co-locate data with cloud computing infrastructure and commonly used software services, tools &amp; apps for managing, analyzing, and sharing data to create an interoperable resource fo</a:t>
            </a:r>
            <a:r>
              <a:rPr lang="en-US" sz="2000" dirty="0">
                <a:latin typeface="Calibri" panose="020F0502020204030204" pitchFamily="34" charset="0"/>
              </a:rPr>
              <a:t>r the research community </a:t>
            </a:r>
          </a:p>
          <a:p>
            <a:pPr marL="0" indent="0">
              <a:buNone/>
            </a:pPr>
            <a:r>
              <a:rPr lang="en-US" sz="2000" b="1" dirty="0"/>
              <a:t>For</a:t>
            </a:r>
            <a:r>
              <a:rPr lang="en-US" sz="2000" dirty="0"/>
              <a:t>: interoperation over multiple different scientific disciplines/fields</a:t>
            </a:r>
          </a:p>
          <a:p>
            <a:pPr marL="0" indent="0">
              <a:buNone/>
            </a:pPr>
            <a:r>
              <a:rPr lang="en-US" sz="2000" b="1" dirty="0"/>
              <a:t>Platforms:</a:t>
            </a:r>
          </a:p>
          <a:p>
            <a:r>
              <a:rPr lang="en-US" sz="2000" dirty="0">
                <a:hlinkClick r:id="rId2"/>
              </a:rPr>
              <a:t>Gen3</a:t>
            </a:r>
            <a:r>
              <a:rPr lang="en-US" sz="2000" dirty="0"/>
              <a:t>, with </a:t>
            </a:r>
            <a:r>
              <a:rPr lang="en-US" sz="2000" dirty="0">
                <a:hlinkClick r:id="rId3"/>
              </a:rPr>
              <a:t>Framework Services</a:t>
            </a:r>
            <a:endParaRPr lang="en-US" sz="2000" dirty="0"/>
          </a:p>
          <a:p>
            <a:pPr marL="0" indent="0">
              <a:buNone/>
            </a:pPr>
            <a:r>
              <a:rPr lang="en-US" sz="2000" b="1" dirty="0"/>
              <a:t>Example Implementations:</a:t>
            </a:r>
          </a:p>
          <a:p>
            <a:r>
              <a:rPr lang="en-US" sz="2000" dirty="0">
                <a:hlinkClick r:id="rId4"/>
              </a:rPr>
              <a:t>NCPI  - NIH Cloud Platform Interoperability Effort</a:t>
            </a:r>
            <a:endParaRPr lang="en-US" sz="2000" dirty="0"/>
          </a:p>
          <a:p>
            <a:endParaRPr lang="en-US" sz="2000" dirty="0"/>
          </a:p>
          <a:p>
            <a:endParaRPr lang="en-US" sz="2000" dirty="0"/>
          </a:p>
          <a:p>
            <a:endParaRPr lang="en-US" sz="2000" dirty="0"/>
          </a:p>
          <a:p>
            <a:pPr marL="0" indent="0">
              <a:buNone/>
            </a:pPr>
            <a:endParaRPr lang="en-US" sz="2000" b="1" dirty="0"/>
          </a:p>
        </p:txBody>
      </p:sp>
    </p:spTree>
    <p:extLst>
      <p:ext uri="{BB962C8B-B14F-4D97-AF65-F5344CB8AC3E}">
        <p14:creationId xmlns:p14="http://schemas.microsoft.com/office/powerpoint/2010/main" val="406653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Single Pane of Glass (SPOG)</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pPr>
            <a:r>
              <a:rPr lang="en-US" sz="2000" b="1" dirty="0"/>
              <a:t>Definition: </a:t>
            </a:r>
            <a:r>
              <a:rPr lang="en-US" sz="2000" dirty="0">
                <a:effectLst/>
                <a:latin typeface="Calibri" panose="020F0502020204030204" pitchFamily="34" charset="0"/>
              </a:rPr>
              <a:t>A SPOG architecture is typically used in BI applications, in which data from multiple sources can be dynamically combined into a single common infrastructure, layered with analytics applications.  It is like a Data Commons architecture except that data is NOT necessarily co-located with compute infrastructure and software services, tools, and apps; instead, API calls (ODBC, JDBC, REST) or TCP/IP connections are made to databases, file stores, and/or third-party applications.</a:t>
            </a:r>
            <a:endParaRPr lang="en-US" sz="2000" b="1" dirty="0">
              <a:effectLst/>
              <a:latin typeface="Calibri" panose="020F0502020204030204" pitchFamily="34" charset="0"/>
            </a:endParaRPr>
          </a:p>
          <a:p>
            <a:pPr marL="0" indent="0">
              <a:buNone/>
            </a:pPr>
            <a:r>
              <a:rPr lang="en-US" sz="2000" b="1" dirty="0"/>
              <a:t>For</a:t>
            </a:r>
            <a:r>
              <a:rPr lang="en-US" sz="2000" dirty="0"/>
              <a:t>: Primarily BI applications, for organizations who have many sources of extant data that they want to view/organize in a single point of view.</a:t>
            </a:r>
          </a:p>
          <a:p>
            <a:pPr marL="0" indent="0">
              <a:buNone/>
            </a:pPr>
            <a:r>
              <a:rPr lang="en-US" sz="2000" b="1" dirty="0"/>
              <a:t>Platforms:</a:t>
            </a:r>
          </a:p>
          <a:p>
            <a:r>
              <a:rPr lang="en-US" sz="2000" dirty="0">
                <a:hlinkClick r:id="rId3"/>
              </a:rPr>
              <a:t>ThoughtSpot</a:t>
            </a:r>
            <a:r>
              <a:rPr lang="en-US" sz="2000" dirty="0"/>
              <a:t> - </a:t>
            </a:r>
            <a:r>
              <a:rPr lang="en-US" sz="2000" dirty="0">
                <a:hlinkClick r:id="rId4"/>
              </a:rPr>
              <a:t>Documentation</a:t>
            </a:r>
            <a:endParaRPr lang="en-US" sz="2000" dirty="0"/>
          </a:p>
          <a:p>
            <a:endParaRPr lang="en-US" sz="2000" dirty="0"/>
          </a:p>
          <a:p>
            <a:endParaRPr lang="en-US" sz="2000" dirty="0"/>
          </a:p>
          <a:p>
            <a:endParaRPr lang="en-US" sz="2000" dirty="0"/>
          </a:p>
          <a:p>
            <a:pPr marL="0" indent="0">
              <a:buNone/>
            </a:pPr>
            <a:endParaRPr lang="en-US" sz="2000" b="1" dirty="0"/>
          </a:p>
        </p:txBody>
      </p:sp>
    </p:spTree>
    <p:extLst>
      <p:ext uri="{BB962C8B-B14F-4D97-AF65-F5344CB8AC3E}">
        <p14:creationId xmlns:p14="http://schemas.microsoft.com/office/powerpoint/2010/main" val="189363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ThoughtSpot</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5339255"/>
          </a:xfrm>
        </p:spPr>
        <p:txBody>
          <a:bodyPr>
            <a:normAutofit fontScale="55000" lnSpcReduction="20000"/>
          </a:bodyPr>
          <a:lstStyle/>
          <a:p>
            <a:pPr marL="0" marR="0" indent="0">
              <a:spcBef>
                <a:spcPts val="0"/>
              </a:spcBef>
              <a:spcAft>
                <a:spcPts val="0"/>
              </a:spcAft>
              <a:buNone/>
            </a:pPr>
            <a:r>
              <a:rPr lang="en-US" b="1" dirty="0"/>
              <a:t>Description: </a:t>
            </a:r>
            <a:r>
              <a:rPr lang="en-US" dirty="0"/>
              <a:t>ThoughtSpot could be considered a 'data commons' architecture in that it collocates (extant) data, compute, and software tools to analyze the data.  It's just not open source.  It DOES use APIs (in the form of JDBC connections, REST, and TCP/IP) to connect to databases, 3rd-party applications, and file sources, respectively.  What's interesting is its built-in search and compute power, and that it caches things in memory to make searching super fast.</a:t>
            </a:r>
          </a:p>
          <a:p>
            <a:pPr marL="0" indent="0">
              <a:buNone/>
            </a:pPr>
            <a:r>
              <a:rPr lang="en-US" b="1" dirty="0"/>
              <a:t>Purpose (why does this exist): </a:t>
            </a:r>
            <a:r>
              <a:rPr lang="en-US" dirty="0"/>
              <a:t>ThoughtSpot is primarily for Business Intelligence (BI).  IT bridges the gap between people who are knowledge workers (&gt;1.0B) and those who have the training/ability to create reports for those knowledge workers.</a:t>
            </a:r>
          </a:p>
          <a:p>
            <a:pPr marL="0" indent="0">
              <a:buNone/>
            </a:pPr>
            <a:r>
              <a:rPr lang="en-US" b="1" dirty="0"/>
              <a:t>Features (highlight unique features if any):</a:t>
            </a:r>
          </a:p>
          <a:p>
            <a:r>
              <a:rPr lang="en-US" sz="2900" dirty="0">
                <a:effectLst/>
                <a:latin typeface="Calibri" panose="020F0502020204030204" pitchFamily="34" charset="0"/>
              </a:rPr>
              <a:t>Google-like search interface called</a:t>
            </a:r>
            <a:r>
              <a:rPr lang="en-US" sz="2900" u="sng" dirty="0">
                <a:effectLst/>
                <a:latin typeface="Calibri" panose="020F0502020204030204" pitchFamily="34" charset="0"/>
              </a:rPr>
              <a:t> </a:t>
            </a:r>
            <a:r>
              <a:rPr lang="en-US" sz="2900" u="sng" dirty="0" err="1">
                <a:effectLst/>
                <a:latin typeface="Calibri" panose="020F0502020204030204" pitchFamily="34" charset="0"/>
              </a:rPr>
              <a:t>SearchIQ</a:t>
            </a:r>
            <a:r>
              <a:rPr lang="en-US" sz="2900" dirty="0">
                <a:effectLst/>
                <a:latin typeface="Calibri" panose="020F0502020204030204" pitchFamily="34" charset="0"/>
              </a:rPr>
              <a:t>, to search over all of your data</a:t>
            </a:r>
          </a:p>
          <a:p>
            <a:r>
              <a:rPr lang="en-US" sz="2900" dirty="0">
                <a:effectLst/>
                <a:latin typeface="Calibri" panose="020F0502020204030204" pitchFamily="34" charset="0"/>
              </a:rPr>
              <a:t>AI-driven analytics engine called </a:t>
            </a:r>
            <a:r>
              <a:rPr lang="en-US" sz="2900" u="sng" dirty="0" err="1">
                <a:effectLst/>
                <a:latin typeface="Calibri" panose="020F0502020204030204" pitchFamily="34" charset="0"/>
              </a:rPr>
              <a:t>SpotI</a:t>
            </a:r>
            <a:r>
              <a:rPr lang="en-US" sz="2900" dirty="0" err="1">
                <a:effectLst/>
                <a:latin typeface="Calibri" panose="020F0502020204030204" pitchFamily="34" charset="0"/>
              </a:rPr>
              <a:t>Q</a:t>
            </a:r>
            <a:r>
              <a:rPr lang="en-US" sz="2900" dirty="0">
                <a:effectLst/>
                <a:latin typeface="Calibri" panose="020F0502020204030204" pitchFamily="34" charset="0"/>
              </a:rPr>
              <a:t> - asks questions you wouldn't have thought to ask, curates insights, take in feedback to give recommendations</a:t>
            </a:r>
          </a:p>
          <a:p>
            <a:r>
              <a:rPr lang="en-US" sz="2900" dirty="0">
                <a:latin typeface="Calibri" panose="020F0502020204030204" pitchFamily="34" charset="0"/>
              </a:rPr>
              <a:t>Connect to and perform live queries on databases without loading data into ThoughtSpot (</a:t>
            </a:r>
            <a:r>
              <a:rPr lang="en-US" sz="2900" dirty="0">
                <a:latin typeface="Calibri" panose="020F0502020204030204" pitchFamily="34" charset="0"/>
                <a:hlinkClick r:id="rId3"/>
              </a:rPr>
              <a:t>Embrace</a:t>
            </a:r>
            <a:r>
              <a:rPr lang="en-US" sz="2900" dirty="0">
                <a:latin typeface="Calibri" panose="020F0502020204030204" pitchFamily="34" charset="0"/>
              </a:rPr>
              <a:t>)</a:t>
            </a:r>
          </a:p>
          <a:p>
            <a:r>
              <a:rPr lang="en-US" sz="2900" dirty="0">
                <a:latin typeface="Calibri" panose="020F0502020204030204" pitchFamily="34" charset="0"/>
              </a:rPr>
              <a:t>Connect to and move external data into ThoughtSpot in a code-free way, automatically sync data when source databases change (</a:t>
            </a:r>
            <a:r>
              <a:rPr lang="en-US" sz="2900" dirty="0">
                <a:latin typeface="Calibri" panose="020F0502020204030204" pitchFamily="34" charset="0"/>
                <a:hlinkClick r:id="rId4"/>
              </a:rPr>
              <a:t>DataFlow</a:t>
            </a:r>
            <a:r>
              <a:rPr lang="en-US" sz="2900" dirty="0">
                <a:latin typeface="Calibri" panose="020F0502020204030204" pitchFamily="34" charset="0"/>
              </a:rPr>
              <a:t>)</a:t>
            </a:r>
            <a:endParaRPr lang="en-US" sz="2900" dirty="0">
              <a:effectLst/>
              <a:latin typeface="Calibri" panose="020F0502020204030204" pitchFamily="34" charset="0"/>
            </a:endParaRPr>
          </a:p>
          <a:p>
            <a:r>
              <a:rPr lang="en-US" sz="2900" u="sng" dirty="0">
                <a:effectLst/>
                <a:latin typeface="Calibri" panose="020F0502020204030204" pitchFamily="34" charset="0"/>
              </a:rPr>
              <a:t>Data aggregation</a:t>
            </a:r>
            <a:r>
              <a:rPr lang="en-US" sz="2900" dirty="0">
                <a:effectLst/>
                <a:latin typeface="Calibri" panose="020F0502020204030204" pitchFamily="34" charset="0"/>
              </a:rPr>
              <a:t>: automatically brings data together with algorithms</a:t>
            </a:r>
          </a:p>
          <a:p>
            <a:pPr lvl="1"/>
            <a:r>
              <a:rPr lang="en-US" sz="2500" dirty="0">
                <a:effectLst/>
                <a:latin typeface="Calibri" panose="020F0502020204030204" pitchFamily="34" charset="0"/>
              </a:rPr>
              <a:t>Loads in-memory: Massively-scalable in-memory calculation engine, doesn't have to pre-join.  Data can be cached in memory or live.</a:t>
            </a:r>
            <a:endParaRPr lang="en-US" sz="7700" dirty="0"/>
          </a:p>
          <a:p>
            <a:pPr marL="0" indent="0">
              <a:buNone/>
            </a:pPr>
            <a:r>
              <a:rPr lang="en-US" b="1" dirty="0"/>
              <a:t>Where does data live, how does the user access data?: </a:t>
            </a:r>
            <a:r>
              <a:rPr lang="en-US" dirty="0"/>
              <a:t>Data can live externally or can be moved into </a:t>
            </a:r>
            <a:r>
              <a:rPr lang="en-US" dirty="0" err="1"/>
              <a:t>Thoughspot</a:t>
            </a:r>
            <a:r>
              <a:rPr lang="en-US" dirty="0"/>
              <a:t>.  </a:t>
            </a:r>
          </a:p>
          <a:p>
            <a:pPr marL="0" indent="0">
              <a:buNone/>
            </a:pPr>
            <a:r>
              <a:rPr lang="en-US" b="1" dirty="0"/>
              <a:t>Can be deployed in cloud environment (if so, which)?:</a:t>
            </a:r>
            <a:r>
              <a:rPr lang="en-US" dirty="0"/>
              <a:t> This can be deployed on all major cloud providers (AWS, GCP, Azure) </a:t>
            </a:r>
            <a:r>
              <a:rPr lang="en-US" dirty="0" err="1"/>
              <a:t>Vmware</a:t>
            </a:r>
            <a:r>
              <a:rPr lang="en-US" dirty="0"/>
              <a:t>, or on a hardware appliance.</a:t>
            </a:r>
            <a:endParaRPr lang="en-US" b="1" dirty="0"/>
          </a:p>
          <a:p>
            <a:pPr marL="0" indent="0">
              <a:buNone/>
            </a:pPr>
            <a:r>
              <a:rPr lang="en-US" b="1" dirty="0"/>
              <a:t>Resources:</a:t>
            </a:r>
          </a:p>
          <a:p>
            <a:r>
              <a:rPr lang="en-US" dirty="0">
                <a:hlinkClick r:id="rId5"/>
              </a:rPr>
              <a:t>Website</a:t>
            </a:r>
            <a:endParaRPr lang="en-US" dirty="0"/>
          </a:p>
          <a:p>
            <a:r>
              <a:rPr lang="en-US" dirty="0">
                <a:hlinkClick r:id="rId6"/>
              </a:rPr>
              <a:t>Documentation</a:t>
            </a:r>
            <a:endParaRPr lang="en-US" dirty="0"/>
          </a:p>
        </p:txBody>
      </p:sp>
    </p:spTree>
    <p:extLst>
      <p:ext uri="{BB962C8B-B14F-4D97-AF65-F5344CB8AC3E}">
        <p14:creationId xmlns:p14="http://schemas.microsoft.com/office/powerpoint/2010/main" val="195127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9AF4-3A4D-447E-BA12-0E776D70F352}"/>
              </a:ext>
            </a:extLst>
          </p:cNvPr>
          <p:cNvSpPr>
            <a:spLocks noGrp="1"/>
          </p:cNvSpPr>
          <p:nvPr>
            <p:ph type="title"/>
          </p:nvPr>
        </p:nvSpPr>
        <p:spPr/>
        <p:txBody>
          <a:bodyPr/>
          <a:lstStyle/>
          <a:p>
            <a:r>
              <a:rPr lang="en-US" dirty="0"/>
              <a:t>Platform Tier Definitions</a:t>
            </a:r>
          </a:p>
        </p:txBody>
      </p:sp>
      <p:sp>
        <p:nvSpPr>
          <p:cNvPr id="3" name="Content Placeholder 2">
            <a:extLst>
              <a:ext uri="{FF2B5EF4-FFF2-40B4-BE49-F238E27FC236}">
                <a16:creationId xmlns:a16="http://schemas.microsoft.com/office/drawing/2014/main" id="{EAED515A-B40C-471F-90B4-13FB3ED4A12D}"/>
              </a:ext>
            </a:extLst>
          </p:cNvPr>
          <p:cNvSpPr>
            <a:spLocks noGrp="1"/>
          </p:cNvSpPr>
          <p:nvPr>
            <p:ph idx="1"/>
          </p:nvPr>
        </p:nvSpPr>
        <p:spPr>
          <a:xfrm>
            <a:off x="838200" y="1379576"/>
            <a:ext cx="10515600" cy="4775897"/>
          </a:xfrm>
        </p:spPr>
        <p:txBody>
          <a:bodyPr>
            <a:normAutofit fontScale="85000" lnSpcReduction="20000"/>
          </a:bodyPr>
          <a:lstStyle/>
          <a:p>
            <a:pPr marL="0" marR="0" indent="0">
              <a:spcBef>
                <a:spcPts val="0"/>
              </a:spcBef>
              <a:spcAft>
                <a:spcPts val="0"/>
              </a:spcAft>
              <a:buNone/>
            </a:pPr>
            <a:r>
              <a:rPr lang="en-US" sz="2400" dirty="0">
                <a:effectLst/>
                <a:latin typeface="Calibri" panose="020F0502020204030204" pitchFamily="34" charset="0"/>
              </a:rPr>
              <a:t>In </a:t>
            </a:r>
            <a:r>
              <a:rPr lang="en-US" sz="2400" dirty="0">
                <a:latin typeface="Calibri" panose="020F0502020204030204" pitchFamily="34" charset="0"/>
              </a:rPr>
              <a:t>surveying the available data commons offerings, tiers started to emerge and self-organize based on functionality.  </a:t>
            </a:r>
            <a:r>
              <a:rPr lang="en-US" sz="2400" dirty="0">
                <a:effectLst/>
                <a:latin typeface="Calibri" panose="020F0502020204030204" pitchFamily="34" charset="0"/>
              </a:rPr>
              <a:t>While the focus of this IR&amp;D is </a:t>
            </a:r>
            <a:r>
              <a:rPr lang="en-US" sz="2400" b="1" dirty="0">
                <a:effectLst/>
                <a:latin typeface="Calibri" panose="020F0502020204030204" pitchFamily="34" charset="0"/>
              </a:rPr>
              <a:t>Data Commons</a:t>
            </a:r>
            <a:r>
              <a:rPr lang="en-US" sz="2400" dirty="0">
                <a:effectLst/>
                <a:latin typeface="Calibri" panose="020F0502020204030204" pitchFamily="34" charset="0"/>
              </a:rPr>
              <a:t>, several platforms are worth mentioning that didn’t quite check all the functionality boxes of Data Commons.  To help make sense of all the options, I propose the following definitions:</a:t>
            </a:r>
          </a:p>
          <a:p>
            <a:pPr marL="0" marR="0" indent="0">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r>
              <a:rPr lang="en-US" sz="2400" b="1" dirty="0">
                <a:effectLst/>
                <a:latin typeface="Calibri" panose="020F0502020204030204" pitchFamily="34" charset="0"/>
              </a:rPr>
              <a:t>Data Discovery Platforms</a:t>
            </a:r>
            <a:r>
              <a:rPr lang="en-US" sz="2400" b="1" dirty="0">
                <a:latin typeface="Calibri" panose="020F0502020204030204" pitchFamily="34" charset="0"/>
              </a:rPr>
              <a:t>: </a:t>
            </a:r>
            <a:r>
              <a:rPr lang="en-US" sz="2400" dirty="0">
                <a:latin typeface="Calibri" panose="020F0502020204030204" pitchFamily="34" charset="0"/>
              </a:rPr>
              <a:t>S</a:t>
            </a:r>
            <a:r>
              <a:rPr lang="en-US" sz="2400" dirty="0">
                <a:effectLst/>
                <a:latin typeface="Calibri" panose="020F0502020204030204" pitchFamily="34" charset="0"/>
              </a:rPr>
              <a:t>oftware offering that adds a search layer on top of existing databases.  Sometimes tied to a specific piece of software (e.g. Hadoop), and sometimes can work with several different databases.</a:t>
            </a:r>
          </a:p>
          <a:p>
            <a:pPr>
              <a:spcBef>
                <a:spcPts val="0"/>
              </a:spcBef>
            </a:pPr>
            <a:r>
              <a:rPr lang="en-US" sz="2400" u="sng" dirty="0">
                <a:latin typeface="Calibri" panose="020F0502020204030204" pitchFamily="34" charset="0"/>
              </a:rPr>
              <a:t>Other Names</a:t>
            </a:r>
            <a:r>
              <a:rPr lang="en-US" sz="2400" dirty="0">
                <a:latin typeface="Calibri" panose="020F0502020204030204" pitchFamily="34" charset="0"/>
              </a:rPr>
              <a:t>: Data Catalogue Platforms</a:t>
            </a:r>
            <a:endParaRPr lang="en-US" sz="2400" dirty="0">
              <a:effectLst/>
              <a:latin typeface="Calibri" panose="020F0502020204030204" pitchFamily="34" charset="0"/>
            </a:endParaRPr>
          </a:p>
          <a:p>
            <a:pPr marL="0" marR="0" indent="0">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r>
              <a:rPr lang="en-US" sz="2400" b="1" dirty="0">
                <a:effectLst/>
                <a:latin typeface="Calibri" panose="020F0502020204030204" pitchFamily="34" charset="0"/>
              </a:rPr>
              <a:t>Data Portals: </a:t>
            </a:r>
            <a:r>
              <a:rPr lang="en-US" sz="2400" dirty="0">
                <a:effectLst/>
                <a:latin typeface="Calibri" panose="020F0502020204030204" pitchFamily="34" charset="0"/>
              </a:rPr>
              <a:t>Platforms that offers a variety of services and features for data management and potentially curation but does not co-locate the data with computation and tools.</a:t>
            </a:r>
          </a:p>
          <a:p>
            <a:pPr>
              <a:spcBef>
                <a:spcPts val="0"/>
              </a:spcBef>
            </a:pPr>
            <a:r>
              <a:rPr lang="en-US" sz="2400" u="sng" dirty="0">
                <a:effectLst/>
                <a:latin typeface="Calibri" panose="020F0502020204030204" pitchFamily="34" charset="0"/>
              </a:rPr>
              <a:t>Other Names</a:t>
            </a:r>
            <a:r>
              <a:rPr lang="en-US" sz="2400" dirty="0">
                <a:effectLst/>
                <a:latin typeface="Calibri" panose="020F0502020204030204" pitchFamily="34" charset="0"/>
              </a:rPr>
              <a:t>: Data Management Software, Content Management Systems, Asset Management Systems</a:t>
            </a:r>
          </a:p>
          <a:p>
            <a:pPr marL="0" marR="0" indent="0">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r>
              <a:rPr lang="en-US" sz="2400" b="1" dirty="0">
                <a:effectLst/>
                <a:latin typeface="Calibri" panose="020F0502020204030204" pitchFamily="34" charset="0"/>
              </a:rPr>
              <a:t>Data Commons: </a:t>
            </a:r>
            <a:r>
              <a:rPr lang="en-US" sz="2400" dirty="0">
                <a:effectLst/>
                <a:latin typeface="Calibri" panose="020F0502020204030204" pitchFamily="34" charset="0"/>
              </a:rPr>
              <a:t>“Data commons co-locate data with cloud computing infrastructure and commonly used software services, tools &amp; apps for managing, analyzing, and sharing data to create an interoperable resource fo</a:t>
            </a:r>
            <a:r>
              <a:rPr lang="en-US" sz="2400" dirty="0">
                <a:latin typeface="Calibri" panose="020F0502020204030204" pitchFamily="34" charset="0"/>
              </a:rPr>
              <a:t>r the research community.”</a:t>
            </a:r>
            <a:r>
              <a:rPr lang="en-US" sz="2400" baseline="30000" dirty="0"/>
              <a:t> 1</a:t>
            </a:r>
          </a:p>
          <a:p>
            <a:pPr marL="0" marR="0" indent="0">
              <a:spcBef>
                <a:spcPts val="0"/>
              </a:spcBef>
              <a:spcAft>
                <a:spcPts val="0"/>
              </a:spcAft>
              <a:buNone/>
            </a:pPr>
            <a:endParaRPr lang="en-US" sz="2400" baseline="30000" dirty="0">
              <a:effectLst/>
              <a:latin typeface="Calibri" panose="020F0502020204030204" pitchFamily="34" charset="0"/>
            </a:endParaRPr>
          </a:p>
          <a:p>
            <a:pPr marL="0" marR="0" indent="0">
              <a:spcBef>
                <a:spcPts val="0"/>
              </a:spcBef>
              <a:spcAft>
                <a:spcPts val="0"/>
              </a:spcAft>
              <a:buNone/>
            </a:pPr>
            <a:r>
              <a:rPr lang="en-US" sz="2400" b="1" dirty="0">
                <a:effectLst/>
                <a:latin typeface="Calibri" panose="020F0502020204030204" pitchFamily="34" charset="0"/>
              </a:rPr>
              <a:t>Data Ecosystems </a:t>
            </a:r>
            <a:r>
              <a:rPr lang="en-US" sz="2400" dirty="0">
                <a:effectLst/>
                <a:latin typeface="Calibri" panose="020F0502020204030204" pitchFamily="34" charset="0"/>
              </a:rPr>
              <a:t>– Data ecosystems consists of multiple data commons that can interoperate with each other and interact with 3</a:t>
            </a:r>
            <a:r>
              <a:rPr lang="en-US" sz="2400" baseline="30000" dirty="0">
                <a:effectLst/>
                <a:latin typeface="Calibri" panose="020F0502020204030204" pitchFamily="34" charset="0"/>
              </a:rPr>
              <a:t>rd</a:t>
            </a:r>
            <a:r>
              <a:rPr lang="en-US" sz="2400" dirty="0">
                <a:effectLst/>
                <a:latin typeface="Calibri" panose="020F0502020204030204" pitchFamily="34" charset="0"/>
              </a:rPr>
              <a:t> party applications via an API and/or a common set of core framework services.</a:t>
            </a:r>
            <a:r>
              <a:rPr lang="en-US" sz="2400" baseline="30000" dirty="0"/>
              <a:t> 1</a:t>
            </a:r>
            <a:endParaRPr lang="en-US" sz="2400" dirty="0">
              <a:effectLst/>
              <a:latin typeface="Calibri" panose="020F0502020204030204" pitchFamily="34" charset="0"/>
            </a:endParaRPr>
          </a:p>
        </p:txBody>
      </p:sp>
      <p:sp>
        <p:nvSpPr>
          <p:cNvPr id="4" name="TextBox 3">
            <a:extLst>
              <a:ext uri="{FF2B5EF4-FFF2-40B4-BE49-F238E27FC236}">
                <a16:creationId xmlns:a16="http://schemas.microsoft.com/office/drawing/2014/main" id="{96C7DD75-AF4E-48E9-9346-28F488E60BC1}"/>
              </a:ext>
            </a:extLst>
          </p:cNvPr>
          <p:cNvSpPr txBox="1"/>
          <p:nvPr/>
        </p:nvSpPr>
        <p:spPr>
          <a:xfrm>
            <a:off x="3826277" y="6364381"/>
            <a:ext cx="8365724" cy="430887"/>
          </a:xfrm>
          <a:prstGeom prst="rect">
            <a:avLst/>
          </a:prstGeom>
          <a:noFill/>
        </p:spPr>
        <p:txBody>
          <a:bodyPr wrap="square" rtlCol="0">
            <a:spAutoFit/>
          </a:bodyPr>
          <a:lstStyle/>
          <a:p>
            <a:pPr marL="228600" indent="-228600" algn="r">
              <a:buFont typeface="+mj-lt"/>
              <a:buAutoNum type="arabicPeriod"/>
            </a:pPr>
            <a:r>
              <a:rPr lang="en-US" sz="1100" dirty="0">
                <a:hlinkClick r:id="rId3"/>
              </a:rPr>
              <a:t>Robert L. Grossman, Data Lakes, Clouds, and Commons: A Review of Platforms for Analyzing and Sharing Genomic Data, Trends in Genetics 35, 2019, pages 223-234. PMID: 30691868 PMCID: PMC6474403</a:t>
            </a:r>
            <a:endParaRPr lang="en-US" sz="1100" dirty="0"/>
          </a:p>
        </p:txBody>
      </p:sp>
    </p:spTree>
    <p:extLst>
      <p:ext uri="{BB962C8B-B14F-4D97-AF65-F5344CB8AC3E}">
        <p14:creationId xmlns:p14="http://schemas.microsoft.com/office/powerpoint/2010/main" val="416787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9AF4-3A4D-447E-BA12-0E776D70F352}"/>
              </a:ext>
            </a:extLst>
          </p:cNvPr>
          <p:cNvSpPr>
            <a:spLocks noGrp="1"/>
          </p:cNvSpPr>
          <p:nvPr>
            <p:ph type="title"/>
          </p:nvPr>
        </p:nvSpPr>
        <p:spPr/>
        <p:txBody>
          <a:bodyPr/>
          <a:lstStyle/>
          <a:p>
            <a:r>
              <a:rPr lang="en-US" dirty="0"/>
              <a:t>Platform Tier Attributes</a:t>
            </a:r>
          </a:p>
        </p:txBody>
      </p:sp>
      <p:sp>
        <p:nvSpPr>
          <p:cNvPr id="3" name="Content Placeholder 2">
            <a:extLst>
              <a:ext uri="{FF2B5EF4-FFF2-40B4-BE49-F238E27FC236}">
                <a16:creationId xmlns:a16="http://schemas.microsoft.com/office/drawing/2014/main" id="{EAED515A-B40C-471F-90B4-13FB3ED4A12D}"/>
              </a:ext>
            </a:extLst>
          </p:cNvPr>
          <p:cNvSpPr>
            <a:spLocks noGrp="1"/>
          </p:cNvSpPr>
          <p:nvPr>
            <p:ph idx="1"/>
          </p:nvPr>
        </p:nvSpPr>
        <p:spPr>
          <a:xfrm>
            <a:off x="524107" y="1513388"/>
            <a:ext cx="2620535" cy="4775897"/>
          </a:xfrm>
          <a:ln>
            <a:solidFill>
              <a:schemeClr val="tx1"/>
            </a:solidFill>
          </a:ln>
        </p:spPr>
        <p:txBody>
          <a:bodyPr>
            <a:normAutofit/>
          </a:bodyPr>
          <a:lstStyle/>
          <a:p>
            <a:pPr marL="0" marR="0" indent="0">
              <a:spcBef>
                <a:spcPts val="0"/>
              </a:spcBef>
              <a:spcAft>
                <a:spcPts val="0"/>
              </a:spcAft>
              <a:buNone/>
            </a:pPr>
            <a:r>
              <a:rPr lang="en-US" sz="2000" b="1" u="sng" dirty="0">
                <a:effectLst/>
                <a:latin typeface="Calibri" panose="020F0502020204030204" pitchFamily="34" charset="0"/>
              </a:rPr>
              <a:t>Data Discovery Platforms:</a:t>
            </a:r>
          </a:p>
          <a:p>
            <a:pPr>
              <a:spcBef>
                <a:spcPts val="0"/>
              </a:spcBef>
            </a:pPr>
            <a:r>
              <a:rPr lang="en-US" sz="1800" dirty="0">
                <a:latin typeface="Calibri" panose="020F0502020204030204" pitchFamily="34" charset="0"/>
              </a:rPr>
              <a:t>Search for data in existing databases</a:t>
            </a:r>
          </a:p>
          <a:p>
            <a:pPr>
              <a:spcBef>
                <a:spcPts val="0"/>
              </a:spcBef>
            </a:pPr>
            <a:r>
              <a:rPr lang="en-US" sz="1800" dirty="0">
                <a:latin typeface="Calibri" panose="020F0502020204030204" pitchFamily="34" charset="0"/>
              </a:rPr>
              <a:t>Display basic metadata</a:t>
            </a:r>
          </a:p>
          <a:p>
            <a:pPr>
              <a:spcBef>
                <a:spcPts val="0"/>
              </a:spcBef>
            </a:pPr>
            <a:r>
              <a:rPr lang="en-US" sz="1800" dirty="0">
                <a:latin typeface="Calibri" panose="020F0502020204030204" pitchFamily="34" charset="0"/>
              </a:rPr>
              <a:t>Help analysts inspect data for pattern discovery</a:t>
            </a:r>
          </a:p>
          <a:p>
            <a:pPr>
              <a:spcBef>
                <a:spcPts val="0"/>
              </a:spcBef>
            </a:pPr>
            <a:endParaRPr lang="en-US" sz="2400" dirty="0">
              <a:latin typeface="Calibri" panose="020F0502020204030204" pitchFamily="34" charset="0"/>
            </a:endParaRPr>
          </a:p>
          <a:p>
            <a:pPr marL="0" marR="0" indent="0">
              <a:spcBef>
                <a:spcPts val="0"/>
              </a:spcBef>
              <a:spcAft>
                <a:spcPts val="0"/>
              </a:spcAft>
              <a:buNone/>
            </a:pPr>
            <a:endParaRPr lang="en-US" sz="2400" dirty="0">
              <a:effectLst/>
              <a:latin typeface="Calibri" panose="020F0502020204030204" pitchFamily="34" charset="0"/>
            </a:endParaRPr>
          </a:p>
        </p:txBody>
      </p:sp>
      <p:sp>
        <p:nvSpPr>
          <p:cNvPr id="5" name="Content Placeholder 2">
            <a:extLst>
              <a:ext uri="{FF2B5EF4-FFF2-40B4-BE49-F238E27FC236}">
                <a16:creationId xmlns:a16="http://schemas.microsoft.com/office/drawing/2014/main" id="{4A8D9591-AAC5-4DEA-B231-D506C28618D0}"/>
              </a:ext>
            </a:extLst>
          </p:cNvPr>
          <p:cNvSpPr txBox="1">
            <a:spLocks/>
          </p:cNvSpPr>
          <p:nvPr/>
        </p:nvSpPr>
        <p:spPr>
          <a:xfrm>
            <a:off x="3368598" y="1513387"/>
            <a:ext cx="2620535" cy="477589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b="1" u="sng" dirty="0">
                <a:latin typeface="Calibri" panose="020F0502020204030204" pitchFamily="34" charset="0"/>
              </a:rPr>
              <a:t>Data Portals:</a:t>
            </a:r>
            <a:endParaRPr lang="en-US" sz="1600" dirty="0">
              <a:latin typeface="Calibri" panose="020F0502020204030204" pitchFamily="34" charset="0"/>
            </a:endParaRPr>
          </a:p>
          <a:p>
            <a:pPr>
              <a:spcBef>
                <a:spcPts val="0"/>
              </a:spcBef>
            </a:pPr>
            <a:r>
              <a:rPr lang="en-US" sz="1600" dirty="0">
                <a:latin typeface="Calibri" panose="020F0502020204030204" pitchFamily="34" charset="0"/>
              </a:rPr>
              <a:t>Data and file object storage</a:t>
            </a:r>
          </a:p>
          <a:p>
            <a:pPr>
              <a:spcBef>
                <a:spcPts val="0"/>
              </a:spcBef>
            </a:pPr>
            <a:r>
              <a:rPr lang="en-US" sz="1600" dirty="0">
                <a:latin typeface="Calibri" panose="020F0502020204030204" pitchFamily="34" charset="0"/>
              </a:rPr>
              <a:t>Upload/download data and metadata</a:t>
            </a:r>
          </a:p>
          <a:p>
            <a:pPr>
              <a:spcBef>
                <a:spcPts val="0"/>
              </a:spcBef>
            </a:pPr>
            <a:r>
              <a:rPr lang="en-US" sz="1600" dirty="0">
                <a:latin typeface="Calibri" panose="020F0502020204030204" pitchFamily="34" charset="0"/>
              </a:rPr>
              <a:t>Search and discovery on metadata</a:t>
            </a:r>
          </a:p>
          <a:p>
            <a:pPr>
              <a:spcBef>
                <a:spcPts val="0"/>
              </a:spcBef>
            </a:pPr>
            <a:r>
              <a:rPr lang="en-US" sz="1600" dirty="0">
                <a:latin typeface="Calibri" panose="020F0502020204030204" pitchFamily="34" charset="0"/>
              </a:rPr>
              <a:t>Allows for curation of (meta)data</a:t>
            </a:r>
          </a:p>
          <a:p>
            <a:pPr>
              <a:spcBef>
                <a:spcPts val="0"/>
              </a:spcBef>
            </a:pPr>
            <a:r>
              <a:rPr lang="en-US" sz="1600" dirty="0">
                <a:latin typeface="Calibri" panose="020F0502020204030204" pitchFamily="34" charset="0"/>
              </a:rPr>
              <a:t>Some level of authentication and/or authorization</a:t>
            </a:r>
          </a:p>
          <a:p>
            <a:pPr>
              <a:spcBef>
                <a:spcPts val="0"/>
              </a:spcBef>
            </a:pPr>
            <a:r>
              <a:rPr lang="en-US" sz="1600" dirty="0">
                <a:latin typeface="Calibri" panose="020F0502020204030204" pitchFamily="34" charset="0"/>
              </a:rPr>
              <a:t>Allows you to bring data to compute or bring compute to data; does not co-localize in a single platform.</a:t>
            </a:r>
          </a:p>
          <a:p>
            <a:pPr>
              <a:spcBef>
                <a:spcPts val="0"/>
              </a:spcBef>
            </a:pPr>
            <a:r>
              <a:rPr lang="en-US" sz="1600" dirty="0">
                <a:latin typeface="Calibri" panose="020F0502020204030204" pitchFamily="34" charset="0"/>
              </a:rPr>
              <a:t>APIs and Plugins typically available</a:t>
            </a:r>
          </a:p>
          <a:p>
            <a:pPr marL="0" indent="0">
              <a:spcBef>
                <a:spcPts val="0"/>
              </a:spcBef>
              <a:buFont typeface="Arial" panose="020B0604020202020204" pitchFamily="34" charset="0"/>
              <a:buNone/>
            </a:pPr>
            <a:endParaRPr lang="en-US" sz="2400" dirty="0">
              <a:latin typeface="Calibri" panose="020F0502020204030204" pitchFamily="34" charset="0"/>
            </a:endParaRPr>
          </a:p>
        </p:txBody>
      </p:sp>
      <p:sp>
        <p:nvSpPr>
          <p:cNvPr id="6" name="Content Placeholder 2">
            <a:extLst>
              <a:ext uri="{FF2B5EF4-FFF2-40B4-BE49-F238E27FC236}">
                <a16:creationId xmlns:a16="http://schemas.microsoft.com/office/drawing/2014/main" id="{6CC44A36-7F21-40EC-98D6-2FB67ACC2025}"/>
              </a:ext>
            </a:extLst>
          </p:cNvPr>
          <p:cNvSpPr txBox="1">
            <a:spLocks/>
          </p:cNvSpPr>
          <p:nvPr/>
        </p:nvSpPr>
        <p:spPr>
          <a:xfrm>
            <a:off x="6213089" y="1513387"/>
            <a:ext cx="2620535" cy="477589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b="1" u="sng" dirty="0">
                <a:latin typeface="Calibri" panose="020F0502020204030204" pitchFamily="34" charset="0"/>
              </a:rPr>
              <a:t>Data Commons:</a:t>
            </a:r>
          </a:p>
          <a:p>
            <a:pPr>
              <a:spcBef>
                <a:spcPts val="0"/>
              </a:spcBef>
            </a:pPr>
            <a:r>
              <a:rPr lang="en-US" sz="1600" dirty="0">
                <a:latin typeface="Calibri" panose="020F0502020204030204" pitchFamily="34" charset="0"/>
              </a:rPr>
              <a:t>Retains all data management functions of data portals</a:t>
            </a:r>
          </a:p>
          <a:p>
            <a:pPr>
              <a:spcBef>
                <a:spcPts val="0"/>
              </a:spcBef>
            </a:pPr>
            <a:r>
              <a:rPr lang="en-US" sz="1600" dirty="0">
                <a:latin typeface="Calibri" panose="020F0502020204030204" pitchFamily="34" charset="0"/>
              </a:rPr>
              <a:t>Data objects stored in the cloud</a:t>
            </a:r>
          </a:p>
          <a:p>
            <a:pPr>
              <a:spcBef>
                <a:spcPts val="0"/>
              </a:spcBef>
            </a:pPr>
            <a:r>
              <a:rPr lang="en-US" sz="1600" dirty="0">
                <a:latin typeface="Calibri" panose="020F0502020204030204" pitchFamily="34" charset="0"/>
              </a:rPr>
              <a:t>Collaborative data workspaces and containerized tools enable analysis in the cloud</a:t>
            </a:r>
          </a:p>
          <a:p>
            <a:pPr>
              <a:spcBef>
                <a:spcPts val="0"/>
              </a:spcBef>
            </a:pPr>
            <a:r>
              <a:rPr lang="en-US" sz="1600" dirty="0">
                <a:latin typeface="Calibri" panose="020F0502020204030204" pitchFamily="34" charset="0"/>
              </a:rPr>
              <a:t>Harmonization of data</a:t>
            </a:r>
          </a:p>
          <a:p>
            <a:pPr>
              <a:spcBef>
                <a:spcPts val="0"/>
              </a:spcBef>
            </a:pPr>
            <a:r>
              <a:rPr lang="en-US" sz="1600" dirty="0">
                <a:latin typeface="Calibri" panose="020F0502020204030204" pitchFamily="34" charset="0"/>
              </a:rPr>
              <a:t>Exposes an API</a:t>
            </a:r>
          </a:p>
          <a:p>
            <a:pPr>
              <a:spcBef>
                <a:spcPts val="0"/>
              </a:spcBef>
            </a:pPr>
            <a:r>
              <a:rPr lang="en-US" sz="1600" dirty="0">
                <a:latin typeface="Calibri" panose="020F0502020204030204" pitchFamily="34" charset="0"/>
              </a:rPr>
              <a:t>Data and commons governance</a:t>
            </a:r>
          </a:p>
          <a:p>
            <a:pPr>
              <a:spcBef>
                <a:spcPts val="0"/>
              </a:spcBef>
            </a:pPr>
            <a:r>
              <a:rPr lang="en-US" sz="1600" dirty="0">
                <a:latin typeface="Calibri" panose="020F0502020204030204" pitchFamily="34" charset="0"/>
              </a:rPr>
              <a:t>Data sharing</a:t>
            </a:r>
          </a:p>
          <a:p>
            <a:pPr>
              <a:spcBef>
                <a:spcPts val="0"/>
              </a:spcBef>
            </a:pPr>
            <a:r>
              <a:rPr lang="en-US" sz="1600" dirty="0">
                <a:latin typeface="Calibri" panose="020F0502020204030204" pitchFamily="34" charset="0"/>
              </a:rPr>
              <a:t>Reproducible research</a:t>
            </a:r>
          </a:p>
          <a:p>
            <a:pPr>
              <a:spcBef>
                <a:spcPts val="0"/>
              </a:spcBef>
            </a:pPr>
            <a:endParaRPr lang="en-US" sz="2400" dirty="0">
              <a:latin typeface="Calibri" panose="020F0502020204030204" pitchFamily="34" charset="0"/>
            </a:endParaRPr>
          </a:p>
          <a:p>
            <a:pPr marL="0" indent="0">
              <a:spcBef>
                <a:spcPts val="0"/>
              </a:spcBef>
              <a:buFont typeface="Arial" panose="020B0604020202020204" pitchFamily="34" charset="0"/>
              <a:buNone/>
            </a:pPr>
            <a:endParaRPr lang="en-US" sz="2400" dirty="0">
              <a:latin typeface="Calibri" panose="020F0502020204030204" pitchFamily="34" charset="0"/>
            </a:endParaRPr>
          </a:p>
        </p:txBody>
      </p:sp>
      <p:sp>
        <p:nvSpPr>
          <p:cNvPr id="7" name="Content Placeholder 2">
            <a:extLst>
              <a:ext uri="{FF2B5EF4-FFF2-40B4-BE49-F238E27FC236}">
                <a16:creationId xmlns:a16="http://schemas.microsoft.com/office/drawing/2014/main" id="{606C6ECC-55D6-4DB1-948D-6187C1955694}"/>
              </a:ext>
            </a:extLst>
          </p:cNvPr>
          <p:cNvSpPr txBox="1">
            <a:spLocks/>
          </p:cNvSpPr>
          <p:nvPr/>
        </p:nvSpPr>
        <p:spPr>
          <a:xfrm>
            <a:off x="9057580" y="1513387"/>
            <a:ext cx="2620535" cy="477589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b="1" u="sng" dirty="0">
                <a:latin typeface="Calibri" panose="020F0502020204030204" pitchFamily="34" charset="0"/>
              </a:rPr>
              <a:t>Data Ecosystems:</a:t>
            </a:r>
          </a:p>
          <a:p>
            <a:pPr marL="342900" rtl="0" fontAlgn="ctr">
              <a:spcBef>
                <a:spcPts val="0"/>
              </a:spcBef>
              <a:spcAft>
                <a:spcPts val="0"/>
              </a:spcAft>
              <a:buFont typeface="Arial" panose="020B0604020202020204" pitchFamily="34" charset="0"/>
              <a:buChar char="•"/>
            </a:pPr>
            <a:r>
              <a:rPr lang="en-US" sz="1600" dirty="0">
                <a:effectLst/>
                <a:latin typeface="Calibri" panose="020F0502020204030204" pitchFamily="34" charset="0"/>
              </a:rPr>
              <a:t>Interoperates multiple data commons, databases, knowledge bases, and other resources</a:t>
            </a:r>
          </a:p>
          <a:p>
            <a:pPr marL="342900" rtl="0" fontAlgn="ctr">
              <a:spcBef>
                <a:spcPts val="0"/>
              </a:spcBef>
              <a:spcAft>
                <a:spcPts val="0"/>
              </a:spcAft>
              <a:buFont typeface="Arial" panose="020B0604020202020204" pitchFamily="34" charset="0"/>
              <a:buChar char="•"/>
            </a:pPr>
            <a:r>
              <a:rPr lang="en-US" sz="1600" dirty="0">
                <a:effectLst/>
                <a:latin typeface="Calibri" panose="020F0502020204030204" pitchFamily="34" charset="0"/>
              </a:rPr>
              <a:t>Supports ecosystem of commons, portals, notebooks, applications, simulations across multiple disciplines</a:t>
            </a:r>
          </a:p>
          <a:p>
            <a:pPr marL="342900" rtl="0" fontAlgn="ctr">
              <a:spcBef>
                <a:spcPts val="0"/>
              </a:spcBef>
              <a:spcAft>
                <a:spcPts val="0"/>
              </a:spcAft>
              <a:buFont typeface="Arial" panose="020B0604020202020204" pitchFamily="34" charset="0"/>
              <a:buChar char="•"/>
            </a:pPr>
            <a:r>
              <a:rPr lang="en-US" sz="1600" dirty="0">
                <a:effectLst/>
                <a:latin typeface="Calibri" panose="020F0502020204030204" pitchFamily="34" charset="0"/>
              </a:rPr>
              <a:t>Services to work with multiple data models</a:t>
            </a:r>
          </a:p>
          <a:p>
            <a:pPr>
              <a:spcBef>
                <a:spcPts val="0"/>
              </a:spcBef>
            </a:pPr>
            <a:endParaRPr lang="en-US" sz="2400" dirty="0">
              <a:latin typeface="Calibri" panose="020F0502020204030204" pitchFamily="34" charset="0"/>
            </a:endParaRPr>
          </a:p>
          <a:p>
            <a:pPr marL="0" indent="0">
              <a:spcBef>
                <a:spcPts val="0"/>
              </a:spcBef>
              <a:buFont typeface="Arial" panose="020B0604020202020204" pitchFamily="34" charset="0"/>
              <a:buNone/>
            </a:pPr>
            <a:endParaRPr lang="en-US" sz="2400" dirty="0">
              <a:latin typeface="Calibri" panose="020F0502020204030204" pitchFamily="34" charset="0"/>
            </a:endParaRPr>
          </a:p>
        </p:txBody>
      </p:sp>
    </p:spTree>
    <p:extLst>
      <p:ext uri="{BB962C8B-B14F-4D97-AF65-F5344CB8AC3E}">
        <p14:creationId xmlns:p14="http://schemas.microsoft.com/office/powerpoint/2010/main" val="271998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9AF4-3A4D-447E-BA12-0E776D70F352}"/>
              </a:ext>
            </a:extLst>
          </p:cNvPr>
          <p:cNvSpPr>
            <a:spLocks noGrp="1"/>
          </p:cNvSpPr>
          <p:nvPr>
            <p:ph type="title"/>
          </p:nvPr>
        </p:nvSpPr>
        <p:spPr/>
        <p:txBody>
          <a:bodyPr/>
          <a:lstStyle/>
          <a:p>
            <a:r>
              <a:rPr lang="en-US" dirty="0"/>
              <a:t>Platform Tiers &amp; Examples</a:t>
            </a:r>
          </a:p>
        </p:txBody>
      </p:sp>
      <p:sp>
        <p:nvSpPr>
          <p:cNvPr id="4" name="Rectangle 3">
            <a:extLst>
              <a:ext uri="{FF2B5EF4-FFF2-40B4-BE49-F238E27FC236}">
                <a16:creationId xmlns:a16="http://schemas.microsoft.com/office/drawing/2014/main" id="{4B7DDC80-DA14-4282-8AE8-1171EF35AB11}"/>
              </a:ext>
            </a:extLst>
          </p:cNvPr>
          <p:cNvSpPr/>
          <p:nvPr/>
        </p:nvSpPr>
        <p:spPr>
          <a:xfrm>
            <a:off x="1121948" y="1808268"/>
            <a:ext cx="3281856" cy="2207172"/>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3E2D6B-CA5A-4808-AE71-FD828866EED6}"/>
              </a:ext>
            </a:extLst>
          </p:cNvPr>
          <p:cNvSpPr/>
          <p:nvPr/>
        </p:nvSpPr>
        <p:spPr>
          <a:xfrm>
            <a:off x="1614622" y="2260213"/>
            <a:ext cx="1079937" cy="147266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Data Management Software</a:t>
            </a:r>
          </a:p>
        </p:txBody>
      </p:sp>
      <p:sp>
        <p:nvSpPr>
          <p:cNvPr id="9" name="Rectangle 8">
            <a:extLst>
              <a:ext uri="{FF2B5EF4-FFF2-40B4-BE49-F238E27FC236}">
                <a16:creationId xmlns:a16="http://schemas.microsoft.com/office/drawing/2014/main" id="{1A658907-8DC2-4689-8A35-6D4AC452C3C3}"/>
              </a:ext>
            </a:extLst>
          </p:cNvPr>
          <p:cNvSpPr/>
          <p:nvPr/>
        </p:nvSpPr>
        <p:spPr>
          <a:xfrm>
            <a:off x="2867980" y="2260212"/>
            <a:ext cx="1079937" cy="1472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Analysis tools and applications</a:t>
            </a:r>
          </a:p>
        </p:txBody>
      </p:sp>
      <p:sp>
        <p:nvSpPr>
          <p:cNvPr id="10" name="Rectangle 9">
            <a:extLst>
              <a:ext uri="{FF2B5EF4-FFF2-40B4-BE49-F238E27FC236}">
                <a16:creationId xmlns:a16="http://schemas.microsoft.com/office/drawing/2014/main" id="{AE023C94-15E4-4C8C-8224-C0CA23D1435C}"/>
              </a:ext>
            </a:extLst>
          </p:cNvPr>
          <p:cNvSpPr/>
          <p:nvPr/>
        </p:nvSpPr>
        <p:spPr>
          <a:xfrm>
            <a:off x="1372884" y="1976624"/>
            <a:ext cx="2779984" cy="18837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76B496-DB22-4769-A9AF-CBD8942817A0}"/>
              </a:ext>
            </a:extLst>
          </p:cNvPr>
          <p:cNvSpPr txBox="1"/>
          <p:nvPr/>
        </p:nvSpPr>
        <p:spPr>
          <a:xfrm>
            <a:off x="1780159" y="1974188"/>
            <a:ext cx="2175641" cy="261610"/>
          </a:xfrm>
          <a:prstGeom prst="rect">
            <a:avLst/>
          </a:prstGeom>
          <a:noFill/>
        </p:spPr>
        <p:txBody>
          <a:bodyPr wrap="square">
            <a:spAutoFit/>
          </a:bodyPr>
          <a:lstStyle/>
          <a:p>
            <a:r>
              <a:rPr lang="en-US" sz="1100" dirty="0"/>
              <a:t>Cloud Computing Infrastructure</a:t>
            </a:r>
          </a:p>
        </p:txBody>
      </p:sp>
      <p:sp>
        <p:nvSpPr>
          <p:cNvPr id="15" name="Rectangle 14">
            <a:extLst>
              <a:ext uri="{FF2B5EF4-FFF2-40B4-BE49-F238E27FC236}">
                <a16:creationId xmlns:a16="http://schemas.microsoft.com/office/drawing/2014/main" id="{86D85C48-25E7-4D21-B789-9A936DEF676B}"/>
              </a:ext>
            </a:extLst>
          </p:cNvPr>
          <p:cNvSpPr/>
          <p:nvPr/>
        </p:nvSpPr>
        <p:spPr>
          <a:xfrm>
            <a:off x="1780159" y="3075469"/>
            <a:ext cx="792217" cy="4899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Data Discovery</a:t>
            </a:r>
          </a:p>
        </p:txBody>
      </p:sp>
      <p:grpSp>
        <p:nvGrpSpPr>
          <p:cNvPr id="22" name="Group 21">
            <a:extLst>
              <a:ext uri="{FF2B5EF4-FFF2-40B4-BE49-F238E27FC236}">
                <a16:creationId xmlns:a16="http://schemas.microsoft.com/office/drawing/2014/main" id="{453D587E-4A82-4BB5-AA9B-2018916B47C4}"/>
              </a:ext>
            </a:extLst>
          </p:cNvPr>
          <p:cNvGrpSpPr/>
          <p:nvPr/>
        </p:nvGrpSpPr>
        <p:grpSpPr>
          <a:xfrm>
            <a:off x="6096000" y="2383220"/>
            <a:ext cx="1554976" cy="1045780"/>
            <a:chOff x="6361386" y="3158358"/>
            <a:chExt cx="3281856" cy="2207172"/>
          </a:xfrm>
        </p:grpSpPr>
        <p:sp>
          <p:nvSpPr>
            <p:cNvPr id="16" name="Rectangle 15">
              <a:extLst>
                <a:ext uri="{FF2B5EF4-FFF2-40B4-BE49-F238E27FC236}">
                  <a16:creationId xmlns:a16="http://schemas.microsoft.com/office/drawing/2014/main" id="{AC4DA3D6-1A85-4AAD-AC54-95B50641D3B7}"/>
                </a:ext>
              </a:extLst>
            </p:cNvPr>
            <p:cNvSpPr/>
            <p:nvPr/>
          </p:nvSpPr>
          <p:spPr>
            <a:xfrm>
              <a:off x="6361386" y="3158358"/>
              <a:ext cx="3281856" cy="2207172"/>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2601B-A39D-46C5-9BB2-1B9C0E44FBA3}"/>
                </a:ext>
              </a:extLst>
            </p:cNvPr>
            <p:cNvSpPr/>
            <p:nvPr/>
          </p:nvSpPr>
          <p:spPr>
            <a:xfrm>
              <a:off x="6854060" y="3610303"/>
              <a:ext cx="1079937" cy="1472667"/>
            </a:xfrm>
            <a:prstGeom prst="rect">
              <a:avLst/>
            </a:prstGeom>
            <a:no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Management Software</a:t>
              </a:r>
            </a:p>
          </p:txBody>
        </p:sp>
        <p:sp>
          <p:nvSpPr>
            <p:cNvPr id="18" name="Rectangle 17">
              <a:extLst>
                <a:ext uri="{FF2B5EF4-FFF2-40B4-BE49-F238E27FC236}">
                  <a16:creationId xmlns:a16="http://schemas.microsoft.com/office/drawing/2014/main" id="{ABF36194-72AB-495F-B9CD-BDF61830C3EF}"/>
                </a:ext>
              </a:extLst>
            </p:cNvPr>
            <p:cNvSpPr/>
            <p:nvPr/>
          </p:nvSpPr>
          <p:spPr>
            <a:xfrm>
              <a:off x="8107418" y="3610302"/>
              <a:ext cx="1079937" cy="1472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 dirty="0">
                  <a:solidFill>
                    <a:schemeClr val="tx1"/>
                  </a:solidFill>
                </a:rPr>
                <a:t>Analysis tools and applications</a:t>
              </a:r>
            </a:p>
          </p:txBody>
        </p:sp>
        <p:sp>
          <p:nvSpPr>
            <p:cNvPr id="19" name="Rectangle 18">
              <a:extLst>
                <a:ext uri="{FF2B5EF4-FFF2-40B4-BE49-F238E27FC236}">
                  <a16:creationId xmlns:a16="http://schemas.microsoft.com/office/drawing/2014/main" id="{2FA25F08-F7E0-418E-9488-4AEB41ED14CF}"/>
                </a:ext>
              </a:extLst>
            </p:cNvPr>
            <p:cNvSpPr/>
            <p:nvPr/>
          </p:nvSpPr>
          <p:spPr>
            <a:xfrm>
              <a:off x="6612322" y="3326714"/>
              <a:ext cx="2779984" cy="18837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A32580D-DDC6-491D-B787-91D8B2ABDDC5}"/>
                </a:ext>
              </a:extLst>
            </p:cNvPr>
            <p:cNvSpPr txBox="1"/>
            <p:nvPr/>
          </p:nvSpPr>
          <p:spPr>
            <a:xfrm>
              <a:off x="7019597" y="3324279"/>
              <a:ext cx="2175640" cy="357268"/>
            </a:xfrm>
            <a:prstGeom prst="rect">
              <a:avLst/>
            </a:prstGeom>
            <a:noFill/>
          </p:spPr>
          <p:txBody>
            <a:bodyPr wrap="square">
              <a:spAutoFit/>
            </a:bodyPr>
            <a:lstStyle/>
            <a:p>
              <a:r>
                <a:rPr lang="en-US" sz="500" dirty="0"/>
                <a:t>Cloud Computing Infrastructure</a:t>
              </a:r>
            </a:p>
          </p:txBody>
        </p:sp>
        <p:sp>
          <p:nvSpPr>
            <p:cNvPr id="21" name="Rectangle 20">
              <a:extLst>
                <a:ext uri="{FF2B5EF4-FFF2-40B4-BE49-F238E27FC236}">
                  <a16:creationId xmlns:a16="http://schemas.microsoft.com/office/drawing/2014/main" id="{9ED39C73-54C3-4315-8E55-6742643712E9}"/>
                </a:ext>
              </a:extLst>
            </p:cNvPr>
            <p:cNvSpPr/>
            <p:nvPr/>
          </p:nvSpPr>
          <p:spPr>
            <a:xfrm>
              <a:off x="7019597" y="4425559"/>
              <a:ext cx="792217" cy="4899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Discovery</a:t>
              </a:r>
            </a:p>
          </p:txBody>
        </p:sp>
      </p:grpSp>
      <p:grpSp>
        <p:nvGrpSpPr>
          <p:cNvPr id="23" name="Group 22">
            <a:extLst>
              <a:ext uri="{FF2B5EF4-FFF2-40B4-BE49-F238E27FC236}">
                <a16:creationId xmlns:a16="http://schemas.microsoft.com/office/drawing/2014/main" id="{B09A9E41-F98B-4F5F-83C7-BF4C753B6075}"/>
              </a:ext>
            </a:extLst>
          </p:cNvPr>
          <p:cNvGrpSpPr/>
          <p:nvPr/>
        </p:nvGrpSpPr>
        <p:grpSpPr>
          <a:xfrm>
            <a:off x="7962843" y="2383220"/>
            <a:ext cx="1554976" cy="1045780"/>
            <a:chOff x="6361386" y="3158358"/>
            <a:chExt cx="3281856" cy="2207172"/>
          </a:xfrm>
        </p:grpSpPr>
        <p:sp>
          <p:nvSpPr>
            <p:cNvPr id="24" name="Rectangle 23">
              <a:extLst>
                <a:ext uri="{FF2B5EF4-FFF2-40B4-BE49-F238E27FC236}">
                  <a16:creationId xmlns:a16="http://schemas.microsoft.com/office/drawing/2014/main" id="{14A55A76-CD41-47F4-A8B4-BA1482D7D20B}"/>
                </a:ext>
              </a:extLst>
            </p:cNvPr>
            <p:cNvSpPr/>
            <p:nvPr/>
          </p:nvSpPr>
          <p:spPr>
            <a:xfrm>
              <a:off x="6361386" y="3158358"/>
              <a:ext cx="3281856" cy="2207172"/>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5A25199-21BD-4E46-B7DB-3D9C52972C39}"/>
                </a:ext>
              </a:extLst>
            </p:cNvPr>
            <p:cNvSpPr/>
            <p:nvPr/>
          </p:nvSpPr>
          <p:spPr>
            <a:xfrm>
              <a:off x="6854060" y="3610303"/>
              <a:ext cx="1079937" cy="1472667"/>
            </a:xfrm>
            <a:prstGeom prst="rect">
              <a:avLst/>
            </a:prstGeom>
            <a:no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Management Software</a:t>
              </a:r>
            </a:p>
          </p:txBody>
        </p:sp>
        <p:sp>
          <p:nvSpPr>
            <p:cNvPr id="26" name="Rectangle 25">
              <a:extLst>
                <a:ext uri="{FF2B5EF4-FFF2-40B4-BE49-F238E27FC236}">
                  <a16:creationId xmlns:a16="http://schemas.microsoft.com/office/drawing/2014/main" id="{6E6CCFC2-C0FA-41DB-A055-91E38AD26BEB}"/>
                </a:ext>
              </a:extLst>
            </p:cNvPr>
            <p:cNvSpPr/>
            <p:nvPr/>
          </p:nvSpPr>
          <p:spPr>
            <a:xfrm>
              <a:off x="8107418" y="3610302"/>
              <a:ext cx="1079937" cy="1472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 dirty="0">
                  <a:solidFill>
                    <a:schemeClr val="tx1"/>
                  </a:solidFill>
                </a:rPr>
                <a:t>Analysis tools and applications</a:t>
              </a:r>
            </a:p>
          </p:txBody>
        </p:sp>
        <p:sp>
          <p:nvSpPr>
            <p:cNvPr id="27" name="Rectangle 26">
              <a:extLst>
                <a:ext uri="{FF2B5EF4-FFF2-40B4-BE49-F238E27FC236}">
                  <a16:creationId xmlns:a16="http://schemas.microsoft.com/office/drawing/2014/main" id="{245B0F0D-6061-4A88-A777-A6AE1EAEA488}"/>
                </a:ext>
              </a:extLst>
            </p:cNvPr>
            <p:cNvSpPr/>
            <p:nvPr/>
          </p:nvSpPr>
          <p:spPr>
            <a:xfrm>
              <a:off x="6612322" y="3326714"/>
              <a:ext cx="2779984" cy="18837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8F81EC4-B77B-4CA8-BC35-DD7B99D6F347}"/>
                </a:ext>
              </a:extLst>
            </p:cNvPr>
            <p:cNvSpPr txBox="1"/>
            <p:nvPr/>
          </p:nvSpPr>
          <p:spPr>
            <a:xfrm>
              <a:off x="7019597" y="3324279"/>
              <a:ext cx="2175640" cy="357268"/>
            </a:xfrm>
            <a:prstGeom prst="rect">
              <a:avLst/>
            </a:prstGeom>
            <a:noFill/>
          </p:spPr>
          <p:txBody>
            <a:bodyPr wrap="square">
              <a:spAutoFit/>
            </a:bodyPr>
            <a:lstStyle/>
            <a:p>
              <a:r>
                <a:rPr lang="en-US" sz="500" dirty="0"/>
                <a:t>Cloud Computing Infrastructure</a:t>
              </a:r>
            </a:p>
          </p:txBody>
        </p:sp>
        <p:sp>
          <p:nvSpPr>
            <p:cNvPr id="29" name="Rectangle 28">
              <a:extLst>
                <a:ext uri="{FF2B5EF4-FFF2-40B4-BE49-F238E27FC236}">
                  <a16:creationId xmlns:a16="http://schemas.microsoft.com/office/drawing/2014/main" id="{EACA453A-FD12-4B47-A6DD-D993D1490FE9}"/>
                </a:ext>
              </a:extLst>
            </p:cNvPr>
            <p:cNvSpPr/>
            <p:nvPr/>
          </p:nvSpPr>
          <p:spPr>
            <a:xfrm>
              <a:off x="7019597" y="4425559"/>
              <a:ext cx="792217" cy="4899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Discovery</a:t>
              </a:r>
            </a:p>
          </p:txBody>
        </p:sp>
      </p:grpSp>
      <p:grpSp>
        <p:nvGrpSpPr>
          <p:cNvPr id="30" name="Group 29">
            <a:extLst>
              <a:ext uri="{FF2B5EF4-FFF2-40B4-BE49-F238E27FC236}">
                <a16:creationId xmlns:a16="http://schemas.microsoft.com/office/drawing/2014/main" id="{0460B911-187C-48F2-8E77-5E6FF8F0B087}"/>
              </a:ext>
            </a:extLst>
          </p:cNvPr>
          <p:cNvGrpSpPr/>
          <p:nvPr/>
        </p:nvGrpSpPr>
        <p:grpSpPr>
          <a:xfrm>
            <a:off x="9858148" y="2374751"/>
            <a:ext cx="1554976" cy="1045780"/>
            <a:chOff x="6361386" y="3158358"/>
            <a:chExt cx="3281856" cy="2207172"/>
          </a:xfrm>
        </p:grpSpPr>
        <p:sp>
          <p:nvSpPr>
            <p:cNvPr id="31" name="Rectangle 30">
              <a:extLst>
                <a:ext uri="{FF2B5EF4-FFF2-40B4-BE49-F238E27FC236}">
                  <a16:creationId xmlns:a16="http://schemas.microsoft.com/office/drawing/2014/main" id="{B403FB10-1DC7-4CB0-BA10-D21843FFF6AD}"/>
                </a:ext>
              </a:extLst>
            </p:cNvPr>
            <p:cNvSpPr/>
            <p:nvPr/>
          </p:nvSpPr>
          <p:spPr>
            <a:xfrm>
              <a:off x="6361386" y="3158358"/>
              <a:ext cx="3281856" cy="2207172"/>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7789908-970D-48FA-A225-18644A7AF1D7}"/>
                </a:ext>
              </a:extLst>
            </p:cNvPr>
            <p:cNvSpPr/>
            <p:nvPr/>
          </p:nvSpPr>
          <p:spPr>
            <a:xfrm>
              <a:off x="6854060" y="3610303"/>
              <a:ext cx="1079937" cy="1472667"/>
            </a:xfrm>
            <a:prstGeom prst="rect">
              <a:avLst/>
            </a:prstGeom>
            <a:no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Management Software</a:t>
              </a:r>
            </a:p>
          </p:txBody>
        </p:sp>
        <p:sp>
          <p:nvSpPr>
            <p:cNvPr id="33" name="Rectangle 32">
              <a:extLst>
                <a:ext uri="{FF2B5EF4-FFF2-40B4-BE49-F238E27FC236}">
                  <a16:creationId xmlns:a16="http://schemas.microsoft.com/office/drawing/2014/main" id="{8459DDD9-3FCC-4842-A0C9-1526DC0D062A}"/>
                </a:ext>
              </a:extLst>
            </p:cNvPr>
            <p:cNvSpPr/>
            <p:nvPr/>
          </p:nvSpPr>
          <p:spPr>
            <a:xfrm>
              <a:off x="8107418" y="3610302"/>
              <a:ext cx="1079937" cy="1472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 dirty="0">
                  <a:solidFill>
                    <a:schemeClr val="tx1"/>
                  </a:solidFill>
                </a:rPr>
                <a:t>Analysis tools and applications</a:t>
              </a:r>
            </a:p>
          </p:txBody>
        </p:sp>
        <p:sp>
          <p:nvSpPr>
            <p:cNvPr id="34" name="Rectangle 33">
              <a:extLst>
                <a:ext uri="{FF2B5EF4-FFF2-40B4-BE49-F238E27FC236}">
                  <a16:creationId xmlns:a16="http://schemas.microsoft.com/office/drawing/2014/main" id="{27DE966E-5BA2-4942-8BE3-12F71C70A1A8}"/>
                </a:ext>
              </a:extLst>
            </p:cNvPr>
            <p:cNvSpPr/>
            <p:nvPr/>
          </p:nvSpPr>
          <p:spPr>
            <a:xfrm>
              <a:off x="6612322" y="3326714"/>
              <a:ext cx="2779984" cy="188378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2D7A1C-19E1-4AEF-B05F-81EC899F6F93}"/>
                </a:ext>
              </a:extLst>
            </p:cNvPr>
            <p:cNvSpPr txBox="1"/>
            <p:nvPr/>
          </p:nvSpPr>
          <p:spPr>
            <a:xfrm>
              <a:off x="7019597" y="3324279"/>
              <a:ext cx="2175640" cy="357268"/>
            </a:xfrm>
            <a:prstGeom prst="rect">
              <a:avLst/>
            </a:prstGeom>
            <a:noFill/>
          </p:spPr>
          <p:txBody>
            <a:bodyPr wrap="square">
              <a:spAutoFit/>
            </a:bodyPr>
            <a:lstStyle/>
            <a:p>
              <a:r>
                <a:rPr lang="en-US" sz="500" dirty="0"/>
                <a:t>Cloud Computing Infrastructure</a:t>
              </a:r>
            </a:p>
          </p:txBody>
        </p:sp>
        <p:sp>
          <p:nvSpPr>
            <p:cNvPr id="36" name="Rectangle 35">
              <a:extLst>
                <a:ext uri="{FF2B5EF4-FFF2-40B4-BE49-F238E27FC236}">
                  <a16:creationId xmlns:a16="http://schemas.microsoft.com/office/drawing/2014/main" id="{5F157F95-3E50-4AC3-B6EF-248A7EC28D01}"/>
                </a:ext>
              </a:extLst>
            </p:cNvPr>
            <p:cNvSpPr/>
            <p:nvPr/>
          </p:nvSpPr>
          <p:spPr>
            <a:xfrm>
              <a:off x="7019597" y="4425559"/>
              <a:ext cx="792217" cy="4899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500" dirty="0">
                  <a:solidFill>
                    <a:schemeClr val="tx1"/>
                  </a:solidFill>
                </a:rPr>
                <a:t>Data Discovery</a:t>
              </a:r>
            </a:p>
          </p:txBody>
        </p:sp>
      </p:grpSp>
      <p:cxnSp>
        <p:nvCxnSpPr>
          <p:cNvPr id="38" name="Straight Connector 37">
            <a:extLst>
              <a:ext uri="{FF2B5EF4-FFF2-40B4-BE49-F238E27FC236}">
                <a16:creationId xmlns:a16="http://schemas.microsoft.com/office/drawing/2014/main" id="{9A61FF1C-F2AD-4150-9104-D7F150E7BA73}"/>
              </a:ext>
            </a:extLst>
          </p:cNvPr>
          <p:cNvCxnSpPr/>
          <p:nvPr/>
        </p:nvCxnSpPr>
        <p:spPr>
          <a:xfrm>
            <a:off x="4403804" y="1808268"/>
            <a:ext cx="1692196" cy="57495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6FF2335-346F-456E-9DFE-F6CEE2A033AE}"/>
              </a:ext>
            </a:extLst>
          </p:cNvPr>
          <p:cNvCxnSpPr>
            <a:cxnSpLocks/>
          </p:cNvCxnSpPr>
          <p:nvPr/>
        </p:nvCxnSpPr>
        <p:spPr>
          <a:xfrm flipV="1">
            <a:off x="4404641" y="3429000"/>
            <a:ext cx="1691359" cy="57641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A8DF7C8B-2319-42EE-89A1-9A84D4E98B95}"/>
              </a:ext>
            </a:extLst>
          </p:cNvPr>
          <p:cNvSpPr/>
          <p:nvPr/>
        </p:nvSpPr>
        <p:spPr>
          <a:xfrm>
            <a:off x="5983983" y="2260212"/>
            <a:ext cx="5577396" cy="130520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EBBC353-D296-4C99-B5BF-47AF3A6CE091}"/>
              </a:ext>
            </a:extLst>
          </p:cNvPr>
          <p:cNvSpPr txBox="1"/>
          <p:nvPr/>
        </p:nvSpPr>
        <p:spPr>
          <a:xfrm>
            <a:off x="5909467" y="1905323"/>
            <a:ext cx="1692196" cy="369332"/>
          </a:xfrm>
          <a:prstGeom prst="rect">
            <a:avLst/>
          </a:prstGeom>
          <a:noFill/>
        </p:spPr>
        <p:txBody>
          <a:bodyPr wrap="square">
            <a:spAutoFit/>
          </a:bodyPr>
          <a:lstStyle/>
          <a:p>
            <a:r>
              <a:rPr lang="en-US" sz="1800" dirty="0">
                <a:solidFill>
                  <a:schemeClr val="accent1"/>
                </a:solidFill>
              </a:rPr>
              <a:t>Data Ecosystem</a:t>
            </a:r>
          </a:p>
        </p:txBody>
      </p:sp>
      <p:sp>
        <p:nvSpPr>
          <p:cNvPr id="44" name="TextBox 43">
            <a:extLst>
              <a:ext uri="{FF2B5EF4-FFF2-40B4-BE49-F238E27FC236}">
                <a16:creationId xmlns:a16="http://schemas.microsoft.com/office/drawing/2014/main" id="{CE45CA2B-705E-424A-8C6F-83EDD0C6F6A3}"/>
              </a:ext>
            </a:extLst>
          </p:cNvPr>
          <p:cNvSpPr txBox="1"/>
          <p:nvPr/>
        </p:nvSpPr>
        <p:spPr>
          <a:xfrm>
            <a:off x="1019443" y="1477324"/>
            <a:ext cx="1692196" cy="369332"/>
          </a:xfrm>
          <a:prstGeom prst="rect">
            <a:avLst/>
          </a:prstGeom>
          <a:noFill/>
        </p:spPr>
        <p:txBody>
          <a:bodyPr wrap="square">
            <a:spAutoFit/>
          </a:bodyPr>
          <a:lstStyle/>
          <a:p>
            <a:r>
              <a:rPr lang="en-US" sz="1800" dirty="0">
                <a:solidFill>
                  <a:schemeClr val="accent6"/>
                </a:solidFill>
              </a:rPr>
              <a:t>Data Commons</a:t>
            </a:r>
          </a:p>
        </p:txBody>
      </p:sp>
      <p:sp>
        <p:nvSpPr>
          <p:cNvPr id="45" name="TextBox 44">
            <a:extLst>
              <a:ext uri="{FF2B5EF4-FFF2-40B4-BE49-F238E27FC236}">
                <a16:creationId xmlns:a16="http://schemas.microsoft.com/office/drawing/2014/main" id="{BB746F54-7372-40CE-9682-7846AAC13083}"/>
              </a:ext>
            </a:extLst>
          </p:cNvPr>
          <p:cNvSpPr txBox="1"/>
          <p:nvPr/>
        </p:nvSpPr>
        <p:spPr>
          <a:xfrm>
            <a:off x="205934" y="2223307"/>
            <a:ext cx="1068359" cy="646331"/>
          </a:xfrm>
          <a:prstGeom prst="rect">
            <a:avLst/>
          </a:prstGeom>
          <a:noFill/>
        </p:spPr>
        <p:txBody>
          <a:bodyPr wrap="square">
            <a:spAutoFit/>
          </a:bodyPr>
          <a:lstStyle/>
          <a:p>
            <a:r>
              <a:rPr lang="en-US" sz="1800" dirty="0">
                <a:solidFill>
                  <a:schemeClr val="accent2"/>
                </a:solidFill>
              </a:rPr>
              <a:t>Data Portals</a:t>
            </a:r>
          </a:p>
        </p:txBody>
      </p:sp>
      <p:sp>
        <p:nvSpPr>
          <p:cNvPr id="47" name="TextBox 46">
            <a:extLst>
              <a:ext uri="{FF2B5EF4-FFF2-40B4-BE49-F238E27FC236}">
                <a16:creationId xmlns:a16="http://schemas.microsoft.com/office/drawing/2014/main" id="{653B4751-C4F3-475B-B771-CA300C957E1C}"/>
              </a:ext>
            </a:extLst>
          </p:cNvPr>
          <p:cNvSpPr txBox="1"/>
          <p:nvPr/>
        </p:nvSpPr>
        <p:spPr>
          <a:xfrm>
            <a:off x="920251" y="4219009"/>
            <a:ext cx="2512033" cy="369332"/>
          </a:xfrm>
          <a:prstGeom prst="rect">
            <a:avLst/>
          </a:prstGeom>
          <a:noFill/>
        </p:spPr>
        <p:txBody>
          <a:bodyPr wrap="square">
            <a:spAutoFit/>
          </a:bodyPr>
          <a:lstStyle/>
          <a:p>
            <a:r>
              <a:rPr lang="en-US" sz="1800" dirty="0">
                <a:solidFill>
                  <a:srgbClr val="FF0000"/>
                </a:solidFill>
              </a:rPr>
              <a:t>Data Discovery Platforms</a:t>
            </a:r>
          </a:p>
        </p:txBody>
      </p:sp>
      <p:cxnSp>
        <p:nvCxnSpPr>
          <p:cNvPr id="48" name="Straight Connector 47">
            <a:extLst>
              <a:ext uri="{FF2B5EF4-FFF2-40B4-BE49-F238E27FC236}">
                <a16:creationId xmlns:a16="http://schemas.microsoft.com/office/drawing/2014/main" id="{4DFF9263-7D48-4FF5-9117-1719E9FE2A8E}"/>
              </a:ext>
            </a:extLst>
          </p:cNvPr>
          <p:cNvCxnSpPr>
            <a:cxnSpLocks/>
            <a:stCxn id="47" idx="0"/>
            <a:endCxn id="15" idx="2"/>
          </p:cNvCxnSpPr>
          <p:nvPr/>
        </p:nvCxnSpPr>
        <p:spPr>
          <a:xfrm flipV="1">
            <a:off x="2176268" y="3565419"/>
            <a:ext cx="0" cy="65359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E9125AD-4AA6-4618-AEC0-4D35BD4015F1}"/>
              </a:ext>
            </a:extLst>
          </p:cNvPr>
          <p:cNvCxnSpPr>
            <a:cxnSpLocks/>
          </p:cNvCxnSpPr>
          <p:nvPr/>
        </p:nvCxnSpPr>
        <p:spPr>
          <a:xfrm flipH="1">
            <a:off x="1019443" y="2553716"/>
            <a:ext cx="595179"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632E593E-FF04-4789-B74D-91B7C9796A71}"/>
              </a:ext>
            </a:extLst>
          </p:cNvPr>
          <p:cNvSpPr>
            <a:spLocks noGrp="1"/>
          </p:cNvSpPr>
          <p:nvPr>
            <p:ph idx="1"/>
          </p:nvPr>
        </p:nvSpPr>
        <p:spPr>
          <a:xfrm>
            <a:off x="5437362" y="4139304"/>
            <a:ext cx="6425416" cy="2369303"/>
          </a:xfrm>
        </p:spPr>
        <p:txBody>
          <a:bodyPr>
            <a:normAutofit/>
          </a:bodyPr>
          <a:lstStyle/>
          <a:p>
            <a:pPr marL="0" marR="0" indent="0">
              <a:spcBef>
                <a:spcPts val="0"/>
              </a:spcBef>
              <a:spcAft>
                <a:spcPts val="0"/>
              </a:spcAft>
              <a:buNone/>
            </a:pPr>
            <a:r>
              <a:rPr lang="en-US" sz="2400" b="1" dirty="0">
                <a:solidFill>
                  <a:srgbClr val="FF0000"/>
                </a:solidFill>
                <a:effectLst/>
                <a:latin typeface="Calibri" panose="020F0502020204030204" pitchFamily="34" charset="0"/>
              </a:rPr>
              <a:t>Data Discovery Platforms</a:t>
            </a:r>
            <a:r>
              <a:rPr lang="en-US" sz="2400" dirty="0">
                <a:effectLst/>
                <a:latin typeface="Calibri" panose="020F0502020204030204" pitchFamily="34" charset="0"/>
              </a:rPr>
              <a:t>: </a:t>
            </a:r>
            <a:r>
              <a:rPr lang="en-US" sz="2400" dirty="0" err="1">
                <a:effectLst/>
                <a:latin typeface="Calibri" panose="020F0502020204030204" pitchFamily="34" charset="0"/>
              </a:rPr>
              <a:t>DataHub</a:t>
            </a:r>
            <a:r>
              <a:rPr lang="en-US" sz="2400" dirty="0">
                <a:effectLst/>
                <a:latin typeface="Calibri" panose="020F0502020204030204" pitchFamily="34" charset="0"/>
              </a:rPr>
              <a:t>, Apache Atlas</a:t>
            </a:r>
          </a:p>
          <a:p>
            <a:pPr marL="0" marR="0" indent="0">
              <a:spcBef>
                <a:spcPts val="0"/>
              </a:spcBef>
              <a:spcAft>
                <a:spcPts val="0"/>
              </a:spcAft>
              <a:buNone/>
            </a:pPr>
            <a:r>
              <a:rPr lang="en-US" sz="2400" b="1" i="0" dirty="0">
                <a:solidFill>
                  <a:schemeClr val="accent2"/>
                </a:solidFill>
                <a:effectLst/>
                <a:latin typeface="Calibri" panose="020F0502020204030204" pitchFamily="34" charset="0"/>
              </a:rPr>
              <a:t>Data Portals</a:t>
            </a:r>
            <a:r>
              <a:rPr lang="en-US" sz="2400" b="0" i="0" dirty="0">
                <a:effectLst/>
                <a:latin typeface="Calibri" panose="020F0502020204030204" pitchFamily="34" charset="0"/>
              </a:rPr>
              <a:t>: iRODS, CKAN, Dataverse, DERIVA, Magda</a:t>
            </a:r>
          </a:p>
          <a:p>
            <a:pPr marL="0" marR="0" indent="0">
              <a:spcBef>
                <a:spcPts val="0"/>
              </a:spcBef>
              <a:spcAft>
                <a:spcPts val="0"/>
              </a:spcAft>
              <a:buNone/>
            </a:pPr>
            <a:r>
              <a:rPr lang="en-US" sz="2400" b="1" dirty="0">
                <a:solidFill>
                  <a:schemeClr val="accent6"/>
                </a:solidFill>
                <a:latin typeface="Calibri" panose="020F0502020204030204" pitchFamily="34" charset="0"/>
              </a:rPr>
              <a:t>Data Commons</a:t>
            </a:r>
            <a:r>
              <a:rPr lang="en-US" sz="2400" dirty="0">
                <a:latin typeface="Calibri" panose="020F0502020204030204" pitchFamily="34" charset="0"/>
              </a:rPr>
              <a:t>: Gen3, AWS Service Workbench</a:t>
            </a:r>
            <a:r>
              <a:rPr lang="en-US" sz="2400" b="0" i="0" dirty="0">
                <a:effectLst/>
                <a:latin typeface="Calibri" panose="020F0502020204030204" pitchFamily="34" charset="0"/>
              </a:rPr>
              <a:t> </a:t>
            </a:r>
          </a:p>
          <a:p>
            <a:pPr marL="0" marR="0" indent="0">
              <a:spcBef>
                <a:spcPts val="0"/>
              </a:spcBef>
              <a:spcAft>
                <a:spcPts val="0"/>
              </a:spcAft>
              <a:buNone/>
            </a:pPr>
            <a:r>
              <a:rPr lang="en-US" sz="2400" b="1" dirty="0">
                <a:solidFill>
                  <a:schemeClr val="accent1"/>
                </a:solidFill>
                <a:latin typeface="Calibri" panose="020F0502020204030204" pitchFamily="34" charset="0"/>
              </a:rPr>
              <a:t>Data Ecosystems</a:t>
            </a:r>
            <a:r>
              <a:rPr lang="en-US" sz="2400" dirty="0">
                <a:latin typeface="Calibri" panose="020F0502020204030204" pitchFamily="34" charset="0"/>
              </a:rPr>
              <a:t>: NCI CRDC, NCPI </a:t>
            </a:r>
            <a:r>
              <a:rPr lang="en-US" sz="2400" dirty="0" err="1">
                <a:latin typeface="Calibri" panose="020F0502020204030204" pitchFamily="34" charset="0"/>
              </a:rPr>
              <a:t>AnVIL</a:t>
            </a:r>
            <a:endParaRPr lang="en-US" sz="2400" b="0" i="0" dirty="0">
              <a:effectLst/>
              <a:latin typeface="Calibri" panose="020F0502020204030204" pitchFamily="34" charset="0"/>
            </a:endParaRPr>
          </a:p>
        </p:txBody>
      </p:sp>
    </p:spTree>
    <p:extLst>
      <p:ext uri="{BB962C8B-B14F-4D97-AF65-F5344CB8AC3E}">
        <p14:creationId xmlns:p14="http://schemas.microsoft.com/office/powerpoint/2010/main" val="117060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Discovery Platforms</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Definition: </a:t>
            </a:r>
            <a:r>
              <a:rPr lang="en-US" sz="2000" dirty="0">
                <a:latin typeface="Calibri" panose="020F0502020204030204" pitchFamily="34" charset="0"/>
              </a:rPr>
              <a:t>S</a:t>
            </a:r>
            <a:r>
              <a:rPr lang="en-US" sz="2000" dirty="0">
                <a:effectLst/>
                <a:latin typeface="Calibri" panose="020F0502020204030204" pitchFamily="34" charset="0"/>
              </a:rPr>
              <a:t>oftware offering that adds a search layer on top of existing databases.  Sometimes tied to a specific piece of software (e.g. Hadoop), and sometimes can work with several different databases.</a:t>
            </a:r>
          </a:p>
          <a:p>
            <a:pPr marL="0" indent="0">
              <a:buNone/>
            </a:pPr>
            <a:r>
              <a:rPr lang="en-US" sz="2000" b="1" dirty="0"/>
              <a:t>For</a:t>
            </a:r>
            <a:r>
              <a:rPr lang="en-US" sz="2000" dirty="0"/>
              <a:t>: a single organization that already has databases, but might want to better manage/search through their data</a:t>
            </a:r>
          </a:p>
          <a:p>
            <a:pPr marL="0" indent="0">
              <a:buNone/>
            </a:pPr>
            <a:r>
              <a:rPr lang="en-US" sz="2000" b="1" dirty="0"/>
              <a:t>Platforms:</a:t>
            </a:r>
          </a:p>
          <a:p>
            <a:r>
              <a:rPr lang="en-US" sz="2000" dirty="0"/>
              <a:t>DataHub – </a:t>
            </a:r>
            <a:r>
              <a:rPr lang="en-US" sz="2000" dirty="0">
                <a:hlinkClick r:id="rId3"/>
              </a:rPr>
              <a:t>blog</a:t>
            </a:r>
            <a:r>
              <a:rPr lang="en-US" sz="2000" dirty="0"/>
              <a:t>, </a:t>
            </a:r>
            <a:r>
              <a:rPr lang="en-US" sz="2000" dirty="0">
                <a:hlinkClick r:id="rId4"/>
              </a:rPr>
              <a:t>GitHub</a:t>
            </a:r>
            <a:endParaRPr lang="en-US" sz="2000" dirty="0"/>
          </a:p>
          <a:p>
            <a:r>
              <a:rPr lang="en-US" sz="2000" dirty="0">
                <a:hlinkClick r:id="rId5"/>
              </a:rPr>
              <a:t>Apache Atlas</a:t>
            </a:r>
            <a:endParaRPr lang="en-US" sz="2000" dirty="0"/>
          </a:p>
          <a:p>
            <a:pPr marL="0" indent="0">
              <a:buNone/>
            </a:pPr>
            <a:r>
              <a:rPr lang="en-US" sz="2000" b="1" dirty="0"/>
              <a:t>Example Implementations:</a:t>
            </a:r>
            <a:endParaRPr lang="en-US" sz="2000" dirty="0"/>
          </a:p>
          <a:p>
            <a:r>
              <a:rPr lang="en-US" sz="2000" dirty="0"/>
              <a:t>Expedia, </a:t>
            </a:r>
            <a:r>
              <a:rPr lang="en-US" sz="2000" dirty="0" err="1"/>
              <a:t>Saxobank</a:t>
            </a:r>
            <a:r>
              <a:rPr lang="en-US" sz="2000" dirty="0"/>
              <a:t>, Ad </a:t>
            </a:r>
            <a:r>
              <a:rPr lang="en-US" sz="2000" dirty="0" err="1"/>
              <a:t>Typeform</a:t>
            </a:r>
            <a:r>
              <a:rPr lang="en-US" sz="2000" dirty="0"/>
              <a:t> (</a:t>
            </a:r>
            <a:r>
              <a:rPr lang="en-US" sz="2000" dirty="0" err="1"/>
              <a:t>DataHub</a:t>
            </a:r>
            <a:r>
              <a:rPr lang="en-US" sz="2000" dirty="0"/>
              <a:t>)</a:t>
            </a:r>
          </a:p>
          <a:p>
            <a:pPr marL="0" indent="0">
              <a:buNone/>
            </a:pPr>
            <a:endParaRPr lang="en-US" sz="2000" b="1" dirty="0"/>
          </a:p>
        </p:txBody>
      </p:sp>
    </p:spTree>
    <p:extLst>
      <p:ext uri="{BB962C8B-B14F-4D97-AF65-F5344CB8AC3E}">
        <p14:creationId xmlns:p14="http://schemas.microsoft.com/office/powerpoint/2010/main" val="260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err="1"/>
              <a:t>DataHub</a:t>
            </a:r>
            <a:endParaRPr lang="en-US" dirty="0"/>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5147551"/>
          </a:xfrm>
        </p:spPr>
        <p:txBody>
          <a:bodyPr>
            <a:normAutofit fontScale="55000" lnSpcReduction="20000"/>
          </a:bodyPr>
          <a:lstStyle/>
          <a:p>
            <a:pPr marL="0" indent="0">
              <a:buNone/>
            </a:pPr>
            <a:r>
              <a:rPr lang="en-US" b="1" dirty="0"/>
              <a:t>Description: </a:t>
            </a:r>
            <a:r>
              <a:rPr lang="en-US" dirty="0" err="1">
                <a:effectLst/>
                <a:latin typeface="Calibri" panose="020F0502020204030204" pitchFamily="34" charset="0"/>
              </a:rPr>
              <a:t>DataHub</a:t>
            </a:r>
            <a:r>
              <a:rPr lang="en-US" dirty="0">
                <a:effectLst/>
                <a:latin typeface="Calibri" panose="020F0502020204030204" pitchFamily="34" charset="0"/>
              </a:rPr>
              <a:t> is a generalized metadata search and discovery tool used by LinkedIn which has been made open-source.  It is customizable, has a metadata back end that attaches to distributed extant data stores you have on a local machine or a network.  Metadata is surfaced as a data catalog</a:t>
            </a:r>
          </a:p>
          <a:p>
            <a:pPr marL="0" indent="0">
              <a:buNone/>
            </a:pPr>
            <a:r>
              <a:rPr lang="en-US" b="1" dirty="0"/>
              <a:t>Purpose (why does this exist): </a:t>
            </a:r>
            <a:r>
              <a:rPr lang="en-US" dirty="0"/>
              <a:t>this tool can help improve the productivity of data scientists working with huge volumes of data.  Regulatory environments require a company to know what data it has, who is using it, how long it will be retained.  </a:t>
            </a:r>
            <a:endParaRPr lang="en-US" b="1" dirty="0"/>
          </a:p>
          <a:p>
            <a:pPr marL="0" indent="0">
              <a:buNone/>
            </a:pPr>
            <a:r>
              <a:rPr lang="en-US" b="1" dirty="0"/>
              <a:t>Features (highlight unique features if any):</a:t>
            </a:r>
          </a:p>
          <a:p>
            <a:r>
              <a:rPr lang="en-US" dirty="0"/>
              <a:t>Metadata search, browse, view/edit for dataset and user metadata</a:t>
            </a:r>
          </a:p>
          <a:p>
            <a:r>
              <a:rPr lang="en-US" dirty="0"/>
              <a:t>Modular web UI</a:t>
            </a:r>
          </a:p>
          <a:p>
            <a:r>
              <a:rPr lang="en-US" dirty="0"/>
              <a:t>Generalized metadata architecture back-end: modeling, ingestion, serving, and indexing</a:t>
            </a:r>
          </a:p>
          <a:p>
            <a:pPr marL="0" indent="0">
              <a:buNone/>
            </a:pPr>
            <a:r>
              <a:rPr lang="en-US" b="1" dirty="0"/>
              <a:t>Where does data live, how does the user access data?:</a:t>
            </a:r>
          </a:p>
          <a:p>
            <a:r>
              <a:rPr lang="en-US" dirty="0"/>
              <a:t>Extant data in existing databases (support for Hive, Kafka, and relational databases)</a:t>
            </a:r>
          </a:p>
          <a:p>
            <a:r>
              <a:rPr lang="en-US" dirty="0"/>
              <a:t>User would access metadata through a web interface.  This is not a scientific application so no need to access underlying data.</a:t>
            </a:r>
          </a:p>
          <a:p>
            <a:pPr marL="0" indent="0">
              <a:buNone/>
            </a:pPr>
            <a:r>
              <a:rPr lang="en-US" b="1" dirty="0"/>
              <a:t>Can be deployed in cloud environment (if so, which)?:</a:t>
            </a:r>
          </a:p>
          <a:p>
            <a:r>
              <a:rPr lang="en-US" dirty="0"/>
              <a:t>Out-of-the-box solution to deploy </a:t>
            </a:r>
            <a:r>
              <a:rPr lang="en-US" dirty="0" err="1"/>
              <a:t>DataHub</a:t>
            </a:r>
            <a:r>
              <a:rPr lang="en-US" dirty="0"/>
              <a:t> to public cloud services, e.g. Azure, AWS, Google Cloud</a:t>
            </a:r>
          </a:p>
          <a:p>
            <a:r>
              <a:rPr lang="en-US" dirty="0"/>
              <a:t>Service runs on Docker, so maybe manual deployment to a cloud environment of choice is possible</a:t>
            </a:r>
          </a:p>
          <a:p>
            <a:pPr marL="0" indent="0">
              <a:buNone/>
            </a:pPr>
            <a:r>
              <a:rPr lang="en-US" b="1" dirty="0"/>
              <a:t>Resources:</a:t>
            </a:r>
          </a:p>
          <a:p>
            <a:r>
              <a:rPr lang="en-US" dirty="0">
                <a:hlinkClick r:id="rId2"/>
              </a:rPr>
              <a:t>Blog Post 1</a:t>
            </a:r>
          </a:p>
          <a:p>
            <a:r>
              <a:rPr lang="en-US" dirty="0">
                <a:hlinkClick r:id="rId3"/>
              </a:rPr>
              <a:t>Blog Post 2</a:t>
            </a:r>
            <a:endParaRPr lang="en-US" dirty="0"/>
          </a:p>
          <a:p>
            <a:r>
              <a:rPr lang="en-US" dirty="0">
                <a:hlinkClick r:id="rId4"/>
              </a:rPr>
              <a:t>GitHub</a:t>
            </a: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63080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D2D-9CD8-4E8F-B748-AC27D4201207}"/>
              </a:ext>
            </a:extLst>
          </p:cNvPr>
          <p:cNvSpPr>
            <a:spLocks noGrp="1"/>
          </p:cNvSpPr>
          <p:nvPr>
            <p:ph type="title"/>
          </p:nvPr>
        </p:nvSpPr>
        <p:spPr/>
        <p:txBody>
          <a:bodyPr/>
          <a:lstStyle/>
          <a:p>
            <a:r>
              <a:rPr lang="en-US" dirty="0" err="1"/>
              <a:t>DataHub</a:t>
            </a:r>
            <a:endParaRPr lang="en-US" dirty="0"/>
          </a:p>
        </p:txBody>
      </p:sp>
      <p:sp>
        <p:nvSpPr>
          <p:cNvPr id="3" name="Content Placeholder 2">
            <a:extLst>
              <a:ext uri="{FF2B5EF4-FFF2-40B4-BE49-F238E27FC236}">
                <a16:creationId xmlns:a16="http://schemas.microsoft.com/office/drawing/2014/main" id="{DCF336F1-7EEC-4E5D-8892-E64BBE8F0A59}"/>
              </a:ext>
            </a:extLst>
          </p:cNvPr>
          <p:cNvSpPr>
            <a:spLocks noGrp="1"/>
          </p:cNvSpPr>
          <p:nvPr>
            <p:ph idx="1"/>
          </p:nvPr>
        </p:nvSpPr>
        <p:spPr/>
        <p:txBody>
          <a:bodyPr/>
          <a:lstStyle/>
          <a:p>
            <a:pPr marL="0" indent="0">
              <a:buNone/>
            </a:pPr>
            <a:r>
              <a:rPr lang="en-US" b="1" dirty="0"/>
              <a:t>Use Case</a:t>
            </a:r>
          </a:p>
          <a:p>
            <a:pPr marL="0" marR="0" indent="0">
              <a:spcBef>
                <a:spcPts val="0"/>
              </a:spcBef>
              <a:spcAft>
                <a:spcPts val="0"/>
              </a:spcAft>
              <a:buNone/>
            </a:pPr>
            <a:r>
              <a:rPr lang="en-US" sz="2800" dirty="0">
                <a:solidFill>
                  <a:srgbClr val="000000"/>
                </a:solidFill>
                <a:effectLst/>
                <a:ea typeface="Calibri" panose="020F0502020204030204" pitchFamily="34" charset="0"/>
              </a:rPr>
              <a:t>On Open Data Day, Datahub cleaned up and packaged data on COVID-19 (coronavirus). The data included geospatial and epidemiological data on the virus and were used to build compartmental models as well as powerful visualizations to inform broad audiences and provide a deep epidemiological understanding of the pandemic.</a:t>
            </a:r>
            <a:endParaRPr lang="en-US" sz="2800" dirty="0">
              <a:effectLst/>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13532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B-AF8F-45EB-AD25-81494C065E54}"/>
              </a:ext>
            </a:extLst>
          </p:cNvPr>
          <p:cNvSpPr>
            <a:spLocks noGrp="1"/>
          </p:cNvSpPr>
          <p:nvPr>
            <p:ph type="title"/>
          </p:nvPr>
        </p:nvSpPr>
        <p:spPr/>
        <p:txBody>
          <a:bodyPr/>
          <a:lstStyle/>
          <a:p>
            <a:r>
              <a:rPr lang="en-US" dirty="0"/>
              <a:t>Apache Atlas</a:t>
            </a:r>
          </a:p>
        </p:txBody>
      </p:sp>
      <p:sp>
        <p:nvSpPr>
          <p:cNvPr id="3" name="Content Placeholder 2">
            <a:extLst>
              <a:ext uri="{FF2B5EF4-FFF2-40B4-BE49-F238E27FC236}">
                <a16:creationId xmlns:a16="http://schemas.microsoft.com/office/drawing/2014/main" id="{194C6E78-72F6-41B0-BDF7-23C30E900DD4}"/>
              </a:ext>
            </a:extLst>
          </p:cNvPr>
          <p:cNvSpPr>
            <a:spLocks noGrp="1"/>
          </p:cNvSpPr>
          <p:nvPr>
            <p:ph idx="1"/>
          </p:nvPr>
        </p:nvSpPr>
        <p:spPr>
          <a:xfrm>
            <a:off x="838200" y="1345324"/>
            <a:ext cx="10515600" cy="4831639"/>
          </a:xfrm>
        </p:spPr>
        <p:txBody>
          <a:bodyPr>
            <a:normAutofit fontScale="55000" lnSpcReduction="20000"/>
          </a:bodyPr>
          <a:lstStyle/>
          <a:p>
            <a:pPr marL="0" indent="0">
              <a:buNone/>
            </a:pPr>
            <a:r>
              <a:rPr lang="en-US" b="1" dirty="0"/>
              <a:t>Description: </a:t>
            </a:r>
            <a:r>
              <a:rPr lang="en-US" sz="2800" dirty="0">
                <a:effectLst/>
                <a:latin typeface="Calibri" panose="020F0502020204030204" pitchFamily="34" charset="0"/>
              </a:rPr>
              <a:t>Atlas is a scalable and extensible set of core foundational governance services - enable you to meet compliance requirements </a:t>
            </a:r>
            <a:r>
              <a:rPr lang="en-US" sz="2800" u="sng" dirty="0">
                <a:effectLst/>
                <a:latin typeface="Calibri" panose="020F0502020204030204" pitchFamily="34" charset="0"/>
              </a:rPr>
              <a:t>within Hadoop</a:t>
            </a:r>
            <a:r>
              <a:rPr lang="en-US" u="sng" dirty="0">
                <a:latin typeface="Calibri" panose="020F0502020204030204" pitchFamily="34" charset="0"/>
              </a:rPr>
              <a:t>.</a:t>
            </a:r>
            <a:endParaRPr lang="en-US" sz="2800" dirty="0">
              <a:effectLst/>
              <a:latin typeface="Calibri" panose="020F0502020204030204" pitchFamily="34" charset="0"/>
            </a:endParaRPr>
          </a:p>
          <a:p>
            <a:pPr marL="0" indent="0">
              <a:buNone/>
            </a:pPr>
            <a:r>
              <a:rPr lang="en-US" b="1" dirty="0"/>
              <a:t>Purpose (why does this exist): </a:t>
            </a:r>
            <a:r>
              <a:rPr lang="en-US" b="0" i="0" dirty="0">
                <a:solidFill>
                  <a:srgbClr val="2D3747"/>
                </a:solidFill>
                <a:effectLst/>
                <a:latin typeface="Source Sans Pro" panose="020B0503030403020204" pitchFamily="34" charset="0"/>
              </a:rPr>
              <a:t>Apache Atlas provides open metadata management and governance capabilities for organizations to build a catalog of their data assets, classify and govern these assets and provide collaboration capabilities around these data assets for data scientists, analysts and the data governance team.</a:t>
            </a:r>
          </a:p>
          <a:p>
            <a:pPr marL="0" indent="0">
              <a:buNone/>
            </a:pPr>
            <a:r>
              <a:rPr lang="en-US" b="1" dirty="0"/>
              <a:t>Features (highlight unique features if any):</a:t>
            </a:r>
          </a:p>
          <a:p>
            <a:r>
              <a:rPr lang="en-US" dirty="0"/>
              <a:t>Metadata types and instances</a:t>
            </a:r>
          </a:p>
          <a:p>
            <a:r>
              <a:rPr lang="en-US" dirty="0"/>
              <a:t>Classification – e.g. dynamically add tags like PII, whether data is SENSITIVE, etc.</a:t>
            </a:r>
          </a:p>
          <a:p>
            <a:r>
              <a:rPr lang="en-US" dirty="0"/>
              <a:t>Lineage – view data as it moves through various processes</a:t>
            </a:r>
          </a:p>
          <a:p>
            <a:r>
              <a:rPr lang="en-US" dirty="0"/>
              <a:t>Search and Discovery</a:t>
            </a:r>
          </a:p>
          <a:p>
            <a:r>
              <a:rPr lang="en-US" dirty="0"/>
              <a:t>Security &amp; Data Masking</a:t>
            </a:r>
          </a:p>
          <a:p>
            <a:r>
              <a:rPr lang="en-US" dirty="0"/>
              <a:t>Notifications – sends notifications about metadata changes</a:t>
            </a:r>
          </a:p>
          <a:p>
            <a:pPr marL="0" indent="0">
              <a:buNone/>
            </a:pPr>
            <a:r>
              <a:rPr lang="en-US" b="1" dirty="0"/>
              <a:t>Where does data live, how does the user access data?: </a:t>
            </a:r>
            <a:r>
              <a:rPr lang="en-US" dirty="0"/>
              <a:t>Data resides within a Hadoop Cluster, accessible</a:t>
            </a:r>
            <a:endParaRPr lang="en-US" b="1" dirty="0"/>
          </a:p>
          <a:p>
            <a:pPr marL="0" indent="0">
              <a:buNone/>
            </a:pPr>
            <a:r>
              <a:rPr lang="en-US" b="1" dirty="0"/>
              <a:t>Can be deployed in cloud environment (if so, which)?:</a:t>
            </a:r>
            <a:r>
              <a:rPr lang="en-US" dirty="0"/>
              <a:t> Apache Atlas may be deployed on all major cloud environments (AWS, GCP, Azure)</a:t>
            </a:r>
            <a:endParaRPr lang="en-US" b="1" dirty="0"/>
          </a:p>
          <a:p>
            <a:pPr marL="0" indent="0">
              <a:buNone/>
            </a:pPr>
            <a:r>
              <a:rPr lang="en-US" b="1" dirty="0"/>
              <a:t>Resources:</a:t>
            </a:r>
          </a:p>
          <a:p>
            <a:r>
              <a:rPr lang="en-US" dirty="0">
                <a:hlinkClick r:id="rId3"/>
              </a:rPr>
              <a:t>Documentation</a:t>
            </a:r>
            <a:endParaRPr lang="en-US" dirty="0"/>
          </a:p>
          <a:p>
            <a:pPr marL="0" indent="0">
              <a:buNone/>
            </a:pPr>
            <a:endParaRPr lang="en-US" b="1" dirty="0"/>
          </a:p>
        </p:txBody>
      </p:sp>
    </p:spTree>
    <p:extLst>
      <p:ext uri="{BB962C8B-B14F-4D97-AF65-F5344CB8AC3E}">
        <p14:creationId xmlns:p14="http://schemas.microsoft.com/office/powerpoint/2010/main" val="164795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4162</TotalTime>
  <Words>3656</Words>
  <Application>Microsoft Office PowerPoint</Application>
  <PresentationFormat>Widescreen</PresentationFormat>
  <Paragraphs>307</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Source Sans Pro</vt:lpstr>
      <vt:lpstr>Office Theme</vt:lpstr>
      <vt:lpstr>Data Commons &amp; FAIR Tools Task 1: Survey of Data Commons Providers</vt:lpstr>
      <vt:lpstr>Project Background</vt:lpstr>
      <vt:lpstr>Platform Tier Definitions</vt:lpstr>
      <vt:lpstr>Platform Tier Attributes</vt:lpstr>
      <vt:lpstr>Platform Tiers &amp; Examples</vt:lpstr>
      <vt:lpstr>Data Discovery Platforms</vt:lpstr>
      <vt:lpstr>DataHub</vt:lpstr>
      <vt:lpstr>DataHub</vt:lpstr>
      <vt:lpstr>Apache Atlas</vt:lpstr>
      <vt:lpstr>Data Portals</vt:lpstr>
      <vt:lpstr>iRODS</vt:lpstr>
      <vt:lpstr>CKAN</vt:lpstr>
      <vt:lpstr>Dataverse</vt:lpstr>
      <vt:lpstr>DERIVA</vt:lpstr>
      <vt:lpstr>DERIVA</vt:lpstr>
      <vt:lpstr>Magda</vt:lpstr>
      <vt:lpstr>Magda</vt:lpstr>
      <vt:lpstr>Data Commons</vt:lpstr>
      <vt:lpstr>Gen3</vt:lpstr>
      <vt:lpstr>AWS Service Workbench</vt:lpstr>
      <vt:lpstr>Data Ecosystem</vt:lpstr>
      <vt:lpstr>Single Pane of Glass (SPOG)</vt:lpstr>
      <vt:lpstr>ThoughtSpot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Commons &amp; FAIR Tools Task 1: Survey of Data Commons Providers</dc:title>
  <dc:creator>Cheadle, John</dc:creator>
  <cp:lastModifiedBy>Cheadle, John</cp:lastModifiedBy>
  <cp:revision>13</cp:revision>
  <dcterms:created xsi:type="dcterms:W3CDTF">2021-01-19T14:50:53Z</dcterms:created>
  <dcterms:modified xsi:type="dcterms:W3CDTF">2021-09-23T18:39:47Z</dcterms:modified>
</cp:coreProperties>
</file>