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72" r:id="rId3"/>
    <p:sldId id="258" r:id="rId4"/>
    <p:sldId id="259" r:id="rId5"/>
    <p:sldId id="260" r:id="rId6"/>
    <p:sldId id="261" r:id="rId7"/>
    <p:sldId id="273" r:id="rId8"/>
    <p:sldId id="276" r:id="rId9"/>
    <p:sldId id="265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2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D7DCF-A99C-974B-9CFA-EB52C6A4273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7BDBE-7A6B-C640-B125-AD948FFB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www.bls.gov</a:t>
            </a:r>
            <a:r>
              <a:rPr lang="en-US" dirty="0"/>
              <a:t>/charts/employment-situation/civilian-labor-force-participation-</a:t>
            </a:r>
            <a:r>
              <a:rPr lang="en-US" dirty="0" err="1"/>
              <a:t>rate.htm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BDBE-7A6B-C640-B125-AD948FFB0F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www.bls.gov</a:t>
            </a:r>
            <a:r>
              <a:rPr lang="en-US" dirty="0"/>
              <a:t>/charts/employment-situation/civilian-labor-force-participation-</a:t>
            </a:r>
            <a:r>
              <a:rPr lang="en-US" dirty="0" err="1"/>
              <a:t>rate.htm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BDBE-7A6B-C640-B125-AD948FFB0F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www.sciencedirect.com</a:t>
            </a:r>
            <a:r>
              <a:rPr lang="en-US" dirty="0"/>
              <a:t>/topics/social-sciences/granger-causality-test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BDBE-7A6B-C640-B125-AD948FFB0F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9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antgoldbloom</a:t>
            </a:r>
            <a:r>
              <a:rPr lang="en-US" dirty="0"/>
              <a:t>/covid19-data-from-john-hopkins-university?select=</a:t>
            </a:r>
            <a:r>
              <a:rPr lang="en-US" dirty="0" err="1"/>
              <a:t>RAW_us_confirmed_cases.csv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BDBE-7A6B-C640-B125-AD948FFB0F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5675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04008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6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302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75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7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8F77-568D-CF40-A75F-343F57AD5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033439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en-US" dirty="0"/>
              <a:t>COVID Unemployment</a:t>
            </a:r>
            <a:br>
              <a:rPr lang="en-US" dirty="0"/>
            </a:br>
            <a:r>
              <a:rPr lang="en-US" dirty="0"/>
              <a:t>Labor Force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8BED992-AADB-084E-9302-342E40118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52543"/>
          </a:xfrm>
        </p:spPr>
        <p:txBody>
          <a:bodyPr>
            <a:normAutofit/>
          </a:bodyPr>
          <a:lstStyle/>
          <a:p>
            <a:r>
              <a:rPr lang="en-US" dirty="0"/>
              <a:t>Bernalillo County, NM</a:t>
            </a:r>
          </a:p>
          <a:p>
            <a:endParaRPr lang="en-US" dirty="0"/>
          </a:p>
          <a:p>
            <a:r>
              <a:rPr lang="en-US" dirty="0"/>
              <a:t>Jack Chen</a:t>
            </a:r>
          </a:p>
        </p:txBody>
      </p:sp>
    </p:spTree>
    <p:extLst>
      <p:ext uri="{BB962C8B-B14F-4D97-AF65-F5344CB8AC3E}">
        <p14:creationId xmlns:p14="http://schemas.microsoft.com/office/powerpoint/2010/main" val="120494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495-A6F6-0E4D-ADA7-B95C4368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5824-586D-5F49-8628-2693C9FE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Stay-at-home order (03/19/2020)</a:t>
            </a:r>
          </a:p>
          <a:p>
            <a:r>
              <a:rPr lang="en-US" dirty="0"/>
              <a:t>Testing capacity</a:t>
            </a:r>
          </a:p>
          <a:p>
            <a:r>
              <a:rPr lang="en-US" dirty="0"/>
              <a:t>“Back to Normal”</a:t>
            </a:r>
          </a:p>
        </p:txBody>
      </p:sp>
    </p:spTree>
    <p:extLst>
      <p:ext uri="{BB962C8B-B14F-4D97-AF65-F5344CB8AC3E}">
        <p14:creationId xmlns:p14="http://schemas.microsoft.com/office/powerpoint/2010/main" val="252522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495-A6F6-0E4D-ADA7-B95C4368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5824-586D-5F49-8628-2693C9FE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Counterintuitive causation results</a:t>
            </a:r>
          </a:p>
          <a:p>
            <a:r>
              <a:rPr lang="en-US" dirty="0"/>
              <a:t>Caution: Not enough data – monthly employment snapshots</a:t>
            </a:r>
          </a:p>
        </p:txBody>
      </p:sp>
    </p:spTree>
    <p:extLst>
      <p:ext uri="{BB962C8B-B14F-4D97-AF65-F5344CB8AC3E}">
        <p14:creationId xmlns:p14="http://schemas.microsoft.com/office/powerpoint/2010/main" val="3534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A94E-539E-894C-A1BC-A7E4D9D8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BBFD3-C1D2-7C45-B61C-EE4F17B3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644" y="1439333"/>
            <a:ext cx="2507901" cy="5015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20669-8CE8-1F4C-A5F3-F4511638A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584" y="1439332"/>
            <a:ext cx="2459110" cy="50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3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A94E-539E-894C-A1BC-A7E4D9D8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6103-E222-9C4F-B2B8-764075C0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Inverse relationship: economy and infection rate</a:t>
            </a:r>
          </a:p>
          <a:p>
            <a:r>
              <a:rPr lang="en-US" dirty="0"/>
              <a:t>National labor force participation rate: 63.4% -&gt; 61.6%</a:t>
            </a:r>
          </a:p>
          <a:p>
            <a:r>
              <a:rPr lang="en-US"/>
              <a:t>County’s unemployment </a:t>
            </a:r>
            <a:r>
              <a:rPr lang="en-US" dirty="0"/>
              <a:t>rate: 4.5% -&gt; 13% -&gt; 5.4%</a:t>
            </a:r>
          </a:p>
        </p:txBody>
      </p:sp>
    </p:spTree>
    <p:extLst>
      <p:ext uri="{BB962C8B-B14F-4D97-AF65-F5344CB8AC3E}">
        <p14:creationId xmlns:p14="http://schemas.microsoft.com/office/powerpoint/2010/main" val="1093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9CC2-8850-A74B-9A99-EBB41FD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427F-796B-4D4A-B0A2-AE23889F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COVID infection rate cause unemployment or dropping out of the labor force? </a:t>
            </a:r>
          </a:p>
        </p:txBody>
      </p:sp>
    </p:spTree>
    <p:extLst>
      <p:ext uri="{BB962C8B-B14F-4D97-AF65-F5344CB8AC3E}">
        <p14:creationId xmlns:p14="http://schemas.microsoft.com/office/powerpoint/2010/main" val="290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7CAA-D21A-4343-ACA6-F7806247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A374-754C-904D-8770-2B15571F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Granger causality test: a statistical hypothesis test for determining whether one time series is useful for forecasting another</a:t>
            </a:r>
          </a:p>
          <a:p>
            <a:r>
              <a:rPr lang="en-US" dirty="0"/>
              <a:t>X Granger-cause Y = Lagged values of X provide statistically significant information about future values of Y</a:t>
            </a:r>
          </a:p>
        </p:txBody>
      </p:sp>
    </p:spTree>
    <p:extLst>
      <p:ext uri="{BB962C8B-B14F-4D97-AF65-F5344CB8AC3E}">
        <p14:creationId xmlns:p14="http://schemas.microsoft.com/office/powerpoint/2010/main" val="309032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66FA-835E-EC4F-95E6-E281843B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8A54-9DD6-5541-A0C3-C9F54D4F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repository of John Hopkins University COVID-19 data</a:t>
            </a:r>
          </a:p>
          <a:p>
            <a:r>
              <a:rPr lang="en-US" dirty="0"/>
              <a:t>US Bureau of Labor Statistics (Unemployment, Labor Force)</a:t>
            </a:r>
          </a:p>
        </p:txBody>
      </p:sp>
    </p:spTree>
    <p:extLst>
      <p:ext uri="{BB962C8B-B14F-4D97-AF65-F5344CB8AC3E}">
        <p14:creationId xmlns:p14="http://schemas.microsoft.com/office/powerpoint/2010/main" val="291533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17E4-9E12-1944-88D7-3C73B00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 values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94C7B85-478A-2C4D-BA5D-1E2862EF4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62599"/>
              </p:ext>
            </p:extLst>
          </p:nvPr>
        </p:nvGraphicFramePr>
        <p:xfrm>
          <a:off x="2768601" y="1693333"/>
          <a:ext cx="7630693" cy="433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0528">
                  <a:extLst>
                    <a:ext uri="{9D8B030D-6E8A-4147-A177-3AD203B41FA5}">
                      <a16:colId xmlns:a16="http://schemas.microsoft.com/office/drawing/2014/main" val="275860542"/>
                    </a:ext>
                  </a:extLst>
                </a:gridCol>
                <a:gridCol w="1826265">
                  <a:extLst>
                    <a:ext uri="{9D8B030D-6E8A-4147-A177-3AD203B41FA5}">
                      <a16:colId xmlns:a16="http://schemas.microsoft.com/office/drawing/2014/main" val="1039742795"/>
                    </a:ext>
                  </a:extLst>
                </a:gridCol>
                <a:gridCol w="1826265">
                  <a:extLst>
                    <a:ext uri="{9D8B030D-6E8A-4147-A177-3AD203B41FA5}">
                      <a16:colId xmlns:a16="http://schemas.microsoft.com/office/drawing/2014/main" val="2869252623"/>
                    </a:ext>
                  </a:extLst>
                </a:gridCol>
                <a:gridCol w="1737635">
                  <a:extLst>
                    <a:ext uri="{9D8B030D-6E8A-4147-A177-3AD203B41FA5}">
                      <a16:colId xmlns:a16="http://schemas.microsoft.com/office/drawing/2014/main" val="1606584201"/>
                    </a:ext>
                  </a:extLst>
                </a:gridCol>
              </a:tblGrid>
              <a:tr h="1339067">
                <a:tc>
                  <a:txBody>
                    <a:bodyPr/>
                    <a:lstStyle/>
                    <a:p>
                      <a:pPr algn="r" fontAlgn="ctr"/>
                      <a:br>
                        <a:rPr lang="en-US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Cause: Labor Force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Cause: Unemployment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Cause: Infection Rate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130184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Labor Force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214678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Unemployment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49643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Infection Rate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57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05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17E4-9E12-1944-88D7-3C73B00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 values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94C7B85-478A-2C4D-BA5D-1E2862EF47C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68601" y="1693333"/>
          <a:ext cx="7630693" cy="433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0528">
                  <a:extLst>
                    <a:ext uri="{9D8B030D-6E8A-4147-A177-3AD203B41FA5}">
                      <a16:colId xmlns:a16="http://schemas.microsoft.com/office/drawing/2014/main" val="275860542"/>
                    </a:ext>
                  </a:extLst>
                </a:gridCol>
                <a:gridCol w="1826265">
                  <a:extLst>
                    <a:ext uri="{9D8B030D-6E8A-4147-A177-3AD203B41FA5}">
                      <a16:colId xmlns:a16="http://schemas.microsoft.com/office/drawing/2014/main" val="1039742795"/>
                    </a:ext>
                  </a:extLst>
                </a:gridCol>
                <a:gridCol w="1826265">
                  <a:extLst>
                    <a:ext uri="{9D8B030D-6E8A-4147-A177-3AD203B41FA5}">
                      <a16:colId xmlns:a16="http://schemas.microsoft.com/office/drawing/2014/main" val="2869252623"/>
                    </a:ext>
                  </a:extLst>
                </a:gridCol>
                <a:gridCol w="1737635">
                  <a:extLst>
                    <a:ext uri="{9D8B030D-6E8A-4147-A177-3AD203B41FA5}">
                      <a16:colId xmlns:a16="http://schemas.microsoft.com/office/drawing/2014/main" val="1606584201"/>
                    </a:ext>
                  </a:extLst>
                </a:gridCol>
              </a:tblGrid>
              <a:tr h="1339067">
                <a:tc>
                  <a:txBody>
                    <a:bodyPr/>
                    <a:lstStyle/>
                    <a:p>
                      <a:pPr algn="r" fontAlgn="ctr"/>
                      <a:br>
                        <a:rPr lang="en-US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Cause: Labor Force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Cause: Unemployment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Cause: Infection Rate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130184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Labor Force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214678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Unemployment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49643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Infection Rate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57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2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5755A3-118B-C042-965D-B565DA15C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12" y="354061"/>
            <a:ext cx="10976313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6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{206D5BE5-47DE-5443-BE59-79934327CE03}tf10001072</Template>
  <TotalTime>5573</TotalTime>
  <Words>286</Words>
  <Application>Microsoft Macintosh PowerPoint</Application>
  <PresentationFormat>Widescreen</PresentationFormat>
  <Paragraphs>66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COVID Unemployment Labor Force</vt:lpstr>
      <vt:lpstr>Motivation</vt:lpstr>
      <vt:lpstr>Motivation</vt:lpstr>
      <vt:lpstr>Problem Statement</vt:lpstr>
      <vt:lpstr>Research Method</vt:lpstr>
      <vt:lpstr>Data</vt:lpstr>
      <vt:lpstr>Results – p values</vt:lpstr>
      <vt:lpstr>Results – p values</vt:lpstr>
      <vt:lpstr>PowerPoint Presentation</vt:lpstr>
      <vt:lpstr>Potential Reasons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and Unemployment</dc:title>
  <dc:creator>Jack Chen</dc:creator>
  <cp:lastModifiedBy>Jack Chen</cp:lastModifiedBy>
  <cp:revision>65</cp:revision>
  <dcterms:created xsi:type="dcterms:W3CDTF">2021-12-03T00:02:01Z</dcterms:created>
  <dcterms:modified xsi:type="dcterms:W3CDTF">2021-12-07T20:55:49Z</dcterms:modified>
</cp:coreProperties>
</file>