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913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8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47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4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6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0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1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5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8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9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9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24E4-1378-4C0D-B7E6-EF05E21E6A4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EF68BE-9E39-4CAD-BD4F-4FAED4EC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1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Distinctive Image Features from Scale-Invariant </a:t>
            </a:r>
            <a:r>
              <a:rPr lang="en-US" dirty="0" err="1" smtClean="0"/>
              <a:t>Keypoints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Lowe</a:t>
            </a:r>
          </a:p>
          <a:p>
            <a:r>
              <a:rPr lang="en-US" dirty="0" smtClean="0"/>
              <a:t>University of British Columbia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7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0" y="2259257"/>
            <a:ext cx="2190755" cy="851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Edge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DoG</a:t>
            </a:r>
            <a:r>
              <a:rPr lang="en-US" dirty="0" smtClean="0"/>
              <a:t> function have strong response along edges</a:t>
            </a:r>
          </a:p>
          <a:p>
            <a:r>
              <a:rPr lang="en-US" dirty="0" smtClean="0"/>
              <a:t>Principal curvatures are computed with Hessian Matrix:</a:t>
            </a:r>
          </a:p>
          <a:p>
            <a:r>
              <a:rPr lang="en-US" dirty="0" smtClean="0"/>
              <a:t>Derivatives are estimated by taking differences of neighboring sample points</a:t>
            </a:r>
          </a:p>
          <a:p>
            <a:r>
              <a:rPr lang="en-US" dirty="0" smtClean="0"/>
              <a:t>Eigenvalues of H are proportional to principal curvatures</a:t>
            </a:r>
          </a:p>
          <a:p>
            <a:r>
              <a:rPr lang="en-US" dirty="0" smtClean="0"/>
              <a:t>Principal curvatures are proportional to eigenvalue ratios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40" y="4769708"/>
            <a:ext cx="4585409" cy="940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89" y="4769708"/>
            <a:ext cx="4598658" cy="631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489" y="5478379"/>
            <a:ext cx="2447009" cy="8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9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</a:t>
            </a:r>
            <a:r>
              <a:rPr lang="en-US" dirty="0" err="1" smtClean="0"/>
              <a:t>keypoint</a:t>
            </a:r>
            <a:r>
              <a:rPr lang="en-US" dirty="0" smtClean="0"/>
              <a:t>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80" y="1263649"/>
            <a:ext cx="7660570" cy="5298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3875" y="1400175"/>
            <a:ext cx="3438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Original image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Initial </a:t>
            </a:r>
            <a:r>
              <a:rPr lang="en-US" dirty="0" err="1" smtClean="0"/>
              <a:t>DoG</a:t>
            </a:r>
            <a:r>
              <a:rPr lang="en-US" dirty="0" smtClean="0"/>
              <a:t> features with scale, orientation, and location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Threshold of minimum contrast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Threshold of principal curvatures</a:t>
            </a:r>
          </a:p>
        </p:txBody>
      </p:sp>
    </p:spTree>
    <p:extLst>
      <p:ext uri="{BB962C8B-B14F-4D97-AF65-F5344CB8AC3E}">
        <p14:creationId xmlns:p14="http://schemas.microsoft.com/office/powerpoint/2010/main" val="222392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56" y="2903761"/>
            <a:ext cx="6820250" cy="1075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Keypoint</a:t>
            </a:r>
            <a:r>
              <a:rPr lang="en-US" dirty="0" smtClean="0"/>
              <a:t> descriptor with orientation to achieve image rotation</a:t>
            </a:r>
          </a:p>
          <a:p>
            <a:r>
              <a:rPr lang="en-US" dirty="0" smtClean="0"/>
              <a:t>Scale of </a:t>
            </a:r>
            <a:r>
              <a:rPr lang="en-US" dirty="0" err="1" smtClean="0"/>
              <a:t>keypoint</a:t>
            </a:r>
            <a:r>
              <a:rPr lang="en-US" dirty="0" smtClean="0"/>
              <a:t> used to select Gaussian smoothed image, L</a:t>
            </a:r>
          </a:p>
          <a:p>
            <a:r>
              <a:rPr lang="en-US" dirty="0" smtClean="0"/>
              <a:t>In L, we perform: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2071"/>
            <a:ext cx="4817073" cy="219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9880" y="3997008"/>
            <a:ext cx="463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Magnitude and theta as image gradients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Gaussian weighted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6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30" name="Picture 6" descr="http://www.vlfeat.org/demo/xsift_basic_0.jpg.pagespeed.ic.nDRYdbuBi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3048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vlfeat.org/demo/xsift_basic_2.jpg.pagespeed.ic.-3OPdEpiB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450" y="1346200"/>
            <a:ext cx="3048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vlfeat.org/demo/sift_basic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566" y="1270000"/>
            <a:ext cx="3048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4973" y="398711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5437" y="3987114"/>
            <a:ext cx="182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SIFT descriptors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1566" y="3982310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Gradients </a:t>
            </a:r>
            <a:r>
              <a:rPr lang="en-US" dirty="0" err="1" smtClean="0"/>
              <a:t>overlayed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86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SIFT in action</a:t>
            </a:r>
            <a:endParaRPr lang="en-US" dirty="0"/>
          </a:p>
        </p:txBody>
      </p:sp>
      <p:pic>
        <p:nvPicPr>
          <p:cNvPr id="2050" name="Picture 2" descr="http://www.vlfeat.org/demo/sift_match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59" y="1270000"/>
            <a:ext cx="609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vlfeat.org/demo/sift_match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59" y="3779837"/>
            <a:ext cx="609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80159" y="2267634"/>
            <a:ext cx="2472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 nearest neighbor approach</a:t>
            </a:r>
          </a:p>
          <a:p>
            <a:r>
              <a:rPr lang="en-US" dirty="0" smtClean="0"/>
              <a:t>To find the matching descriptor</a:t>
            </a:r>
          </a:p>
        </p:txBody>
      </p:sp>
    </p:spTree>
    <p:extLst>
      <p:ext uri="{BB962C8B-B14F-4D97-AF65-F5344CB8AC3E}">
        <p14:creationId xmlns:p14="http://schemas.microsoft.com/office/powerpoint/2010/main" val="290343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Invariant to image scaling and rotation</a:t>
            </a:r>
          </a:p>
          <a:p>
            <a:r>
              <a:rPr lang="en-US" dirty="0" smtClean="0"/>
              <a:t>Partially invariant to change in illumination and 3D camera viewpoint</a:t>
            </a:r>
          </a:p>
          <a:p>
            <a:r>
              <a:rPr lang="en-US" dirty="0" smtClean="0"/>
              <a:t>Highly distinctive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3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Scale-space </a:t>
            </a:r>
            <a:r>
              <a:rPr lang="en-US" dirty="0" err="1" smtClean="0"/>
              <a:t>extrema</a:t>
            </a:r>
            <a:r>
              <a:rPr lang="en-US" dirty="0" smtClean="0"/>
              <a:t> detection</a:t>
            </a:r>
          </a:p>
          <a:p>
            <a:r>
              <a:rPr lang="en-US" dirty="0" err="1" smtClean="0"/>
              <a:t>Keypoint</a:t>
            </a:r>
            <a:r>
              <a:rPr lang="en-US" dirty="0" smtClean="0"/>
              <a:t> localization</a:t>
            </a:r>
          </a:p>
          <a:p>
            <a:r>
              <a:rPr lang="en-US" dirty="0" smtClean="0"/>
              <a:t>Orientation assignment</a:t>
            </a:r>
          </a:p>
          <a:p>
            <a:r>
              <a:rPr lang="en-US" dirty="0" err="1" smtClean="0"/>
              <a:t>Keypoint</a:t>
            </a:r>
            <a:r>
              <a:rPr lang="en-US" dirty="0" smtClean="0"/>
              <a:t> descriptor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7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410" y="2958920"/>
            <a:ext cx="4359162" cy="74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Scale Space </a:t>
            </a:r>
            <a:r>
              <a:rPr lang="en-US" dirty="0" err="1" smtClean="0"/>
              <a:t>Extrema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stable features across all possible scales</a:t>
            </a:r>
          </a:p>
          <a:p>
            <a:r>
              <a:rPr lang="en-US" dirty="0" smtClean="0"/>
              <a:t>Only possible scale-space kernel is the Gaussian function (</a:t>
            </a:r>
            <a:r>
              <a:rPr lang="en-US" dirty="0" err="1" smtClean="0"/>
              <a:t>Koenderink</a:t>
            </a:r>
            <a:r>
              <a:rPr lang="en-US" dirty="0" smtClean="0"/>
              <a:t> 1984, </a:t>
            </a:r>
            <a:r>
              <a:rPr lang="en-US" dirty="0" err="1" smtClean="0"/>
              <a:t>Lindeburg</a:t>
            </a:r>
            <a:r>
              <a:rPr lang="en-US" dirty="0" smtClean="0"/>
              <a:t> 1994)</a:t>
            </a:r>
          </a:p>
          <a:p>
            <a:r>
              <a:rPr lang="en-US" dirty="0" smtClean="0"/>
              <a:t>S</a:t>
            </a:r>
          </a:p>
          <a:p>
            <a:r>
              <a:rPr lang="en-US" dirty="0" smtClean="0"/>
              <a:t>Difference of Gaussian function to efficiently detect stable </a:t>
            </a:r>
            <a:r>
              <a:rPr lang="en-US" dirty="0" err="1" smtClean="0"/>
              <a:t>keypoint</a:t>
            </a:r>
            <a:r>
              <a:rPr lang="en-US" dirty="0" smtClean="0"/>
              <a:t> locations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33" y="3256693"/>
            <a:ext cx="3617083" cy="358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962" y="4551321"/>
            <a:ext cx="5195152" cy="68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2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Scale Space </a:t>
            </a:r>
            <a:r>
              <a:rPr lang="en-US" dirty="0" err="1" smtClean="0"/>
              <a:t>Extrema</a:t>
            </a:r>
            <a:r>
              <a:rPr lang="en-US" dirty="0" smtClean="0"/>
              <a:t> 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8353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6346" y="1690688"/>
            <a:ext cx="4137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octave contains images convolved with Gaussians at different standard deviations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scale is the down sampled image by 2 convolved with the same Gaussians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7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Extrema</a:t>
            </a:r>
            <a:r>
              <a:rPr lang="en-US" dirty="0" smtClean="0"/>
              <a:t> Detection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826" y="1627917"/>
            <a:ext cx="527717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0843" y="1690688"/>
            <a:ext cx="5214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sample point is compared to its 26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extremas</a:t>
            </a:r>
            <a:r>
              <a:rPr lang="en-US" dirty="0" smtClean="0"/>
              <a:t> are 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7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of sampling in scale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57619"/>
            <a:ext cx="8596312" cy="30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9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of sampling in spatial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5976" cy="3678321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prior smoothing applied to each image level </a:t>
            </a:r>
          </a:p>
          <a:p>
            <a:r>
              <a:rPr lang="en-US" dirty="0" smtClean="0"/>
              <a:t>Pre-smooth image discards highest spatial frequencies</a:t>
            </a:r>
          </a:p>
          <a:p>
            <a:r>
              <a:rPr lang="en-US" dirty="0" smtClean="0"/>
              <a:t>Double size of input image using linear interpolation</a:t>
            </a:r>
          </a:p>
          <a:p>
            <a:r>
              <a:rPr lang="en-US" dirty="0" smtClean="0"/>
              <a:t>Assume original image has blue of </a:t>
            </a:r>
            <a:r>
              <a:rPr lang="el-GR" dirty="0" smtClean="0"/>
              <a:t>σ</a:t>
            </a:r>
            <a:r>
              <a:rPr lang="en-US" dirty="0" smtClean="0"/>
              <a:t>=0.5</a:t>
            </a:r>
          </a:p>
          <a:p>
            <a:r>
              <a:rPr lang="en-US" dirty="0" smtClean="0"/>
              <a:t>Doubled image has </a:t>
            </a:r>
            <a:r>
              <a:rPr lang="el-GR" dirty="0" smtClean="0"/>
              <a:t>σ</a:t>
            </a:r>
            <a:r>
              <a:rPr lang="en-US" dirty="0" smtClean="0"/>
              <a:t>=1.0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76" y="1690688"/>
            <a:ext cx="5444830" cy="38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2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778" y="1748353"/>
            <a:ext cx="3369125" cy="718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Accurate </a:t>
            </a:r>
            <a:r>
              <a:rPr lang="en-US" dirty="0" err="1" smtClean="0"/>
              <a:t>keypoint</a:t>
            </a:r>
            <a:r>
              <a:rPr lang="en-US" dirty="0" smtClean="0"/>
              <a:t> 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Scale-space function:</a:t>
            </a:r>
          </a:p>
          <a:p>
            <a:r>
              <a:rPr lang="en-US" dirty="0" smtClean="0"/>
              <a:t>D and derivatives are evaluated at </a:t>
            </a:r>
            <a:r>
              <a:rPr lang="en-US" dirty="0" err="1" smtClean="0"/>
              <a:t>keypoints</a:t>
            </a:r>
            <a:endParaRPr lang="en-US" dirty="0" smtClean="0"/>
          </a:p>
          <a:p>
            <a:r>
              <a:rPr lang="en-US" dirty="0" smtClean="0"/>
              <a:t>D(x) is useful for rejecting unstable </a:t>
            </a:r>
            <a:r>
              <a:rPr lang="en-US" dirty="0" err="1" smtClean="0"/>
              <a:t>extrema</a:t>
            </a:r>
            <a:r>
              <a:rPr lang="en-US" dirty="0" smtClean="0"/>
              <a:t> with low contrast</a:t>
            </a:r>
          </a:p>
          <a:p>
            <a:r>
              <a:rPr lang="en-US" dirty="0" smtClean="0"/>
              <a:t>If D(x) is below some threshold, then that </a:t>
            </a:r>
            <a:r>
              <a:rPr lang="en-US" dirty="0" err="1" smtClean="0"/>
              <a:t>keypoint</a:t>
            </a:r>
            <a:r>
              <a:rPr lang="en-US" dirty="0" smtClean="0"/>
              <a:t> is rejected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23" y="3954160"/>
            <a:ext cx="2568948" cy="7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99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339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Distinctive Image Features from Scale-Invariant Keypoints</vt:lpstr>
      <vt:lpstr>Introduction</vt:lpstr>
      <vt:lpstr>Image feature Generation</vt:lpstr>
      <vt:lpstr>Detection of Scale Space Extrema</vt:lpstr>
      <vt:lpstr>Detection of Scale Space Extrema (cont’d)</vt:lpstr>
      <vt:lpstr>Local Extrema Detection</vt:lpstr>
      <vt:lpstr>Frequency of sampling in scale</vt:lpstr>
      <vt:lpstr>Frequency of sampling in spatial domain</vt:lpstr>
      <vt:lpstr>Accurate keypoint localization</vt:lpstr>
      <vt:lpstr>Eliminating Edge Responses</vt:lpstr>
      <vt:lpstr>Stages of keypoint selection</vt:lpstr>
      <vt:lpstr>Orientation Assignment</vt:lpstr>
      <vt:lpstr>Example</vt:lpstr>
      <vt:lpstr>SIFT in action</vt:lpstr>
    </vt:vector>
  </TitlesOfParts>
  <Company>Florida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Distinctive Image Features from Scale-Invariant Keypoints</dc:title>
  <dc:creator>Chen, Jacob</dc:creator>
  <cp:lastModifiedBy>Chen, Jacob</cp:lastModifiedBy>
  <cp:revision>13</cp:revision>
  <dcterms:created xsi:type="dcterms:W3CDTF">2015-03-24T20:37:16Z</dcterms:created>
  <dcterms:modified xsi:type="dcterms:W3CDTF">2015-03-25T20:52:37Z</dcterms:modified>
</cp:coreProperties>
</file>