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ceshine/lgbm-starter/code" TargetMode="External"/><Relationship Id="rId3" Type="http://schemas.openxmlformats.org/officeDocument/2006/relationships/hyperlink" Target="https://courses.analyticsvidhya.com/courses/ensemble-learning-and-ensemble-learning-techniques?utm_source=blog&amp;utm_medium=which-algorithm-takes-the-crown-light-gbm-vs-xgboos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headsortails/shopping-for-insights-favorita-ed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f2e15b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f2e15b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d4635d0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d4635d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https://www.kaggle.com/c/favorita-grocery-sales-forecasting/overview/evaluation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d4635d0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d4635d0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https://www.kaggle.com/headsortails/shopping-for-insights-favorita-eda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f2e15b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f2e15b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https://www.kaggle.com/ceshine/lgbm-starter/code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150">
                <a:solidFill>
                  <a:srgbClr val="595858"/>
                </a:solidFill>
                <a:highlight>
                  <a:srgbClr val="FFFFFF"/>
                </a:highlight>
                <a:latin typeface="Roboto"/>
                <a:ea typeface="Roboto"/>
                <a:cs typeface="Roboto"/>
                <a:sym typeface="Roboto"/>
              </a:rPr>
              <a:t>Light GBM is a fast, distributed, high-performance gradient</a:t>
            </a:r>
            <a:r>
              <a:rPr lang="en" sz="1150">
                <a:solidFill>
                  <a:schemeClr val="dk1"/>
                </a:solidFill>
                <a:highlight>
                  <a:srgbClr val="FFFFFF"/>
                </a:highlight>
                <a:latin typeface="Roboto"/>
                <a:ea typeface="Roboto"/>
                <a:cs typeface="Roboto"/>
                <a:sym typeface="Roboto"/>
              </a:rPr>
              <a:t> </a:t>
            </a:r>
            <a:r>
              <a:rPr lang="en" sz="1150">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boosting</a:t>
            </a:r>
            <a:r>
              <a:rPr lang="en" sz="1150">
                <a:solidFill>
                  <a:srgbClr val="595858"/>
                </a:solidFill>
                <a:highlight>
                  <a:srgbClr val="FFFFFF"/>
                </a:highlight>
                <a:latin typeface="Roboto"/>
                <a:ea typeface="Roboto"/>
                <a:cs typeface="Roboto"/>
                <a:sym typeface="Roboto"/>
              </a:rPr>
              <a:t> framework based on decision tree algorithm, used for ranking, classification and many other machine learning tasks.Since it is based on decision tree algorithms, it splits the tree leaf wise with the best fit whereas other boosting algorithms split the tree depth wise or level wise rather than leaf-wise.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a:p>
            <a:pPr indent="0" lvl="0" marL="0" rtl="0" algn="l">
              <a:spcBef>
                <a:spcPts val="0"/>
              </a:spcBef>
              <a:spcAft>
                <a:spcPts val="0"/>
              </a:spcAft>
              <a:buNone/>
            </a:pPr>
            <a:r>
              <a:rPr lang="en"/>
              <a:t>LGBM Advantages</a:t>
            </a:r>
            <a:endParaRPr/>
          </a:p>
          <a:p>
            <a:pPr indent="-301625" lvl="0" marL="457200" rtl="0" algn="l">
              <a:lnSpc>
                <a:spcPct val="115000"/>
              </a:lnSpc>
              <a:spcBef>
                <a:spcPts val="0"/>
              </a:spcBef>
              <a:spcAft>
                <a:spcPts val="0"/>
              </a:spcAft>
              <a:buClr>
                <a:srgbClr val="595858"/>
              </a:buClr>
              <a:buSzPts val="1150"/>
              <a:buFont typeface="Roboto"/>
              <a:buAutoNum type="arabicPeriod"/>
            </a:pPr>
            <a:r>
              <a:rPr b="1" lang="en" sz="1150">
                <a:solidFill>
                  <a:srgbClr val="333333"/>
                </a:solidFill>
                <a:highlight>
                  <a:srgbClr val="FFFFFF"/>
                </a:highlight>
                <a:latin typeface="Roboto"/>
                <a:ea typeface="Roboto"/>
                <a:cs typeface="Roboto"/>
                <a:sym typeface="Roboto"/>
              </a:rPr>
              <a:t>Faster training speed and higher efficiency</a:t>
            </a:r>
            <a:r>
              <a:rPr lang="en" sz="1150">
                <a:solidFill>
                  <a:srgbClr val="595858"/>
                </a:solidFill>
                <a:highlight>
                  <a:srgbClr val="FFFFFF"/>
                </a:highlight>
                <a:latin typeface="Roboto"/>
                <a:ea typeface="Roboto"/>
                <a:cs typeface="Roboto"/>
                <a:sym typeface="Roboto"/>
              </a:rPr>
              <a:t>: Light GBM use histogram based algorithm i.e it buckets continuous feature values into discrete bins which fasten the training procedure.</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b="1" lang="en" sz="1150">
                <a:solidFill>
                  <a:srgbClr val="333333"/>
                </a:solidFill>
                <a:highlight>
                  <a:srgbClr val="FFFFFF"/>
                </a:highlight>
                <a:latin typeface="Roboto"/>
                <a:ea typeface="Roboto"/>
                <a:cs typeface="Roboto"/>
                <a:sym typeface="Roboto"/>
              </a:rPr>
              <a:t>Lower memory usage:</a:t>
            </a:r>
            <a:r>
              <a:rPr lang="en" sz="1150">
                <a:solidFill>
                  <a:srgbClr val="595858"/>
                </a:solidFill>
                <a:highlight>
                  <a:srgbClr val="FFFFFF"/>
                </a:highlight>
                <a:latin typeface="Roboto"/>
                <a:ea typeface="Roboto"/>
                <a:cs typeface="Roboto"/>
                <a:sym typeface="Roboto"/>
              </a:rPr>
              <a:t> Replaces continuous values to discrete bins which result in lower memory usage.</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b="1" lang="en" sz="1150">
                <a:solidFill>
                  <a:srgbClr val="333333"/>
                </a:solidFill>
                <a:highlight>
                  <a:srgbClr val="FFFFFF"/>
                </a:highlight>
                <a:latin typeface="Roboto"/>
                <a:ea typeface="Roboto"/>
                <a:cs typeface="Roboto"/>
                <a:sym typeface="Roboto"/>
              </a:rPr>
              <a:t>Better accuracy than any other boosting algorithm:</a:t>
            </a:r>
            <a:r>
              <a:rPr lang="en" sz="1150">
                <a:solidFill>
                  <a:srgbClr val="595858"/>
                </a:solidFill>
                <a:highlight>
                  <a:srgbClr val="FFFFFF"/>
                </a:highlight>
                <a:latin typeface="Roboto"/>
                <a:ea typeface="Roboto"/>
                <a:cs typeface="Roboto"/>
                <a:sym typeface="Roboto"/>
              </a:rPr>
              <a:t> It produces much more complex trees by following leaf wise split approach rather than a level-wise approach which is the main factor in achieving higher accuracy. However, it can sometimes lead to overfitting which can be avoided by setting the max_depth parameter.</a:t>
            </a:r>
            <a:endParaRPr sz="1150">
              <a:solidFill>
                <a:srgbClr val="595858"/>
              </a:solidFill>
              <a:highlight>
                <a:srgbClr val="FFFFFF"/>
              </a:highlight>
              <a:latin typeface="Roboto"/>
              <a:ea typeface="Roboto"/>
              <a:cs typeface="Roboto"/>
              <a:sym typeface="Roboto"/>
            </a:endParaRPr>
          </a:p>
          <a:p>
            <a:pPr indent="-301625" lvl="0" marL="457200" rtl="0" algn="l">
              <a:lnSpc>
                <a:spcPct val="115000"/>
              </a:lnSpc>
              <a:spcBef>
                <a:spcPts val="0"/>
              </a:spcBef>
              <a:spcAft>
                <a:spcPts val="0"/>
              </a:spcAft>
              <a:buClr>
                <a:srgbClr val="595858"/>
              </a:buClr>
              <a:buSzPts val="1150"/>
              <a:buFont typeface="Roboto"/>
              <a:buAutoNum type="arabicPeriod"/>
            </a:pPr>
            <a:r>
              <a:rPr b="1" lang="en" sz="1150">
                <a:solidFill>
                  <a:srgbClr val="333333"/>
                </a:solidFill>
                <a:highlight>
                  <a:srgbClr val="FFFFFF"/>
                </a:highlight>
                <a:latin typeface="Roboto"/>
                <a:ea typeface="Roboto"/>
                <a:cs typeface="Roboto"/>
                <a:sym typeface="Roboto"/>
              </a:rPr>
              <a:t>Compatibility with Large Datasets:</a:t>
            </a:r>
            <a:r>
              <a:rPr lang="en" sz="1150">
                <a:solidFill>
                  <a:srgbClr val="595858"/>
                </a:solidFill>
                <a:highlight>
                  <a:srgbClr val="FFFFFF"/>
                </a:highlight>
                <a:latin typeface="Roboto"/>
                <a:ea typeface="Roboto"/>
                <a:cs typeface="Roboto"/>
                <a:sym typeface="Roboto"/>
              </a:rPr>
              <a:t> It is capable of performing equally good with large datasets with a significant reduction in training time as compared to XGBOOST.</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f2e15b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f2e15b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rPr>
              <a:t>the mean sales per </a:t>
            </a:r>
            <a:r>
              <a:rPr i="1" lang="en" sz="1150">
                <a:solidFill>
                  <a:srgbClr val="333333"/>
                </a:solidFill>
                <a:highlight>
                  <a:srgbClr val="FFFFFF"/>
                </a:highlight>
              </a:rPr>
              <a:t>day of the week</a:t>
            </a:r>
            <a:r>
              <a:rPr lang="en" sz="1150">
                <a:solidFill>
                  <a:srgbClr val="333333"/>
                </a:solidFill>
                <a:highlight>
                  <a:srgbClr val="FFFFFF"/>
                </a:highlight>
              </a:rPr>
              <a:t> vs </a:t>
            </a:r>
            <a:r>
              <a:rPr i="1" lang="en" sz="1150">
                <a:solidFill>
                  <a:srgbClr val="333333"/>
                </a:solidFill>
                <a:highlight>
                  <a:srgbClr val="FFFFFF"/>
                </a:highlight>
              </a:rPr>
              <a:t>month of the year</a:t>
            </a:r>
            <a:r>
              <a:rPr lang="en" sz="1150">
                <a:solidFill>
                  <a:srgbClr val="333333"/>
                </a:solidFill>
                <a:highlight>
                  <a:srgbClr val="FFFFFF"/>
                </a:highlight>
              </a:rPr>
              <a:t> as a heatmap</a:t>
            </a:r>
            <a:endParaRPr sz="1150">
              <a:solidFill>
                <a:srgbClr val="333333"/>
              </a:solidFill>
              <a:highlight>
                <a:srgbClr val="FFFFFF"/>
              </a:highlight>
            </a:endParaRPr>
          </a:p>
          <a:p>
            <a:pPr indent="0" lvl="0" marL="0" rtl="0" algn="l">
              <a:spcBef>
                <a:spcPts val="0"/>
              </a:spcBef>
              <a:spcAft>
                <a:spcPts val="0"/>
              </a:spcAft>
              <a:buNone/>
            </a:pPr>
            <a:r>
              <a:rPr lang="en" sz="1150">
                <a:solidFill>
                  <a:srgbClr val="333333"/>
                </a:solidFill>
                <a:highlight>
                  <a:srgbClr val="FFFFFF"/>
                </a:highlight>
              </a:rPr>
              <a:t>The </a:t>
            </a:r>
            <a:r>
              <a:rPr i="1" lang="en" sz="1150">
                <a:solidFill>
                  <a:srgbClr val="333333"/>
                </a:solidFill>
                <a:highlight>
                  <a:srgbClr val="FFFFFF"/>
                </a:highlight>
              </a:rPr>
              <a:t>weekday</a:t>
            </a:r>
            <a:r>
              <a:rPr lang="en" sz="1150">
                <a:solidFill>
                  <a:srgbClr val="333333"/>
                </a:solidFill>
                <a:highlight>
                  <a:srgbClr val="FFFFFF"/>
                </a:highlight>
              </a:rPr>
              <a:t> and </a:t>
            </a:r>
            <a:r>
              <a:rPr i="1" lang="en" sz="1150">
                <a:solidFill>
                  <a:srgbClr val="333333"/>
                </a:solidFill>
                <a:highlight>
                  <a:srgbClr val="FFFFFF"/>
                </a:highlight>
              </a:rPr>
              <a:t>month</a:t>
            </a:r>
            <a:r>
              <a:rPr lang="en" sz="1150">
                <a:solidFill>
                  <a:srgbClr val="333333"/>
                </a:solidFill>
                <a:highlight>
                  <a:srgbClr val="FFFFFF"/>
                </a:highlight>
              </a:rPr>
              <a:t> information, contained in the </a:t>
            </a:r>
            <a:r>
              <a:rPr i="1" lang="en" sz="1150">
                <a:solidFill>
                  <a:srgbClr val="333333"/>
                </a:solidFill>
                <a:highlight>
                  <a:srgbClr val="FFFFFF"/>
                </a:highlight>
              </a:rPr>
              <a:t>date</a:t>
            </a:r>
            <a:r>
              <a:rPr lang="en" sz="1150">
                <a:solidFill>
                  <a:srgbClr val="333333"/>
                </a:solidFill>
                <a:highlight>
                  <a:srgbClr val="FFFFFF"/>
                </a:highlight>
              </a:rPr>
              <a:t>, shows us that weekends have significantly higher average sales numbers. Thursdays, on the other hand, have consistently lower sales. Tuesdays seem to be slightly lower.</a:t>
            </a:r>
            <a:endParaRPr sz="1150">
              <a:solidFill>
                <a:srgbClr val="333333"/>
              </a:solidFill>
              <a:highlight>
                <a:srgbClr val="FFFFFF"/>
              </a:highlight>
            </a:endParaRPr>
          </a:p>
          <a:p>
            <a:pPr indent="0" lvl="0" marL="0" rtl="0" algn="l">
              <a:spcBef>
                <a:spcPts val="0"/>
              </a:spcBef>
              <a:spcAft>
                <a:spcPts val="0"/>
              </a:spcAft>
              <a:buNone/>
            </a:pPr>
            <a:r>
              <a:rPr lang="en" sz="1150">
                <a:solidFill>
                  <a:srgbClr val="333333"/>
                </a:solidFill>
                <a:highlight>
                  <a:srgbClr val="FFFFFF"/>
                </a:highlight>
              </a:rPr>
              <a:t>The higher level for December is most likely because of Christmas</a:t>
            </a:r>
            <a:endParaRPr sz="1150">
              <a:solidFill>
                <a:srgbClr val="333333"/>
              </a:solidFill>
              <a:highlight>
                <a:srgbClr val="FFFFFF"/>
              </a:highlight>
            </a:endParaRPr>
          </a:p>
          <a:p>
            <a:pPr indent="0" lvl="0" marL="0" rtl="0" algn="l">
              <a:spcBef>
                <a:spcPts val="0"/>
              </a:spcBef>
              <a:spcAft>
                <a:spcPts val="0"/>
              </a:spcAft>
              <a:buNone/>
            </a:pPr>
            <a:r>
              <a:rPr lang="en"/>
              <a:t>https://www.kaggle.com/headsortails/shopping-for-insights-favorita-eda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f2e15b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f2e15b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rgbClr val="FFFFFF"/>
                </a:highlight>
              </a:rPr>
              <a:t>We find that over time the </a:t>
            </a:r>
            <a:r>
              <a:rPr i="1" lang="en" sz="1150">
                <a:solidFill>
                  <a:srgbClr val="333333"/>
                </a:solidFill>
                <a:highlight>
                  <a:srgbClr val="FFFFFF"/>
                </a:highlight>
              </a:rPr>
              <a:t>sales</a:t>
            </a:r>
            <a:r>
              <a:rPr lang="en" sz="1150">
                <a:solidFill>
                  <a:srgbClr val="333333"/>
                </a:solidFill>
                <a:highlight>
                  <a:srgbClr val="FFFFFF"/>
                </a:highlight>
              </a:rPr>
              <a:t> increase and the </a:t>
            </a:r>
            <a:r>
              <a:rPr i="1" lang="en" sz="1150">
                <a:solidFill>
                  <a:srgbClr val="333333"/>
                </a:solidFill>
                <a:highlight>
                  <a:srgbClr val="FFFFFF"/>
                </a:highlight>
              </a:rPr>
              <a:t>oil price</a:t>
            </a:r>
            <a:r>
              <a:rPr lang="en" sz="1150">
                <a:solidFill>
                  <a:srgbClr val="333333"/>
                </a:solidFill>
                <a:highlight>
                  <a:srgbClr val="FFFFFF"/>
                </a:highlight>
              </a:rPr>
              <a:t> drops. The large </a:t>
            </a:r>
            <a:r>
              <a:rPr i="1" lang="en" sz="1150">
                <a:solidFill>
                  <a:srgbClr val="333333"/>
                </a:solidFill>
                <a:highlight>
                  <a:srgbClr val="FFFFFF"/>
                </a:highlight>
              </a:rPr>
              <a:t>oil price</a:t>
            </a:r>
            <a:r>
              <a:rPr lang="en" sz="1150">
                <a:solidFill>
                  <a:srgbClr val="333333"/>
                </a:solidFill>
                <a:highlight>
                  <a:srgbClr val="FFFFFF"/>
                </a:highlight>
              </a:rPr>
              <a:t> decrease during the 2nd half of 2014 might have affected the lower sales numbers in the 1st half of 2015 (compared to the on average higher level in late 2014). Over the last year, the </a:t>
            </a:r>
            <a:r>
              <a:rPr i="1" lang="en" sz="1150">
                <a:solidFill>
                  <a:srgbClr val="333333"/>
                </a:solidFill>
                <a:highlight>
                  <a:srgbClr val="FFFFFF"/>
                </a:highlight>
              </a:rPr>
              <a:t>oil price</a:t>
            </a:r>
            <a:r>
              <a:rPr lang="en" sz="1150">
                <a:solidFill>
                  <a:srgbClr val="333333"/>
                </a:solidFill>
                <a:highlight>
                  <a:srgbClr val="FFFFFF"/>
                </a:highlight>
              </a:rPr>
              <a:t> was relatively stable.</a:t>
            </a:r>
            <a:endParaRPr/>
          </a:p>
          <a:p>
            <a:pPr indent="0" lvl="0" marL="0" rtl="0" algn="l">
              <a:spcBef>
                <a:spcPts val="0"/>
              </a:spcBef>
              <a:spcAft>
                <a:spcPts val="0"/>
              </a:spcAft>
              <a:buNone/>
            </a:pPr>
            <a:r>
              <a:rPr lang="en" u="sng">
                <a:solidFill>
                  <a:schemeClr val="hlink"/>
                </a:solidFill>
                <a:hlinkClick r:id="rId2"/>
              </a:rPr>
              <a:t>https://www.kaggle.com/headsortails/shopping-for-insights-favorita-eda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f2e15b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f2e15b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file:///D:/ML2/Ml2%20final%20project%2018/Corporacion-Grocery-Sales-EDA.html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Output comes from a different XGBoost model, link above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f2e15b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f2e15b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f2e15b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f2e15b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solidFill>
                  <a:srgbClr val="FFFFFF"/>
                </a:solidFill>
              </a:rPr>
              <a:t>Grocery Forecasting Kaggle Competition</a:t>
            </a:r>
            <a:endParaRPr b="1">
              <a:solidFill>
                <a:srgbClr val="FFFFFF"/>
              </a:solidFill>
            </a:endParaRPr>
          </a:p>
        </p:txBody>
      </p:sp>
      <p:sp>
        <p:nvSpPr>
          <p:cNvPr id="55" name="Google Shape;55;p13"/>
          <p:cNvSpPr txBox="1"/>
          <p:nvPr>
            <p:ph idx="1" type="subTitle"/>
          </p:nvPr>
        </p:nvSpPr>
        <p:spPr>
          <a:xfrm>
            <a:off x="311700" y="3644125"/>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935"/>
              <a:buFont typeface="Arial"/>
              <a:buNone/>
            </a:pPr>
            <a:r>
              <a:rPr lang="en" sz="2671">
                <a:solidFill>
                  <a:schemeClr val="lt1"/>
                </a:solidFill>
              </a:rPr>
              <a:t>Jia Chen | Kate Dedrick | Josh Stead | Michael Waters</a:t>
            </a:r>
            <a:endParaRPr sz="2671">
              <a:solidFill>
                <a:schemeClr val="lt1"/>
              </a:solidFill>
            </a:endParaRPr>
          </a:p>
          <a:p>
            <a:pPr indent="0" lvl="0" marL="0" rtl="0" algn="l">
              <a:lnSpc>
                <a:spcPct val="80000"/>
              </a:lnSpc>
              <a:spcBef>
                <a:spcPts val="0"/>
              </a:spcBef>
              <a:spcAft>
                <a:spcPts val="0"/>
              </a:spcAft>
              <a:buClr>
                <a:schemeClr val="dk1"/>
              </a:buClr>
              <a:buSzPts val="935"/>
              <a:buFont typeface="Arial"/>
              <a:buNone/>
            </a:pPr>
            <a:r>
              <a:rPr lang="en" sz="2671">
                <a:solidFill>
                  <a:schemeClr val="lt1"/>
                </a:solidFill>
              </a:rPr>
              <a:t>                                                                         Team 18</a:t>
            </a:r>
            <a:endParaRPr sz="258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Conclusions</a:t>
            </a:r>
            <a:endParaRPr>
              <a:solidFill>
                <a:srgbClr val="FFFFFF"/>
              </a:solidFill>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Our inclusion of more variables of greater importance gave us a more holistic model that took other economic factors into consideration.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was a challenging data set with many files of varying data </a:t>
            </a:r>
            <a:r>
              <a:rPr lang="en">
                <a:solidFill>
                  <a:srgbClr val="FFFFFF"/>
                </a:solidFill>
              </a:rPr>
              <a:t>types</a:t>
            </a:r>
            <a:r>
              <a:rPr lang="en">
                <a:solidFill>
                  <a:srgbClr val="FFFFFF"/>
                </a:solidFill>
              </a:rPr>
              <a:t>. There was little in </a:t>
            </a:r>
            <a:r>
              <a:rPr lang="en">
                <a:solidFill>
                  <a:srgbClr val="FFFFFF"/>
                </a:solidFill>
              </a:rPr>
              <a:t>the</a:t>
            </a:r>
            <a:r>
              <a:rPr lang="en">
                <a:solidFill>
                  <a:srgbClr val="FFFFFF"/>
                </a:solidFill>
              </a:rPr>
              <a:t> way of precedent work to help guide us but gave us a lot of opportunity to go in our own direction.</a:t>
            </a:r>
            <a:endParaRPr>
              <a:solidFill>
                <a:srgbClr val="FFFFFF"/>
              </a:solidFill>
            </a:endParaRPr>
          </a:p>
          <a:p>
            <a:pPr indent="0" lvl="0" marL="457200" rtl="0" algn="l">
              <a:spcBef>
                <a:spcPts val="1200"/>
              </a:spcBef>
              <a:spcAft>
                <a:spcPts val="12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0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Competition Overview</a:t>
            </a:r>
            <a:endParaRPr>
              <a:solidFill>
                <a:srgbClr val="FFFFFF"/>
              </a:solidFill>
            </a:endParaRPr>
          </a:p>
        </p:txBody>
      </p:sp>
      <p:sp>
        <p:nvSpPr>
          <p:cNvPr id="61" name="Google Shape;61;p14"/>
          <p:cNvSpPr txBox="1"/>
          <p:nvPr>
            <p:ph idx="1" type="body"/>
          </p:nvPr>
        </p:nvSpPr>
        <p:spPr>
          <a:xfrm>
            <a:off x="311700" y="819400"/>
            <a:ext cx="8520600" cy="374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The grocery store chain </a:t>
            </a:r>
            <a:r>
              <a:rPr lang="en">
                <a:solidFill>
                  <a:srgbClr val="FFFFFF"/>
                </a:solidFill>
              </a:rPr>
              <a:t>Corporacion Favorita wants a model that more accurately forecasts product sales so that they can have the right amount of inventory at the right time, reducing product waste and saving money </a:t>
            </a:r>
            <a:endParaRPr>
              <a:solidFill>
                <a:srgbClr val="FFFFFF"/>
              </a:solidFill>
            </a:endParaRPr>
          </a:p>
          <a:p>
            <a:pPr indent="-342900" lvl="0" marL="457200" rtl="0" algn="l">
              <a:spcBef>
                <a:spcPts val="0"/>
              </a:spcBef>
              <a:spcAft>
                <a:spcPts val="0"/>
              </a:spcAft>
              <a:buClr>
                <a:srgbClr val="FFFFFF"/>
              </a:buClr>
              <a:buSzPts val="1800"/>
              <a:buChar char="●"/>
            </a:pPr>
            <a:r>
              <a:rPr lang="en">
                <a:solidFill>
                  <a:schemeClr val="lt1"/>
                </a:solidFill>
              </a:rPr>
              <a:t>Our goal is to p</a:t>
            </a:r>
            <a:r>
              <a:rPr lang="en">
                <a:solidFill>
                  <a:schemeClr val="lt1"/>
                </a:solidFill>
              </a:rPr>
              <a:t>redict the unit sales for thousands of items sold at different Favorita grocery stores located in Ecuador</a:t>
            </a:r>
            <a:endParaRPr>
              <a:solidFill>
                <a:srgbClr val="FFFFFF"/>
              </a:solidFill>
            </a:endParaRPr>
          </a:p>
          <a:p>
            <a:pPr indent="-342900" lvl="0" marL="457200" rtl="0" algn="l">
              <a:spcBef>
                <a:spcPts val="0"/>
              </a:spcBef>
              <a:spcAft>
                <a:spcPts val="0"/>
              </a:spcAft>
              <a:buClr>
                <a:srgbClr val="FFFFFF"/>
              </a:buClr>
              <a:buSzPts val="1800"/>
              <a:buChar char="●"/>
            </a:pPr>
            <a:r>
              <a:rPr lang="en">
                <a:solidFill>
                  <a:schemeClr val="lt1"/>
                </a:solidFill>
              </a:rPr>
              <a:t>The available data includes dates, store and item information, unit sales, and whether items were being promoted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Solutions are evaluated using the Root Mean Squared Logarithmic Error (RMSLE) for the predicted unit sales, with perishable items having higher weights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Available Data</a:t>
            </a:r>
            <a:endParaRPr>
              <a:solidFill>
                <a:srgbClr val="FFFF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54 different stores in various cities, data includes cluster and type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4100 different items, grouped into broad families (Bread/Bakery, Beverages, etc.), identified as perishable or not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83,000 transactions at various stores over a 4.5 year time period (2013-2017)</a:t>
            </a:r>
            <a:endParaRPr>
              <a:solidFill>
                <a:srgbClr val="FFFFFF"/>
              </a:solidFill>
            </a:endParaRPr>
          </a:p>
          <a:p>
            <a:pPr indent="-342900" lvl="0" marL="457200" rtl="0" algn="l">
              <a:spcBef>
                <a:spcPts val="0"/>
              </a:spcBef>
              <a:spcAft>
                <a:spcPts val="0"/>
              </a:spcAft>
              <a:buClr>
                <a:schemeClr val="lt1"/>
              </a:buClr>
              <a:buSzPts val="1800"/>
              <a:buChar char="●"/>
            </a:pPr>
            <a:r>
              <a:rPr lang="en">
                <a:solidFill>
                  <a:schemeClr val="lt1"/>
                </a:solidFill>
              </a:rPr>
              <a:t>Daily oil prices- Ecuador is an oil-dependent country and its economical health is highly vulnerable to shocks in oil prices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Holidays given with their dates and if it is local/regional/national</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Example: LGBM Model</a:t>
            </a:r>
            <a:endParaRPr>
              <a:solidFill>
                <a:srgbClr val="FFFF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Pros:</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Light GBM: a fast, distributed, high-performance gradient boosting framework based on decision tree algorithm</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Splits the tree leaf-wise with the best fit whereas other boosting algorithms split the tree depth-wise or level-wise</a:t>
            </a:r>
            <a:endParaRPr>
              <a:solidFill>
                <a:srgbClr val="FFFFFF"/>
              </a:solidFill>
            </a:endParaRPr>
          </a:p>
          <a:p>
            <a:pPr indent="0" lvl="0" marL="0" rtl="0" algn="l">
              <a:spcBef>
                <a:spcPts val="1200"/>
              </a:spcBef>
              <a:spcAft>
                <a:spcPts val="0"/>
              </a:spcAft>
              <a:buNone/>
            </a:pPr>
            <a:r>
              <a:rPr lang="en">
                <a:solidFill>
                  <a:srgbClr val="FFFFFF"/>
                </a:solidFill>
              </a:rPr>
              <a:t>Cons:</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Narrow scope: focused a lot on if an item was on promotion, could benefit from using additional variables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Python: this code and most other solutions were written in Python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Exploratory Data Analysis: Weekday</a:t>
            </a:r>
            <a:endParaRPr>
              <a:solidFill>
                <a:srgbClr val="FFFFFF"/>
              </a:solidFill>
            </a:endParaRPr>
          </a:p>
        </p:txBody>
      </p:sp>
      <p:sp>
        <p:nvSpPr>
          <p:cNvPr id="79" name="Google Shape;79;p17"/>
          <p:cNvSpPr txBox="1"/>
          <p:nvPr>
            <p:ph idx="1" type="body"/>
          </p:nvPr>
        </p:nvSpPr>
        <p:spPr>
          <a:xfrm>
            <a:off x="31155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Weekends have significantly higher average sales, Thursdays lower </a:t>
            </a:r>
            <a:r>
              <a:rPr lang="en">
                <a:solidFill>
                  <a:srgbClr val="FFFFFF"/>
                </a:solidFill>
              </a:rPr>
              <a:t>compared</a:t>
            </a:r>
            <a:r>
              <a:rPr lang="en">
                <a:solidFill>
                  <a:srgbClr val="FFFFFF"/>
                </a:solidFill>
              </a:rPr>
              <a:t> to the other weekdays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This variable is highly correlated with unit sales, so it should be included in the model</a:t>
            </a:r>
            <a:endParaRPr>
              <a:solidFill>
                <a:srgbClr val="FFFFFF"/>
              </a:solidFill>
            </a:endParaRPr>
          </a:p>
        </p:txBody>
      </p:sp>
      <p:pic>
        <p:nvPicPr>
          <p:cNvPr id="80" name="Google Shape;80;p17"/>
          <p:cNvPicPr preferRelativeResize="0"/>
          <p:nvPr/>
        </p:nvPicPr>
        <p:blipFill rotWithShape="1">
          <a:blip r:embed="rId3">
            <a:alphaModFix/>
          </a:blip>
          <a:srcRect b="0" l="0" r="0" t="48859"/>
          <a:stretch/>
        </p:blipFill>
        <p:spPr>
          <a:xfrm>
            <a:off x="1533287" y="2706525"/>
            <a:ext cx="6077420" cy="197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Exploratory Data Analysis: Oil Price</a:t>
            </a:r>
            <a:endParaRPr>
              <a:solidFill>
                <a:srgbClr val="FFFFFF"/>
              </a:solidFill>
            </a:endParaRPr>
          </a:p>
        </p:txBody>
      </p:sp>
      <p:sp>
        <p:nvSpPr>
          <p:cNvPr id="86" name="Google Shape;86;p18"/>
          <p:cNvSpPr txBox="1"/>
          <p:nvPr>
            <p:ph idx="1" type="body"/>
          </p:nvPr>
        </p:nvSpPr>
        <p:spPr>
          <a:xfrm>
            <a:off x="5882625" y="1152475"/>
            <a:ext cx="294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Over time the total </a:t>
            </a:r>
            <a:r>
              <a:rPr lang="en">
                <a:solidFill>
                  <a:schemeClr val="lt1"/>
                </a:solidFill>
              </a:rPr>
              <a:t>oil prices decrease</a:t>
            </a:r>
            <a:r>
              <a:rPr lang="en">
                <a:solidFill>
                  <a:srgbClr val="FFFFFF"/>
                </a:solidFill>
              </a:rPr>
              <a:t> and the </a:t>
            </a:r>
            <a:r>
              <a:rPr lang="en">
                <a:solidFill>
                  <a:schemeClr val="lt1"/>
                </a:solidFill>
              </a:rPr>
              <a:t>sales increase</a:t>
            </a:r>
            <a:endParaRPr>
              <a:solidFill>
                <a:srgbClr val="FFFFFF"/>
              </a:solidFill>
            </a:endParaRPr>
          </a:p>
        </p:txBody>
      </p:sp>
      <p:pic>
        <p:nvPicPr>
          <p:cNvPr id="87" name="Google Shape;87;p18"/>
          <p:cNvPicPr preferRelativeResize="0"/>
          <p:nvPr/>
        </p:nvPicPr>
        <p:blipFill>
          <a:blip r:embed="rId3">
            <a:alphaModFix/>
          </a:blip>
          <a:stretch>
            <a:fillRect/>
          </a:stretch>
        </p:blipFill>
        <p:spPr>
          <a:xfrm>
            <a:off x="311700" y="1152475"/>
            <a:ext cx="5577826" cy="35884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Exploratory Data Analysis: Oil Price</a:t>
            </a:r>
            <a:endParaRPr>
              <a:solidFill>
                <a:srgbClr val="FFFFFF"/>
              </a:solidFill>
            </a:endParaRPr>
          </a:p>
        </p:txBody>
      </p:sp>
      <p:sp>
        <p:nvSpPr>
          <p:cNvPr id="93" name="Google Shape;93;p19"/>
          <p:cNvSpPr txBox="1"/>
          <p:nvPr>
            <p:ph idx="1" type="body"/>
          </p:nvPr>
        </p:nvSpPr>
        <p:spPr>
          <a:xfrm>
            <a:off x="5562150" y="1152475"/>
            <a:ext cx="327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Oil prices are a significant factor in predicting unit sales, so we are going to include them in our model</a:t>
            </a:r>
            <a:endParaRPr>
              <a:solidFill>
                <a:srgbClr val="FFFFFF"/>
              </a:solidFill>
            </a:endParaRPr>
          </a:p>
        </p:txBody>
      </p:sp>
      <p:pic>
        <p:nvPicPr>
          <p:cNvPr id="94" name="Google Shape;94;p19"/>
          <p:cNvPicPr preferRelativeResize="0"/>
          <p:nvPr/>
        </p:nvPicPr>
        <p:blipFill>
          <a:blip r:embed="rId3">
            <a:alphaModFix/>
          </a:blip>
          <a:stretch>
            <a:fillRect/>
          </a:stretch>
        </p:blipFill>
        <p:spPr>
          <a:xfrm>
            <a:off x="311700" y="1067375"/>
            <a:ext cx="5021224" cy="3586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Our Model</a:t>
            </a:r>
            <a:endParaRPr>
              <a:solidFill>
                <a:srgbClr val="FFFFFF"/>
              </a:solidFill>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Used Light GBM because of its speed and accuracy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Included more variables such as Weekday and Oil Prices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E38"/>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Reproducibility</a:t>
            </a:r>
            <a:endParaRPr>
              <a:solidFill>
                <a:srgbClr val="FFFFFF"/>
              </a:solidFill>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R examples were </a:t>
            </a:r>
            <a:r>
              <a:rPr lang="en">
                <a:solidFill>
                  <a:srgbClr val="FFFFFF"/>
                </a:solidFill>
              </a:rPr>
              <a:t>sparse</a:t>
            </a:r>
            <a:r>
              <a:rPr lang="en">
                <a:solidFill>
                  <a:srgbClr val="FFFFFF"/>
                </a:solidFill>
              </a:rPr>
              <a:t> for this data set so it required creativity on our end to mend different examples into a clear vision and direction for our model.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While other models did not include oil prices in their </a:t>
            </a:r>
            <a:r>
              <a:rPr lang="en">
                <a:solidFill>
                  <a:srgbClr val="FFFFFF"/>
                </a:solidFill>
              </a:rPr>
              <a:t>forecasting</a:t>
            </a:r>
            <a:r>
              <a:rPr lang="en">
                <a:solidFill>
                  <a:srgbClr val="FFFFFF"/>
                </a:solidFill>
              </a:rPr>
              <a:t> we decided to </a:t>
            </a:r>
            <a:r>
              <a:rPr lang="en">
                <a:solidFill>
                  <a:srgbClr val="FFFFFF"/>
                </a:solidFill>
              </a:rPr>
              <a:t>include</a:t>
            </a:r>
            <a:r>
              <a:rPr lang="en">
                <a:solidFill>
                  <a:srgbClr val="FFFFFF"/>
                </a:solidFill>
              </a:rPr>
              <a:t> them due to its </a:t>
            </a:r>
            <a:r>
              <a:rPr lang="en">
                <a:solidFill>
                  <a:srgbClr val="FFFFFF"/>
                </a:solidFill>
              </a:rPr>
              <a:t>importance. Other models tended to be narrower in scope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large size of the dataset made it impractical to use all of it, therefore our predictions were based off of a small subset (1%) of the available rows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test data set provided did not include actual unit sales, so we had to create our own test set from the training data</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