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961d4e61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961d4e61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9a31ff9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9a31ff9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9a31ff9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9a31ff9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976a22fb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976a22fb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and quadratic ~2.5% better than double at n = 101 in terms of percentage of number of insertions per collision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976a22f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76a22f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976a22fb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976a22fb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63685b86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63685b86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961d4e61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961d4e61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961d4e61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61d4e61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961d4e61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961d4e61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a:t>
            </a:r>
            <a:r>
              <a:rPr lang="en"/>
              <a:t>insignificant</a:t>
            </a:r>
            <a:r>
              <a:rPr lang="en"/>
              <a:t> difference in </a:t>
            </a:r>
            <a:r>
              <a:rPr lang="en"/>
              <a:t>collision</a:t>
            </a:r>
            <a:r>
              <a:rPr lang="en"/>
              <a:t> per insertion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961d4e61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961d4e61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63608d2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63608d2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961d4e61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961d4e61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961d4e61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961d4e61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C++. Our hash table was simply a vector of integers because in our case we were only concerned with storing the key. In most cases the hash table would store a pair of integers, or some sort of object, that contains more data than just the key.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961d4e6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961d4e6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976a212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976a212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976a212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976a212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961d4e6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961d4e6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800">
                <a:solidFill>
                  <a:schemeClr val="dk2"/>
                </a:solidFill>
                <a:latin typeface="Proxima Nova"/>
                <a:ea typeface="Proxima Nova"/>
                <a:cs typeface="Proxima Nova"/>
                <a:sym typeface="Proxima Nova"/>
              </a:rPr>
              <a:t>All of the open addressing methods we examine are O(n) time complexity, where n is the number of insertions. This is because each algorithm has a constant runtime, and can be executed at most n times. In order to achieve this runtime for quadratic probing and double hashing, the auxiliary constants selected must try to limit repetitive collisions.</a:t>
            </a:r>
            <a:endParaRPr sz="1800">
              <a:solidFill>
                <a:schemeClr val="dk2"/>
              </a:solidFill>
              <a:latin typeface="Proxima Nova"/>
              <a:ea typeface="Proxima Nova"/>
              <a:cs typeface="Proxima Nova"/>
              <a:sym typeface="Proxima Nova"/>
            </a:endParaRPr>
          </a:p>
          <a:p>
            <a:pPr indent="0" lvl="0" marL="0" rtl="0" algn="l">
              <a:lnSpc>
                <a:spcPct val="115000"/>
              </a:lnSpc>
              <a:spcBef>
                <a:spcPts val="1600"/>
              </a:spcBef>
              <a:spcAft>
                <a:spcPts val="1600"/>
              </a:spcAft>
              <a:buClr>
                <a:srgbClr val="000000"/>
              </a:buClr>
              <a:buSzPts val="1100"/>
              <a:buFont typeface="Arial"/>
              <a:buNone/>
            </a:pPr>
            <a:r>
              <a:rPr lang="en" sz="1800">
                <a:solidFill>
                  <a:schemeClr val="dk2"/>
                </a:solidFill>
                <a:latin typeface="Proxima Nova"/>
                <a:ea typeface="Proxima Nova"/>
                <a:cs typeface="Proxima Nova"/>
                <a:sym typeface="Proxima Nova"/>
              </a:rPr>
              <a:t>The interesting part of this algorithm is their performance is almost entirely dependent on the input. The runtime is dependent on number of collisions, which randomly varies based on the combination of the specific input, hash method, and table size.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961d4e61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961d4e61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800">
                <a:solidFill>
                  <a:schemeClr val="dk2"/>
                </a:solidFill>
                <a:latin typeface="Proxima Nova"/>
                <a:ea typeface="Proxima Nova"/>
                <a:cs typeface="Proxima Nova"/>
                <a:sym typeface="Proxima Nova"/>
              </a:rPr>
              <a:t>We chose to run 3 tests for each open addressing method, each with a constant hash table size and input size, and a varying load factor (input size/table size). We chose input and table sizes that gave us load factors of 40%, 60% and 80%. This is because the load factor greatly influences how many collisions a hash table will encounter. We ran these tests 20 times to get an average. (We then repeated this process with varying input sizes to see how that would affect the number of collisions)</a:t>
            </a:r>
            <a:endParaRPr sz="1800">
              <a:solidFill>
                <a:schemeClr val="dk2"/>
              </a:solidFill>
              <a:latin typeface="Proxima Nova"/>
              <a:ea typeface="Proxima Nova"/>
              <a:cs typeface="Proxima Nova"/>
              <a:sym typeface="Proxima Nova"/>
            </a:endParaRPr>
          </a:p>
          <a:p>
            <a:pPr indent="0" lvl="0" marL="0" rtl="0" algn="l">
              <a:lnSpc>
                <a:spcPct val="115000"/>
              </a:lnSpc>
              <a:spcBef>
                <a:spcPts val="1600"/>
              </a:spcBef>
              <a:spcAft>
                <a:spcPts val="0"/>
              </a:spcAft>
              <a:buClr>
                <a:srgbClr val="000000"/>
              </a:buClr>
              <a:buSzPts val="1100"/>
              <a:buFont typeface="Arial"/>
              <a:buNone/>
            </a:pPr>
            <a:r>
              <a:rPr lang="en" sz="1800">
                <a:solidFill>
                  <a:schemeClr val="dk2"/>
                </a:solidFill>
                <a:latin typeface="Proxima Nova"/>
                <a:ea typeface="Proxima Nova"/>
                <a:cs typeface="Proxima Nova"/>
                <a:sym typeface="Proxima Nova"/>
              </a:rPr>
              <a:t>The input was randomly generated so each method could be compared on the same input, and then inputs were randomly regenerated for each iteration of tests. We chose to only vary the input and not the input size or table size, because we want to see how these methods differ without skewing our results with bad load factors.</a:t>
            </a:r>
            <a:endParaRPr sz="1800">
              <a:solidFill>
                <a:schemeClr val="dk2"/>
              </a:solidFill>
              <a:latin typeface="Proxima Nova"/>
              <a:ea typeface="Proxima Nova"/>
              <a:cs typeface="Proxima Nova"/>
              <a:sym typeface="Proxima Nova"/>
            </a:endParaRPr>
          </a:p>
          <a:p>
            <a:pPr indent="0" lvl="0" marL="0" rtl="0" algn="l">
              <a:lnSpc>
                <a:spcPct val="115000"/>
              </a:lnSpc>
              <a:spcBef>
                <a:spcPts val="1600"/>
              </a:spcBef>
              <a:spcAft>
                <a:spcPts val="1600"/>
              </a:spcAft>
              <a:buClr>
                <a:srgbClr val="000000"/>
              </a:buClr>
              <a:buSzPts val="1100"/>
              <a:buFont typeface="Arial"/>
              <a:buNone/>
            </a:pPr>
            <a:r>
              <a:rPr lang="en" sz="1800">
                <a:solidFill>
                  <a:schemeClr val="dk2"/>
                </a:solidFill>
                <a:latin typeface="Proxima Nova"/>
                <a:ea typeface="Proxima Nova"/>
                <a:cs typeface="Proxima Nova"/>
                <a:sym typeface="Proxima Nova"/>
              </a:rPr>
              <a:t>Compare collisions/insertion</a:t>
            </a:r>
            <a:endParaRPr sz="1800">
              <a:solidFill>
                <a:schemeClr val="dk2"/>
              </a:solidFill>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Open Addressing Methods for Hash Tables</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Alexander Whitney</a:t>
            </a:r>
            <a:br>
              <a:rPr lang="en"/>
            </a:br>
            <a:r>
              <a:rPr lang="en"/>
              <a:t>Jun Hua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Demo(1)</a:t>
            </a:r>
            <a:endParaRPr/>
          </a:p>
          <a:p>
            <a:pPr indent="0" lvl="0" marL="0" rtl="0" algn="l">
              <a:spcBef>
                <a:spcPts val="0"/>
              </a:spcBef>
              <a:spcAft>
                <a:spcPts val="0"/>
              </a:spcAft>
              <a:buNone/>
            </a:pPr>
            <a:r>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4" name="Google Shape;114;p22"/>
          <p:cNvPicPr preferRelativeResize="0"/>
          <p:nvPr/>
        </p:nvPicPr>
        <p:blipFill>
          <a:blip r:embed="rId3">
            <a:alphaModFix/>
          </a:blip>
          <a:stretch>
            <a:fillRect/>
          </a:stretch>
        </p:blipFill>
        <p:spPr>
          <a:xfrm>
            <a:off x="619125" y="1152475"/>
            <a:ext cx="7905750" cy="381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Demo(2)</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23"/>
          <p:cNvPicPr preferRelativeResize="0"/>
          <p:nvPr/>
        </p:nvPicPr>
        <p:blipFill>
          <a:blip r:embed="rId3">
            <a:alphaModFix/>
          </a:blip>
          <a:stretch>
            <a:fillRect/>
          </a:stretch>
        </p:blipFill>
        <p:spPr>
          <a:xfrm>
            <a:off x="311700" y="1152475"/>
            <a:ext cx="8520599" cy="359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Demo(3)</a:t>
            </a:r>
            <a:endParaRPr/>
          </a:p>
          <a:p>
            <a:pPr indent="0" lvl="0" marL="0" rtl="0" algn="l">
              <a:spcBef>
                <a:spcPts val="0"/>
              </a:spcBef>
              <a:spcAft>
                <a:spcPts val="0"/>
              </a:spcAft>
              <a:buNone/>
            </a:pPr>
            <a:r>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4"/>
          <p:cNvPicPr preferRelativeResize="0"/>
          <p:nvPr/>
        </p:nvPicPr>
        <p:blipFill>
          <a:blip r:embed="rId3">
            <a:alphaModFix/>
          </a:blip>
          <a:stretch>
            <a:fillRect/>
          </a:stretch>
        </p:blipFill>
        <p:spPr>
          <a:xfrm>
            <a:off x="228575" y="1152475"/>
            <a:ext cx="8990149" cy="372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Results(1)</a:t>
            </a:r>
            <a:endParaRPr/>
          </a:p>
          <a:p>
            <a:pPr indent="0" lvl="0" marL="0" rtl="0" algn="l">
              <a:spcBef>
                <a:spcPts val="0"/>
              </a:spcBef>
              <a:spcAft>
                <a:spcPts val="0"/>
              </a:spcAft>
              <a:buNone/>
            </a:pPr>
            <a:r>
              <a:t/>
            </a:r>
            <a:endParaRPr/>
          </a:p>
        </p:txBody>
      </p:sp>
      <p:pic>
        <p:nvPicPr>
          <p:cNvPr id="134" name="Google Shape;134;p25"/>
          <p:cNvPicPr preferRelativeResize="0"/>
          <p:nvPr/>
        </p:nvPicPr>
        <p:blipFill rotWithShape="1">
          <a:blip r:embed="rId3">
            <a:alphaModFix/>
          </a:blip>
          <a:srcRect b="-1190" l="0" r="0" t="1190"/>
          <a:stretch/>
        </p:blipFill>
        <p:spPr>
          <a:xfrm>
            <a:off x="1036275" y="1131750"/>
            <a:ext cx="7071458"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Results(2)</a:t>
            </a:r>
            <a:endParaRPr/>
          </a:p>
        </p:txBody>
      </p:sp>
      <p:pic>
        <p:nvPicPr>
          <p:cNvPr id="140" name="Google Shape;140;p26"/>
          <p:cNvPicPr preferRelativeResize="0"/>
          <p:nvPr/>
        </p:nvPicPr>
        <p:blipFill rotWithShape="1">
          <a:blip r:embed="rId3">
            <a:alphaModFix/>
          </a:blip>
          <a:srcRect b="0" l="0" r="0" t="0"/>
          <a:stretch/>
        </p:blipFill>
        <p:spPr>
          <a:xfrm>
            <a:off x="1046725" y="1165975"/>
            <a:ext cx="7050531" cy="382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Results(3)</a:t>
            </a:r>
            <a:endParaRPr/>
          </a:p>
          <a:p>
            <a:pPr indent="0" lvl="0" marL="0" rtl="0" algn="l">
              <a:spcBef>
                <a:spcPts val="0"/>
              </a:spcBef>
              <a:spcAft>
                <a:spcPts val="0"/>
              </a:spcAft>
              <a:buNone/>
            </a:pPr>
            <a:r>
              <a:t/>
            </a:r>
            <a:endParaRPr/>
          </a:p>
        </p:txBody>
      </p:sp>
      <p:pic>
        <p:nvPicPr>
          <p:cNvPr id="146" name="Google Shape;146;p27"/>
          <p:cNvPicPr preferRelativeResize="0"/>
          <p:nvPr/>
        </p:nvPicPr>
        <p:blipFill>
          <a:blip r:embed="rId3">
            <a:alphaModFix/>
          </a:blip>
          <a:stretch>
            <a:fillRect/>
          </a:stretch>
        </p:blipFill>
        <p:spPr>
          <a:xfrm>
            <a:off x="1014888" y="1090300"/>
            <a:ext cx="7114227" cy="3820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(4)</a:t>
            </a:r>
            <a:endParaRPr/>
          </a:p>
        </p:txBody>
      </p:sp>
      <p:pic>
        <p:nvPicPr>
          <p:cNvPr id="152" name="Google Shape;152;p28"/>
          <p:cNvPicPr preferRelativeResize="0"/>
          <p:nvPr/>
        </p:nvPicPr>
        <p:blipFill>
          <a:blip r:embed="rId3">
            <a:alphaModFix/>
          </a:blip>
          <a:stretch>
            <a:fillRect/>
          </a:stretch>
        </p:blipFill>
        <p:spPr>
          <a:xfrm>
            <a:off x="1014425" y="1017725"/>
            <a:ext cx="7115148"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Results(5)</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As table size increases, the number of collisions per insertion increases</a:t>
            </a:r>
            <a:endParaRPr/>
          </a:p>
          <a:p>
            <a:pPr indent="-342900" lvl="0" marL="457200" rtl="0" algn="l">
              <a:spcBef>
                <a:spcPts val="1600"/>
              </a:spcBef>
              <a:spcAft>
                <a:spcPts val="0"/>
              </a:spcAft>
              <a:buSzPts val="1800"/>
              <a:buChar char="●"/>
            </a:pPr>
            <a:r>
              <a:rPr lang="en"/>
              <a:t>As load factor increases, the number of collisions per insertion increases</a:t>
            </a:r>
            <a:endParaRPr/>
          </a:p>
          <a:p>
            <a:pPr indent="-342900" lvl="0" marL="457200" rtl="0" algn="l">
              <a:spcBef>
                <a:spcPts val="1600"/>
              </a:spcBef>
              <a:spcAft>
                <a:spcPts val="0"/>
              </a:spcAft>
              <a:buSzPts val="1800"/>
              <a:buChar char="●"/>
            </a:pPr>
            <a:r>
              <a:rPr lang="en"/>
              <a:t>As load factor increases, the difference in performance between the three open addressing methods increases</a:t>
            </a:r>
            <a:endParaRPr/>
          </a:p>
          <a:p>
            <a:pPr indent="-342900" lvl="0" marL="457200" rtl="0" algn="l">
              <a:spcBef>
                <a:spcPts val="1600"/>
              </a:spcBef>
              <a:spcAft>
                <a:spcPts val="0"/>
              </a:spcAft>
              <a:buSzPts val="1800"/>
              <a:buChar char="●"/>
            </a:pPr>
            <a:r>
              <a:rPr lang="en"/>
              <a:t>Linear probe generally performs the worst - sees a more dramatic increase in number of collisions per insertion as table size or load factor increase</a:t>
            </a:r>
            <a:endParaRPr/>
          </a:p>
          <a:p>
            <a:pPr indent="-342900" lvl="0" marL="457200" rtl="0" algn="l">
              <a:spcBef>
                <a:spcPts val="1600"/>
              </a:spcBef>
              <a:spcAft>
                <a:spcPts val="1600"/>
              </a:spcAft>
              <a:buSzPts val="1800"/>
              <a:buChar char="●"/>
            </a:pPr>
            <a:r>
              <a:rPr lang="en"/>
              <a:t>Quadratic probe and double hashing perform similar in most scenarios - better performer will be dependent on how the given keys translate with the underlying hashing me</a:t>
            </a:r>
            <a:r>
              <a:rPr lang="en"/>
              <a:t>thods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and Future Work</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quadratic probe and double hash methods were only tested using general formulas, while most likely more optimized formulas exist</a:t>
            </a:r>
            <a:endParaRPr/>
          </a:p>
          <a:p>
            <a:pPr indent="-342900" lvl="0" marL="457200" rtl="0" algn="l">
              <a:spcBef>
                <a:spcPts val="0"/>
              </a:spcBef>
              <a:spcAft>
                <a:spcPts val="0"/>
              </a:spcAft>
              <a:buSzPts val="1800"/>
              <a:buChar char="●"/>
            </a:pPr>
            <a:r>
              <a:rPr lang="en"/>
              <a:t>Additional tests could be ran with various </a:t>
            </a:r>
            <a:r>
              <a:rPr lang="en"/>
              <a:t>auxiliary</a:t>
            </a:r>
            <a:r>
              <a:rPr lang="en"/>
              <a:t> constants to optimize the number of collisions for these two methods</a:t>
            </a:r>
            <a:endParaRPr/>
          </a:p>
          <a:p>
            <a:pPr indent="-342900" lvl="0" marL="457200" rtl="0" algn="l">
              <a:spcBef>
                <a:spcPts val="0"/>
              </a:spcBef>
              <a:spcAft>
                <a:spcPts val="0"/>
              </a:spcAft>
              <a:buSzPts val="1800"/>
              <a:buChar char="●"/>
            </a:pPr>
            <a:r>
              <a:rPr lang="en"/>
              <a:t>Additional tests with larger table sizes could offer a better representation of the expected number of collisions for real life programs</a:t>
            </a:r>
            <a:endParaRPr/>
          </a:p>
          <a:p>
            <a:pPr indent="-342900" lvl="0" marL="457200" rtl="0" algn="l">
              <a:spcBef>
                <a:spcPts val="0"/>
              </a:spcBef>
              <a:spcAft>
                <a:spcPts val="0"/>
              </a:spcAft>
              <a:buSzPts val="1800"/>
              <a:buChar char="●"/>
            </a:pPr>
            <a:r>
              <a:rPr lang="en"/>
              <a:t>Determine optimal load factor to Rehash() table size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Concluding remarks</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To minimize the number of collisions per insertion, it is best to keep the load factor (input size/table size) low</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The lower the load factor, the less collisions per insertion and the choice of open addressing method will matter less</a:t>
            </a:r>
            <a:endParaRPr>
              <a:solidFill>
                <a:srgbClr val="000000"/>
              </a:solidFill>
            </a:endParaRPr>
          </a:p>
          <a:p>
            <a:pPr indent="-342900" lvl="1" marL="914400" rtl="0" algn="l">
              <a:spcBef>
                <a:spcPts val="1000"/>
              </a:spcBef>
              <a:spcAft>
                <a:spcPts val="0"/>
              </a:spcAft>
              <a:buClr>
                <a:srgbClr val="000000"/>
              </a:buClr>
              <a:buSzPts val="1800"/>
              <a:buChar char="○"/>
            </a:pPr>
            <a:r>
              <a:rPr lang="en" sz="1800">
                <a:solidFill>
                  <a:srgbClr val="000000"/>
                </a:solidFill>
              </a:rPr>
              <a:t>So it is okay to pick an easy implementation (Linear)</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The larger the load factor, the greater variance in number of collisions per insertion, and quadratic probing or double hashing will outperform linear</a:t>
            </a:r>
            <a:endParaRPr>
              <a:solidFill>
                <a:srgbClr val="000000"/>
              </a:solidFill>
            </a:endParaRPr>
          </a:p>
          <a:p>
            <a:pPr indent="-342900" lvl="0" marL="457200" rtl="0" algn="l">
              <a:spcBef>
                <a:spcPts val="1000"/>
              </a:spcBef>
              <a:spcAft>
                <a:spcPts val="1000"/>
              </a:spcAft>
              <a:buClr>
                <a:srgbClr val="000000"/>
              </a:buClr>
              <a:buSzPts val="1800"/>
              <a:buChar char="●"/>
            </a:pPr>
            <a:r>
              <a:rPr lang="en">
                <a:solidFill>
                  <a:srgbClr val="000000"/>
                </a:solidFill>
              </a:rPr>
              <a:t>When load factor gets too high, the hash table should be resized (made bigger) to decrease the number of collisions</a:t>
            </a:r>
            <a:endParaRPr sz="1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Purpose</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addressing methods are algorithms designed to handle collisions in hash tables. These collisions occur when a key is hashed to an index that is already occupied. There are various ways of handling these collisions, the three we chose to test are linear probing, quadratic probing and double hashing.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4" name="Google Shape;64;p14"/>
          <p:cNvPicPr preferRelativeResize="0"/>
          <p:nvPr/>
        </p:nvPicPr>
        <p:blipFill>
          <a:blip r:embed="rId3">
            <a:alphaModFix/>
          </a:blip>
          <a:stretch>
            <a:fillRect/>
          </a:stretch>
        </p:blipFill>
        <p:spPr>
          <a:xfrm>
            <a:off x="252425" y="2583150"/>
            <a:ext cx="8639175" cy="2268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600"/>
          </a:p>
          <a:p>
            <a:pPr indent="0" lvl="0" marL="0" rtl="0" algn="ctr">
              <a:spcBef>
                <a:spcPts val="1600"/>
              </a:spcBef>
              <a:spcAft>
                <a:spcPts val="0"/>
              </a:spcAft>
              <a:buNone/>
            </a:pPr>
            <a:r>
              <a:rPr lang="en" sz="3600"/>
              <a:t>Questions?</a:t>
            </a:r>
            <a:endParaRPr sz="3600"/>
          </a:p>
          <a:p>
            <a:pPr indent="0" lvl="0" marL="0" rtl="0" algn="ctr">
              <a:spcBef>
                <a:spcPts val="1600"/>
              </a:spcBef>
              <a:spcAft>
                <a:spcPts val="1600"/>
              </a:spcAft>
              <a:buNone/>
            </a:pPr>
            <a:r>
              <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Hash Tables are commonly used data structures, finding the optimal open addressing method will increase performance for Insert(), Search(), and Delete()</a:t>
            </a:r>
            <a:endParaRPr/>
          </a:p>
          <a:p>
            <a:pPr indent="-342900" lvl="0" marL="457200" rtl="0" algn="l">
              <a:spcBef>
                <a:spcPts val="0"/>
              </a:spcBef>
              <a:spcAft>
                <a:spcPts val="0"/>
              </a:spcAft>
              <a:buSzPts val="1800"/>
              <a:buChar char="●"/>
            </a:pPr>
            <a:r>
              <a:rPr lang="en"/>
              <a:t>We are trying to observe how varying inputs, table size, and, load factors affect the number of collisions for linear probing, quadratic probing, and double hashing</a:t>
            </a:r>
            <a:endParaRPr/>
          </a:p>
          <a:p>
            <a:pPr indent="-342900" lvl="0" marL="457200" rtl="0" algn="l">
              <a:spcBef>
                <a:spcPts val="0"/>
              </a:spcBef>
              <a:spcAft>
                <a:spcPts val="0"/>
              </a:spcAft>
              <a:buSzPts val="1800"/>
              <a:buChar char="●"/>
            </a:pPr>
            <a:r>
              <a:rPr lang="en"/>
              <a:t>The differences in number of collisions from different cases will show when one outperforms another</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language did you use for your implementation? What data structure(s) did you implement</a:t>
            </a:r>
            <a:endParaRPr/>
          </a:p>
          <a:p>
            <a:pPr indent="-342900" lvl="0" marL="457200" rtl="0" algn="l">
              <a:spcBef>
                <a:spcPts val="1600"/>
              </a:spcBef>
              <a:spcAft>
                <a:spcPts val="0"/>
              </a:spcAft>
              <a:buSzPts val="1800"/>
              <a:buChar char="●"/>
            </a:pPr>
            <a:r>
              <a:rPr lang="en"/>
              <a:t>C++ class</a:t>
            </a:r>
            <a:endParaRPr/>
          </a:p>
          <a:p>
            <a:pPr indent="-342900" lvl="0" marL="457200" rtl="0" algn="l">
              <a:spcBef>
                <a:spcPts val="0"/>
              </a:spcBef>
              <a:spcAft>
                <a:spcPts val="0"/>
              </a:spcAft>
              <a:buSzPts val="1800"/>
              <a:buChar char="●"/>
            </a:pPr>
            <a:r>
              <a:rPr lang="en"/>
              <a:t>Vectors to store hash table</a:t>
            </a:r>
            <a:endParaRPr/>
          </a:p>
          <a:p>
            <a:pPr indent="-342900" lvl="0" marL="457200" rtl="0" algn="l">
              <a:spcBef>
                <a:spcPts val="0"/>
              </a:spcBef>
              <a:spcAft>
                <a:spcPts val="0"/>
              </a:spcAft>
              <a:buSzPts val="1800"/>
              <a:buChar char="●"/>
            </a:pPr>
            <a:r>
              <a:rPr lang="en"/>
              <a:t>Values </a:t>
            </a:r>
            <a:r>
              <a:rPr lang="en"/>
              <a:t>Initialized</a:t>
            </a:r>
            <a:r>
              <a:rPr lang="en"/>
              <a:t> to -1 (empty slot)</a:t>
            </a:r>
            <a:endParaRPr/>
          </a:p>
          <a:p>
            <a:pPr indent="-342900" lvl="0" marL="457200" rtl="0" algn="l">
              <a:spcBef>
                <a:spcPts val="0"/>
              </a:spcBef>
              <a:spcAft>
                <a:spcPts val="0"/>
              </a:spcAft>
              <a:buSzPts val="1800"/>
              <a:buChar char="●"/>
            </a:pPr>
            <a:r>
              <a:rPr lang="en"/>
              <a:t>Limit each Quadratic </a:t>
            </a:r>
            <a:r>
              <a:rPr lang="en"/>
              <a:t>probing to n times</a:t>
            </a:r>
            <a:r>
              <a:rPr lang="en"/>
              <a:t> … where n is the TABLE_SIZE</a:t>
            </a:r>
            <a:endParaRPr/>
          </a:p>
          <a:p>
            <a:pPr indent="-342900" lvl="0" marL="457200" rtl="0" algn="l">
              <a:spcBef>
                <a:spcPts val="0"/>
              </a:spcBef>
              <a:spcAft>
                <a:spcPts val="0"/>
              </a:spcAft>
              <a:buSzPts val="1800"/>
              <a:buChar char="●"/>
            </a:pPr>
            <a:r>
              <a:rPr lang="en"/>
              <a:t>Randomly generated numbers in the range of (TABLE_SIZE * 10)</a:t>
            </a:r>
            <a:endParaRPr/>
          </a:p>
          <a:p>
            <a:pPr indent="-317500" lvl="1" marL="914400" rtl="0" algn="l">
              <a:spcBef>
                <a:spcPts val="0"/>
              </a:spcBef>
              <a:spcAft>
                <a:spcPts val="0"/>
              </a:spcAft>
              <a:buSzPts val="1400"/>
              <a:buChar char="○"/>
            </a:pPr>
            <a:r>
              <a:rPr lang="en"/>
              <a:t>To have a fixed proportion range for each different table size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82" name="Google Shape;82;p17"/>
          <p:cNvSpPr txBox="1"/>
          <p:nvPr>
            <p:ph idx="1" type="body"/>
          </p:nvPr>
        </p:nvSpPr>
        <p:spPr>
          <a:xfrm>
            <a:off x="311700" y="1152475"/>
            <a:ext cx="861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Linear Probing - index = key % size</a:t>
            </a:r>
            <a:br>
              <a:rPr lang="en" sz="1600"/>
            </a:br>
            <a:r>
              <a:rPr lang="en" sz="1600"/>
              <a:t>			  If index is occupied, increment index until open slot</a:t>
            </a:r>
            <a:endParaRPr sz="1600"/>
          </a:p>
          <a:p>
            <a:pPr indent="0" lvl="0" marL="0" rtl="0" algn="l">
              <a:spcBef>
                <a:spcPts val="1600"/>
              </a:spcBef>
              <a:spcAft>
                <a:spcPts val="0"/>
              </a:spcAft>
              <a:buNone/>
            </a:pPr>
            <a:r>
              <a:rPr lang="en" sz="1600"/>
              <a:t>Quadratic Probing -	index = (key + i^2) % size (for i = 0 … size-1)</a:t>
            </a:r>
            <a:br>
              <a:rPr lang="en" sz="1600"/>
            </a:br>
            <a:r>
              <a:rPr lang="en" sz="1600"/>
              <a:t>				If index is occupied, increment i until open slot (or until i = size)</a:t>
            </a:r>
            <a:br>
              <a:rPr lang="en" sz="1600"/>
            </a:br>
            <a:r>
              <a:rPr lang="en" sz="1600"/>
              <a:t>			</a:t>
            </a:r>
            <a:r>
              <a:rPr lang="en" sz="1600"/>
              <a:t>	</a:t>
            </a:r>
            <a:r>
              <a:rPr lang="en" sz="1600"/>
              <a:t>There is no guarantee of finding an empty cell once the table gets more 				than half full</a:t>
            </a:r>
            <a:endParaRPr sz="1600"/>
          </a:p>
          <a:p>
            <a:pPr indent="0" lvl="0" marL="0" rtl="0" algn="l">
              <a:spcBef>
                <a:spcPts val="1600"/>
              </a:spcBef>
              <a:spcAft>
                <a:spcPts val="1600"/>
              </a:spcAft>
              <a:buNone/>
            </a:pPr>
            <a:r>
              <a:rPr lang="en" sz="1600"/>
              <a:t>Double Hashing - Utilized two hash function h1 and h2. Index = (h1 + i*h2) % size</a:t>
            </a:r>
            <a:br>
              <a:rPr lang="en" sz="1600"/>
            </a:br>
            <a:r>
              <a:rPr lang="en" sz="1600"/>
              <a:t>			    Works well when size is a prime number</a:t>
            </a:r>
            <a:br>
              <a:rPr lang="en" sz="1600"/>
            </a:br>
            <a:r>
              <a:rPr lang="en" sz="1600"/>
              <a:t>			    h1 is generally key % size</a:t>
            </a:r>
            <a:br>
              <a:rPr lang="en" sz="1600"/>
            </a:br>
            <a:r>
              <a:rPr lang="en" sz="1600"/>
              <a:t>			    h2 must not be evaluated to zero</a:t>
            </a:r>
            <a:br>
              <a:rPr lang="en" sz="1600"/>
            </a:br>
            <a:r>
              <a:rPr lang="en" sz="1600"/>
              <a:t>			    i*h2 must be able to cover all cells… for i =0 … size-1</a:t>
            </a:r>
            <a:br>
              <a:rPr lang="en" sz="1600"/>
            </a:br>
            <a:r>
              <a:rPr lang="en" sz="1600"/>
              <a:t>			    Popular h2 function : prime - (key % prime) //where  prime &lt; size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108300" y="445025"/>
            <a:ext cx="892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and Quadratic Probing Pseudo Code</a:t>
            </a:r>
            <a:endParaRPr/>
          </a:p>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2927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LinearProbing(key){</a:t>
            </a:r>
            <a:endParaRPr/>
          </a:p>
          <a:p>
            <a:pPr indent="0" lvl="0" marL="457200" rtl="0" algn="l">
              <a:spcBef>
                <a:spcPts val="0"/>
              </a:spcBef>
              <a:spcAft>
                <a:spcPts val="0"/>
              </a:spcAft>
              <a:buNone/>
            </a:pPr>
            <a:r>
              <a:rPr lang="en"/>
              <a:t>index = key % size</a:t>
            </a:r>
            <a:endParaRPr/>
          </a:p>
          <a:p>
            <a:pPr indent="0" lvl="0" marL="457200" rtl="0" algn="l">
              <a:spcBef>
                <a:spcPts val="0"/>
              </a:spcBef>
              <a:spcAft>
                <a:spcPts val="0"/>
              </a:spcAft>
              <a:buNone/>
            </a:pPr>
            <a:r>
              <a:rPr lang="en"/>
              <a:t>while(hash[index] != -1){</a:t>
            </a:r>
            <a:endParaRPr/>
          </a:p>
          <a:p>
            <a:pPr indent="0" lvl="0" marL="457200" rtl="0" algn="l">
              <a:spcBef>
                <a:spcPts val="0"/>
              </a:spcBef>
              <a:spcAft>
                <a:spcPts val="0"/>
              </a:spcAft>
              <a:buNone/>
            </a:pPr>
            <a:r>
              <a:rPr lang="en"/>
              <a:t>	index++</a:t>
            </a:r>
            <a:endParaRPr/>
          </a:p>
          <a:p>
            <a:pPr indent="0" lvl="0" marL="457200" rtl="0" algn="l">
              <a:spcBef>
                <a:spcPts val="0"/>
              </a:spcBef>
              <a:spcAft>
                <a:spcPts val="0"/>
              </a:spcAft>
              <a:buNone/>
            </a:pPr>
            <a:r>
              <a:rPr lang="en"/>
              <a:t>	index </a:t>
            </a:r>
            <a:r>
              <a:rPr lang="en"/>
              <a:t>%</a:t>
            </a:r>
            <a:r>
              <a:rPr lang="en"/>
              <a:t>= size</a:t>
            </a:r>
            <a:endParaRPr/>
          </a:p>
          <a:p>
            <a:pPr indent="0" lvl="0" marL="457200" rtl="0" algn="l">
              <a:spcBef>
                <a:spcPts val="0"/>
              </a:spcBef>
              <a:spcAft>
                <a:spcPts val="0"/>
              </a:spcAft>
              <a:buNone/>
            </a:pPr>
            <a:r>
              <a:rPr lang="en"/>
              <a:t>	</a:t>
            </a:r>
            <a:r>
              <a:rPr lang="en"/>
              <a:t>c</a:t>
            </a:r>
            <a:r>
              <a:rPr lang="en"/>
              <a:t>ollision++</a:t>
            </a:r>
            <a:endParaRPr/>
          </a:p>
          <a:p>
            <a:pPr indent="0" lvl="0" marL="457200" rtl="0" algn="l">
              <a:spcBef>
                <a:spcPts val="0"/>
              </a:spcBef>
              <a:spcAft>
                <a:spcPts val="0"/>
              </a:spcAft>
              <a:buNone/>
            </a:pPr>
            <a:r>
              <a:rPr lang="en"/>
              <a:t>}</a:t>
            </a:r>
            <a:endParaRPr/>
          </a:p>
          <a:p>
            <a:pPr indent="0" lvl="0" marL="457200" rtl="0" algn="l">
              <a:spcBef>
                <a:spcPts val="0"/>
              </a:spcBef>
              <a:spcAft>
                <a:spcPts val="0"/>
              </a:spcAft>
              <a:buNone/>
            </a:pPr>
            <a:r>
              <a:rPr lang="en"/>
              <a:t>return index</a:t>
            </a:r>
            <a:endParaRPr/>
          </a:p>
          <a:p>
            <a:pPr indent="0" lvl="0" marL="0" rtl="0" algn="l">
              <a:spcBef>
                <a:spcPts val="0"/>
              </a:spcBef>
              <a:spcAft>
                <a:spcPts val="0"/>
              </a:spcAft>
              <a:buNone/>
            </a:pPr>
            <a:r>
              <a:rPr lang="en"/>
              <a:t>}</a:t>
            </a:r>
            <a:endParaRPr/>
          </a:p>
        </p:txBody>
      </p:sp>
      <p:sp>
        <p:nvSpPr>
          <p:cNvPr id="89" name="Google Shape;89;p18"/>
          <p:cNvSpPr txBox="1"/>
          <p:nvPr/>
        </p:nvSpPr>
        <p:spPr>
          <a:xfrm>
            <a:off x="3238800" y="1152475"/>
            <a:ext cx="5599800" cy="3533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QuadraticProbing(key){</a:t>
            </a:r>
            <a:endParaRPr sz="18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	index = key % size</a:t>
            </a:r>
            <a:endParaRPr sz="18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	i = 0</a:t>
            </a:r>
            <a:endParaRPr sz="18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	while(hash[index]) != -1 &amp;&amp; i &lt; size){</a:t>
            </a:r>
            <a:endParaRPr sz="18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		index = (index + (i*i)) % size</a:t>
            </a:r>
            <a:endParaRPr sz="18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		collision++</a:t>
            </a:r>
            <a:endParaRPr sz="18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		i++</a:t>
            </a:r>
            <a:endParaRPr sz="18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	}</a:t>
            </a:r>
            <a:endParaRPr sz="18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	return index</a:t>
            </a:r>
            <a:endParaRPr sz="18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a:t>
            </a:r>
            <a:endParaRPr sz="18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800">
                <a:solidFill>
                  <a:schemeClr val="dk2"/>
                </a:solidFill>
                <a:latin typeface="Proxima Nova"/>
                <a:ea typeface="Proxima Nova"/>
                <a:cs typeface="Proxima Nova"/>
                <a:sym typeface="Proxima Nova"/>
              </a:rPr>
              <a:t>*</a:t>
            </a:r>
            <a:r>
              <a:rPr lang="en" sz="1800">
                <a:solidFill>
                  <a:schemeClr val="dk2"/>
                </a:solidFill>
                <a:latin typeface="Proxima Nova"/>
                <a:ea typeface="Proxima Nova"/>
                <a:cs typeface="Proxima Nova"/>
                <a:sym typeface="Proxima Nova"/>
              </a:rPr>
              <a:t>once i &gt; size, quadratic will iterate over same indices</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Hashing Probing Pseudo Code</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DoubleHash(key){</a:t>
            </a:r>
            <a:br>
              <a:rPr lang="en"/>
            </a:br>
            <a:r>
              <a:rPr lang="en"/>
              <a:t>	hash1 = key%size</a:t>
            </a:r>
            <a:br>
              <a:rPr lang="en"/>
            </a:br>
            <a:r>
              <a:rPr lang="en"/>
              <a:t>	hash2 = prime - (key % prime) //where prime is &lt; size</a:t>
            </a:r>
            <a:br>
              <a:rPr lang="en"/>
            </a:br>
            <a:r>
              <a:rPr lang="en"/>
              <a:t>	index = hash1</a:t>
            </a:r>
            <a:br>
              <a:rPr lang="en"/>
            </a:br>
            <a:r>
              <a:rPr lang="en"/>
              <a:t>	while(hash[index] != -1){</a:t>
            </a:r>
            <a:br>
              <a:rPr lang="en"/>
            </a:br>
            <a:r>
              <a:rPr lang="en"/>
              <a:t>		collision++</a:t>
            </a:r>
            <a:br>
              <a:rPr lang="en"/>
            </a:br>
            <a:r>
              <a:rPr lang="en"/>
              <a:t>		index = (index+hash2) % size</a:t>
            </a:r>
            <a:endParaRPr/>
          </a:p>
          <a:p>
            <a:pPr indent="457200" lvl="0" marL="0" rtl="0" algn="l">
              <a:spcBef>
                <a:spcPts val="0"/>
              </a:spcBef>
              <a:spcAft>
                <a:spcPts val="0"/>
              </a:spcAft>
              <a:buNone/>
            </a:pPr>
            <a:r>
              <a:rPr lang="en"/>
              <a:t>}</a:t>
            </a:r>
            <a:br>
              <a:rPr lang="en"/>
            </a:br>
            <a:r>
              <a:rPr lang="en"/>
              <a:t>	return index</a:t>
            </a:r>
            <a:endParaRPr/>
          </a:p>
          <a:p>
            <a:pPr indent="0" lvl="0" marL="0" rtl="0" algn="l">
              <a:spcBef>
                <a:spcPts val="0"/>
              </a:spcBef>
              <a:spcAft>
                <a:spcPts val="0"/>
              </a:spcAft>
              <a:buNone/>
            </a:pPr>
            <a:r>
              <a:rPr lang="en"/>
              <a:t>}</a:t>
            </a:r>
            <a:br>
              <a:rPr lang="en"/>
            </a:br>
            <a:br>
              <a:rPr lang="en"/>
            </a:br>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Analysis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are the interesting features of the algorithm? What is its time complexity, and why?</a:t>
            </a:r>
            <a:endParaRPr/>
          </a:p>
          <a:p>
            <a:pPr indent="-342900" lvl="0" marL="457200" rtl="0" algn="l">
              <a:spcBef>
                <a:spcPts val="1600"/>
              </a:spcBef>
              <a:spcAft>
                <a:spcPts val="0"/>
              </a:spcAft>
              <a:buSzPts val="1800"/>
              <a:buChar char="●"/>
            </a:pPr>
            <a:r>
              <a:rPr lang="en"/>
              <a:t>O(n) where n = number of insertions</a:t>
            </a:r>
            <a:endParaRPr/>
          </a:p>
          <a:p>
            <a:pPr indent="-342900" lvl="0" marL="457200" rtl="0" algn="l">
              <a:spcBef>
                <a:spcPts val="0"/>
              </a:spcBef>
              <a:spcAft>
                <a:spcPts val="0"/>
              </a:spcAft>
              <a:buSzPts val="1800"/>
              <a:buChar char="●"/>
            </a:pPr>
            <a:r>
              <a:rPr lang="en"/>
              <a:t>Dependent on input</a:t>
            </a:r>
            <a:endParaRPr/>
          </a:p>
          <a:p>
            <a:pPr indent="-342900" lvl="0" marL="457200" rtl="0" algn="l">
              <a:spcBef>
                <a:spcPts val="0"/>
              </a:spcBef>
              <a:spcAft>
                <a:spcPts val="0"/>
              </a:spcAft>
              <a:buSzPts val="1800"/>
              <a:buChar char="●"/>
            </a:pPr>
            <a:r>
              <a:rPr lang="en"/>
              <a:t>Dependent on collisions</a:t>
            </a:r>
            <a:endParaRPr/>
          </a:p>
          <a:p>
            <a:pPr indent="-317500" lvl="1" marL="914400" rtl="0" algn="l">
              <a:spcBef>
                <a:spcPts val="0"/>
              </a:spcBef>
              <a:spcAft>
                <a:spcPts val="0"/>
              </a:spcAft>
              <a:buSzPts val="1400"/>
              <a:buChar char="○"/>
            </a:pPr>
            <a:r>
              <a:rPr lang="en"/>
              <a:t>Randomly varies on combination of input, hash method, and table size</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Plan</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9 tests for each open addressing method on # of collisions</a:t>
            </a:r>
            <a:endParaRPr/>
          </a:p>
          <a:p>
            <a:pPr indent="-317500" lvl="1" marL="914400" rtl="0" algn="l">
              <a:spcBef>
                <a:spcPts val="0"/>
              </a:spcBef>
              <a:spcAft>
                <a:spcPts val="0"/>
              </a:spcAft>
              <a:buSzPts val="1400"/>
              <a:buChar char="○"/>
            </a:pPr>
            <a:r>
              <a:rPr lang="en"/>
              <a:t>At 3 different table sizes and 3 different load factors for each (3 x 3)</a:t>
            </a:r>
            <a:endParaRPr/>
          </a:p>
          <a:p>
            <a:pPr indent="-342900" lvl="0" marL="457200" rtl="0" algn="l">
              <a:spcBef>
                <a:spcPts val="0"/>
              </a:spcBef>
              <a:spcAft>
                <a:spcPts val="0"/>
              </a:spcAft>
              <a:buSzPts val="1800"/>
              <a:buChar char="●"/>
            </a:pPr>
            <a:r>
              <a:rPr lang="en"/>
              <a:t>Table size - {11, 29 , 101}</a:t>
            </a:r>
            <a:endParaRPr/>
          </a:p>
          <a:p>
            <a:pPr indent="-342900" lvl="0" marL="457200" rtl="0" algn="l">
              <a:spcBef>
                <a:spcPts val="0"/>
              </a:spcBef>
              <a:spcAft>
                <a:spcPts val="0"/>
              </a:spcAft>
              <a:buSzPts val="1800"/>
              <a:buChar char="●"/>
            </a:pPr>
            <a:r>
              <a:rPr lang="en"/>
              <a:t>Load factor - {40% , 60 %, 80%}</a:t>
            </a:r>
            <a:endParaRPr/>
          </a:p>
          <a:p>
            <a:pPr indent="-342900" lvl="0" marL="457200" rtl="0" algn="l">
              <a:spcBef>
                <a:spcPts val="0"/>
              </a:spcBef>
              <a:spcAft>
                <a:spcPts val="0"/>
              </a:spcAft>
              <a:buSzPts val="1800"/>
              <a:buChar char="●"/>
            </a:pPr>
            <a:r>
              <a:rPr lang="en"/>
              <a:t>Compute average of 50 trials of all 9 tests</a:t>
            </a:r>
            <a:endParaRPr/>
          </a:p>
          <a:p>
            <a:pPr indent="-342900" lvl="0" marL="457200" rtl="0" algn="l">
              <a:spcBef>
                <a:spcPts val="0"/>
              </a:spcBef>
              <a:spcAft>
                <a:spcPts val="0"/>
              </a:spcAft>
              <a:buSzPts val="1800"/>
              <a:buChar char="●"/>
            </a:pPr>
            <a:r>
              <a:rPr lang="en"/>
              <a:t>Export dataset to Excel</a:t>
            </a:r>
            <a:endParaRPr/>
          </a:p>
          <a:p>
            <a:pPr indent="-342900" lvl="0" marL="457200" rtl="0" algn="l">
              <a:spcBef>
                <a:spcPts val="0"/>
              </a:spcBef>
              <a:spcAft>
                <a:spcPts val="0"/>
              </a:spcAft>
              <a:buSzPts val="1800"/>
              <a:buChar char="●"/>
            </a:pPr>
            <a:r>
              <a:rPr lang="en"/>
              <a:t>Compare average based on load factors, table size, and probing methods </a:t>
            </a:r>
            <a:endParaRPr/>
          </a:p>
          <a:p>
            <a:pPr indent="-342900" lvl="0" marL="457200" rtl="0" algn="l">
              <a:spcBef>
                <a:spcPts val="0"/>
              </a:spcBef>
              <a:spcAft>
                <a:spcPts val="0"/>
              </a:spcAft>
              <a:buSzPts val="1800"/>
              <a:buChar char="●"/>
            </a:pPr>
            <a:r>
              <a:rPr lang="en"/>
              <a:t>Compare collision per insertions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