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hu L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PTSansNarrow-regular.fntdata"/><Relationship Id="rId21" Type="http://schemas.openxmlformats.org/officeDocument/2006/relationships/slide" Target="slides/slide14.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03T18:45:18.286">
    <p:pos x="6000" y="0"/>
    <p:text>在线版的白色背景去不掉？</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bc8d5ce07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1bc8d5ce07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bc8d5ce07_2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31bc8d5ce07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bc8d5ce07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bc8d5ce07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a9632aa4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a9632aa4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 the future, we can fine-tune this model on a larger corpus, or introduce pre-trained weights to improve the initialization effect. In addition, exploring different optimizers or more complex attention mechanisms may further improve performance. We will use different models and different datasets to compare with our method. In addition, due to the way the loss is calculated and the poor performance of traditional accuracy evaluation on NLP problems, we also plan to customize the loss function. The current idea is to use our method to evaluate the accuracy during training, and then multiply it by a weight and add it to the original loss function.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a9632aa4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a9632aa4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a9632aa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a9632aa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050">
                <a:solidFill>
                  <a:srgbClr val="0E0E0E"/>
                </a:solidFill>
                <a:latin typeface="Times New Roman"/>
                <a:ea typeface="Times New Roman"/>
                <a:cs typeface="Times New Roman"/>
                <a:sym typeface="Times New Roman"/>
              </a:rPr>
              <a:t>Good afternoon, everyone. I am excited to introduce our project, ‘XiaoFish - Natural Language Executes Terminal Command System.’</a:t>
            </a:r>
            <a:endParaRPr sz="105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zh-CN" sz="1050">
                <a:solidFill>
                  <a:srgbClr val="0E0E0E"/>
                </a:solidFill>
                <a:latin typeface="Times New Roman"/>
                <a:ea typeface="Times New Roman"/>
                <a:cs typeface="Times New Roman"/>
                <a:sym typeface="Times New Roman"/>
              </a:rPr>
              <a:t>With the rapid advancements in computing, command-line interfaces remain powerful but complex tools, especially for non-technical users. Many struggle with memorizing and executing commands, which often limits accessibility and efficiency.</a:t>
            </a:r>
            <a:endParaRPr sz="1050">
              <a:solidFill>
                <a:srgbClr val="0E0E0E"/>
              </a:solidFill>
              <a:latin typeface="Times New Roman"/>
              <a:ea typeface="Times New Roman"/>
              <a:cs typeface="Times New Roman"/>
              <a:sym typeface="Times New Roman"/>
            </a:endParaRPr>
          </a:p>
          <a:p>
            <a:pPr indent="0" lvl="0" marL="0" rtl="0" algn="l">
              <a:lnSpc>
                <a:spcPct val="125454"/>
              </a:lnSpc>
              <a:spcBef>
                <a:spcPts val="0"/>
              </a:spcBef>
              <a:spcAft>
                <a:spcPts val="800"/>
              </a:spcAft>
              <a:buNone/>
            </a:pPr>
            <a:r>
              <a:rPr lang="zh-CN" sz="900">
                <a:solidFill>
                  <a:schemeClr val="dk1"/>
                </a:solidFill>
              </a:rPr>
              <a:t>Our project, XiaoFish, simplifies command-line usage by allowing users to execute terminal commands in natural language. This reduces complexity and makes the terminal more accessible to all users.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a9632aa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a9632aa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zh-CN" sz="900">
                <a:solidFill>
                  <a:schemeClr val="dk1"/>
                </a:solidFill>
              </a:rPr>
              <a:t>And I will introduce the Data Cleaning Process</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We use the nl2bash dataset</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And it consists of two parts: the Commands dataset, which contains commands, and the Descriptions dataset, which describes the meaning of commands. These two datasets are related by the ID field.</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In the preprocessing steps:</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1. In the first step, we cleaned up the ID column. Converting all IDs to lowercase and removing spaces ensured that the IDs of commands and descriptions would match correctly.</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2. Second step, we de-duplicated the data, keeping only the first record for each ID. This reduces data redundancy and improves data consistency.</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3. Third step, we remove redundant noise by cleaning the text of commands and descriptions. Example:</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In commands, regular expressions were used to replace sensitive information, such as replacing IP addresses with &lt;IP_ADDRESS&gt;, paths with &lt;PATH&gt;, and numbers with &lt;NUM&gt;.</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4. For the description text, we removed the brackets and their contents to reduce unnecessary information interference.</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Fourth step, we merged the two datasets via outer joins and marked missing data with &lt;MISSING&gt; to ensure that all commands and descriptions were preserved.</a:t>
            </a:r>
            <a:endParaRPr sz="9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zh-CN" sz="900">
                <a:solidFill>
                  <a:schemeClr val="dk1"/>
                </a:solidFill>
              </a:rPr>
              <a:t>Finally, we extracted the keywords describing the text using TF-IDF, thus providing a concise summary of the core content of the natural language description.</a:t>
            </a:r>
            <a:endParaRPr sz="900">
              <a:solidFill>
                <a:schemeClr val="dk1"/>
              </a:solidFill>
            </a:endParaRPr>
          </a:p>
          <a:p>
            <a:pPr indent="0" lvl="0" marL="0" rtl="0" algn="l">
              <a:lnSpc>
                <a:spcPct val="125454"/>
              </a:lnSpc>
              <a:spcBef>
                <a:spcPts val="800"/>
              </a:spcBef>
              <a:spcAft>
                <a:spcPts val="800"/>
              </a:spcAft>
              <a:buNone/>
            </a:pPr>
            <a:r>
              <a:rPr lang="zh-CN" sz="900">
                <a:solidFill>
                  <a:schemeClr val="dk1"/>
                </a:solidFill>
              </a:rPr>
              <a:t>Let me give you an example of exactly how these steps work and the results.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a273320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ba273320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a9632aa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a9632aa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a9632aa4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a9632aa4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Transformer models have been very popular in the field of natural language processing in recent years. Our goal is to use them to complete sequence-to-sequence text conversion tasks, such as translation or question-answer generation. The code implements a multi-layer encoder and decoder architecture, each of which contains a multi-head attention mechanism and a feedforward neural network.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Model architecture</a:t>
            </a:r>
            <a:endParaRPr/>
          </a:p>
          <a:p>
            <a:pPr indent="0" lvl="0" marL="0" rtl="0" algn="l">
              <a:spcBef>
                <a:spcPts val="0"/>
              </a:spcBef>
              <a:spcAft>
                <a:spcPts val="0"/>
              </a:spcAft>
              <a:buClr>
                <a:schemeClr val="dk1"/>
              </a:buClr>
              <a:buSzPts val="1100"/>
              <a:buFont typeface="Arial"/>
              <a:buNone/>
            </a:pPr>
            <a:r>
              <a:rPr lang="zh-CN"/>
              <a:t>We build the model from the basics: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Position encoding: To make up for the lack of position information in sequence data, the code uses sine and cosine functions to generate position encodings.</a:t>
            </a:r>
            <a:endParaRPr/>
          </a:p>
          <a:p>
            <a:pPr indent="0" lvl="0" marL="0" rtl="0" algn="l">
              <a:spcBef>
                <a:spcPts val="0"/>
              </a:spcBef>
              <a:spcAft>
                <a:spcPts val="0"/>
              </a:spcAft>
              <a:buClr>
                <a:schemeClr val="dk1"/>
              </a:buClr>
              <a:buSzPts val="1100"/>
              <a:buFont typeface="Arial"/>
              <a:buNone/>
            </a:pPr>
            <a:r>
              <a:rPr lang="zh-CN"/>
              <a:t>Multi-head attention mechanism: This module achieves richer information extraction by decomposing query, key, and value matrices.</a:t>
            </a:r>
            <a:endParaRPr/>
          </a:p>
          <a:p>
            <a:pPr indent="0" lvl="0" marL="0" rtl="0" algn="l">
              <a:spcBef>
                <a:spcPts val="0"/>
              </a:spcBef>
              <a:spcAft>
                <a:spcPts val="0"/>
              </a:spcAft>
              <a:buClr>
                <a:schemeClr val="dk1"/>
              </a:buClr>
              <a:buSzPts val="1100"/>
              <a:buFont typeface="Arial"/>
              <a:buNone/>
            </a:pPr>
            <a:r>
              <a:rPr lang="zh-CN"/>
              <a:t>Encoder and decoder: The encoder converts the input sequence into context representations, and the decoder uses these representations to generate the target sequence.</a:t>
            </a:r>
            <a:endParaRPr/>
          </a:p>
          <a:p>
            <a:pPr indent="0" lvl="0" marL="0" rtl="0" algn="l">
              <a:spcBef>
                <a:spcPts val="0"/>
              </a:spcBef>
              <a:spcAft>
                <a:spcPts val="0"/>
              </a:spcAft>
              <a:buNone/>
            </a:pPr>
            <a:r>
              <a:rPr lang="zh-CN"/>
              <a:t>Custom optimizer: The convergence of the model is enhanced through the learning rate scheduling strategy.</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Dataset partitioning: The code partitions the dataset in a ratio of 8:1:1 and ensures the length consistency of the sequences.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64d0535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64d0535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splitted the dataset as 80% of training, 10% of validation, 10% of testing</a:t>
            </a:r>
            <a:endParaRPr/>
          </a:p>
          <a:p>
            <a:pPr indent="0" lvl="0" marL="0" rtl="0" algn="l">
              <a:spcBef>
                <a:spcPts val="0"/>
              </a:spcBef>
              <a:spcAft>
                <a:spcPts val="0"/>
              </a:spcAft>
              <a:buNone/>
            </a:pPr>
            <a:r>
              <a:rPr lang="zh-CN"/>
              <a:t>We trained for 50 epochs on the training set</a:t>
            </a:r>
            <a:endParaRPr/>
          </a:p>
          <a:p>
            <a:pPr indent="0" lvl="0" marL="0" rtl="0" algn="l">
              <a:spcBef>
                <a:spcPts val="0"/>
              </a:spcBef>
              <a:spcAft>
                <a:spcPts val="0"/>
              </a:spcAft>
              <a:buNone/>
            </a:pPr>
            <a:r>
              <a:rPr lang="zh-CN"/>
              <a:t>The result is show as the following graph.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bc8d5ce07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1bc8d5ce07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bc8d5ce07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31bc8d5ce07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9" name="Google Shape;69;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5"/>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74" name="Google Shape;7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7" name="Google Shape;77;p16"/>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6"/>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2" name="Google Shape;8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1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89" name="Google Shape;8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2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6" name="Google Shape;9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4" name="Google Shape;10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dk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64" name="Google Shape;64;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11.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CIS600 P</a:t>
            </a:r>
            <a:r>
              <a:rPr lang="zh-CN"/>
              <a:t>resentation</a:t>
            </a:r>
            <a:endParaRPr/>
          </a:p>
        </p:txBody>
      </p:sp>
      <p:sp>
        <p:nvSpPr>
          <p:cNvPr id="112" name="Google Shape;112;p2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zh-CN"/>
              <a:t>Jingyuan Chen, Yifei Guo, Shu Li, Yanchen Li, Zirui Liu, Wenzhe Ma, Qingyuan Mao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285750" lvl="0" marL="285750" rtl="0" algn="l">
              <a:lnSpc>
                <a:spcPct val="100000"/>
              </a:lnSpc>
              <a:spcBef>
                <a:spcPts val="0"/>
              </a:spcBef>
              <a:spcAft>
                <a:spcPts val="1200"/>
              </a:spcAft>
              <a:buSzPct val="111111"/>
              <a:buNone/>
            </a:pPr>
            <a:r>
              <a:rPr lang="zh-CN"/>
              <a:t>Functional Testing</a:t>
            </a:r>
            <a:endParaRPr/>
          </a:p>
        </p:txBody>
      </p:sp>
      <p:sp>
        <p:nvSpPr>
          <p:cNvPr id="174" name="Google Shape;174;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285750" lvl="0" marL="285750" rtl="0" algn="l">
              <a:lnSpc>
                <a:spcPct val="115000"/>
              </a:lnSpc>
              <a:spcBef>
                <a:spcPts val="0"/>
              </a:spcBef>
              <a:spcAft>
                <a:spcPts val="0"/>
              </a:spcAft>
              <a:buSzPts val="1800"/>
              <a:buChar char="●"/>
            </a:pPr>
            <a:r>
              <a:rPr lang="zh-CN"/>
              <a:t>Execute both the reference commands and the model-generated </a:t>
            </a:r>
            <a:endParaRPr/>
          </a:p>
          <a:p>
            <a:pPr indent="-171450" lvl="0" marL="285750" rtl="0" algn="l">
              <a:lnSpc>
                <a:spcPct val="115000"/>
              </a:lnSpc>
              <a:spcBef>
                <a:spcPts val="1200"/>
              </a:spcBef>
              <a:spcAft>
                <a:spcPts val="0"/>
              </a:spcAft>
              <a:buSzPts val="1800"/>
              <a:buNone/>
            </a:pPr>
            <a:r>
              <a:t/>
            </a:r>
            <a:endParaRPr/>
          </a:p>
          <a:p>
            <a:pPr indent="-285750" lvl="0" marL="285750" rtl="0" algn="l">
              <a:lnSpc>
                <a:spcPct val="115000"/>
              </a:lnSpc>
              <a:spcBef>
                <a:spcPts val="1200"/>
              </a:spcBef>
              <a:spcAft>
                <a:spcPts val="0"/>
              </a:spcAft>
              <a:buSzPts val="1800"/>
              <a:buChar char="●"/>
            </a:pPr>
            <a:r>
              <a:rPr lang="zh-CN"/>
              <a:t>Capture standard output &amp; the error output</a:t>
            </a:r>
            <a:endParaRPr/>
          </a:p>
          <a:p>
            <a:pPr indent="-171450" lvl="0" marL="285750" rtl="0" algn="l">
              <a:lnSpc>
                <a:spcPct val="115000"/>
              </a:lnSpc>
              <a:spcBef>
                <a:spcPts val="1200"/>
              </a:spcBef>
              <a:spcAft>
                <a:spcPts val="0"/>
              </a:spcAft>
              <a:buSzPts val="1800"/>
              <a:buNone/>
            </a:pPr>
            <a:r>
              <a:t/>
            </a:r>
            <a:endParaRPr/>
          </a:p>
          <a:p>
            <a:pPr indent="-285750" lvl="0" marL="285750" rtl="0" algn="l">
              <a:lnSpc>
                <a:spcPct val="115000"/>
              </a:lnSpc>
              <a:spcBef>
                <a:spcPts val="1200"/>
              </a:spcBef>
              <a:spcAft>
                <a:spcPts val="0"/>
              </a:spcAft>
              <a:buSzPts val="1800"/>
              <a:buChar char="●"/>
            </a:pPr>
            <a:r>
              <a:rPr lang="zh-CN"/>
              <a:t>Compare &amp; Match</a:t>
            </a:r>
            <a:endParaRPr/>
          </a:p>
          <a:p>
            <a:pPr indent="-171450" lvl="0" marL="285750" rtl="0" algn="l">
              <a:lnSpc>
                <a:spcPct val="115000"/>
              </a:lnSpc>
              <a:spcBef>
                <a:spcPts val="1200"/>
              </a:spcBef>
              <a:spcAft>
                <a:spcPts val="0"/>
              </a:spcAft>
              <a:buSzPts val="1800"/>
              <a:buNone/>
            </a:pPr>
            <a:r>
              <a:t/>
            </a:r>
            <a:endParaRPr/>
          </a:p>
          <a:p>
            <a:pPr indent="-285750" lvl="0" marL="285750" rtl="0" algn="l">
              <a:lnSpc>
                <a:spcPct val="115000"/>
              </a:lnSpc>
              <a:spcBef>
                <a:spcPts val="1200"/>
              </a:spcBef>
              <a:spcAft>
                <a:spcPts val="1200"/>
              </a:spcAft>
              <a:buSzPts val="1800"/>
              <a:buChar char="●"/>
            </a:pPr>
            <a:r>
              <a:rPr lang="zh-CN"/>
              <a:t>Accuracy</a:t>
            </a:r>
            <a:endParaRPr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285750" lvl="0" marL="285750" rtl="0" algn="l">
              <a:lnSpc>
                <a:spcPct val="100000"/>
              </a:lnSpc>
              <a:spcBef>
                <a:spcPts val="0"/>
              </a:spcBef>
              <a:spcAft>
                <a:spcPts val="1200"/>
              </a:spcAft>
              <a:buSzPct val="111111"/>
              <a:buNone/>
            </a:pPr>
            <a:r>
              <a:rPr lang="zh-CN"/>
              <a:t>Functional Testing</a:t>
            </a:r>
            <a:endParaRPr/>
          </a:p>
        </p:txBody>
      </p:sp>
      <p:sp>
        <p:nvSpPr>
          <p:cNvPr id="180" name="Google Shape;180;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SzPts val="1800"/>
              <a:buChar char="●"/>
            </a:pPr>
            <a:r>
              <a:rPr lang="zh-CN"/>
              <a:t>Sample Output</a:t>
            </a:r>
            <a:endParaRPr/>
          </a:p>
          <a:p>
            <a:pPr indent="0" lvl="0" marL="0" rtl="0" algn="l">
              <a:lnSpc>
                <a:spcPct val="115000"/>
              </a:lnSpc>
              <a:spcBef>
                <a:spcPts val="1200"/>
              </a:spcBef>
              <a:spcAft>
                <a:spcPts val="1200"/>
              </a:spcAft>
              <a:buSzPts val="1800"/>
              <a:buNone/>
            </a:pPr>
            <a:r>
              <a:t/>
            </a:r>
            <a:endParaRPr/>
          </a:p>
        </p:txBody>
      </p:sp>
      <p:pic>
        <p:nvPicPr>
          <p:cNvPr id="181" name="Google Shape;181;p34"/>
          <p:cNvPicPr preferRelativeResize="0"/>
          <p:nvPr/>
        </p:nvPicPr>
        <p:blipFill rotWithShape="1">
          <a:blip r:embed="rId4">
            <a:alphaModFix/>
          </a:blip>
          <a:srcRect b="0" l="0" r="0" t="0"/>
          <a:stretch/>
        </p:blipFill>
        <p:spPr>
          <a:xfrm>
            <a:off x="596589" y="2082523"/>
            <a:ext cx="7772400" cy="978454"/>
          </a:xfrm>
          <a:prstGeom prst="rect">
            <a:avLst/>
          </a:prstGeom>
          <a:noFill/>
          <a:ln>
            <a:noFill/>
          </a:ln>
          <a:effectLst>
            <a:outerShdw blurRad="57150" rotWithShape="0" algn="bl" dir="5400000" dist="19050">
              <a:srgbClr val="000000">
                <a:alpha val="50000"/>
              </a:srgbClr>
            </a:outerShdw>
          </a:effectLst>
        </p:spPr>
      </p:pic>
      <p:pic>
        <p:nvPicPr>
          <p:cNvPr id="182" name="Google Shape;182;p34"/>
          <p:cNvPicPr preferRelativeResize="0"/>
          <p:nvPr/>
        </p:nvPicPr>
        <p:blipFill rotWithShape="1">
          <a:blip r:embed="rId5">
            <a:alphaModFix/>
          </a:blip>
          <a:srcRect b="0" l="0" r="0" t="0"/>
          <a:stretch/>
        </p:blipFill>
        <p:spPr>
          <a:xfrm>
            <a:off x="596589" y="3379478"/>
            <a:ext cx="7772400" cy="8710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Results</a:t>
            </a:r>
            <a:endParaRPr/>
          </a:p>
        </p:txBody>
      </p:sp>
      <p:pic>
        <p:nvPicPr>
          <p:cNvPr id="188" name="Google Shape;188;p35"/>
          <p:cNvPicPr preferRelativeResize="0"/>
          <p:nvPr/>
        </p:nvPicPr>
        <p:blipFill rotWithShape="1">
          <a:blip r:embed="rId3">
            <a:alphaModFix/>
          </a:blip>
          <a:srcRect b="0" l="0" r="0" t="0"/>
          <a:stretch/>
        </p:blipFill>
        <p:spPr>
          <a:xfrm>
            <a:off x="857297" y="1225904"/>
            <a:ext cx="7429405" cy="38200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Future Directions</a:t>
            </a:r>
            <a:endParaRPr/>
          </a:p>
        </p:txBody>
      </p:sp>
      <p:sp>
        <p:nvSpPr>
          <p:cNvPr id="194" name="Google Shape;194;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rgbClr val="1E1F22"/>
                </a:solidFill>
              </a:rPr>
              <a:t>P</a:t>
            </a:r>
            <a:r>
              <a:rPr lang="zh-CN">
                <a:solidFill>
                  <a:srgbClr val="1E1F22"/>
                </a:solidFill>
              </a:rPr>
              <a:t>retrained weights</a:t>
            </a:r>
            <a:endParaRPr>
              <a:solidFill>
                <a:srgbClr val="1E1F22"/>
              </a:solidFill>
            </a:endParaRPr>
          </a:p>
          <a:p>
            <a:pPr indent="0" lvl="0" marL="0" rtl="0" algn="l">
              <a:spcBef>
                <a:spcPts val="1200"/>
              </a:spcBef>
              <a:spcAft>
                <a:spcPts val="1200"/>
              </a:spcAft>
              <a:buNone/>
            </a:pPr>
            <a:r>
              <a:rPr lang="zh-CN">
                <a:solidFill>
                  <a:srgbClr val="1E1F22"/>
                </a:solidFill>
              </a:rPr>
              <a:t>loss function</a:t>
            </a:r>
            <a:endParaRPr>
              <a:solidFill>
                <a:srgbClr val="1E1F2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2542425" y="1874075"/>
            <a:ext cx="4260300" cy="9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6000"/>
              <a:t>Questions?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a:t>
            </a:r>
            <a:endParaRPr/>
          </a:p>
        </p:txBody>
      </p:sp>
      <p:sp>
        <p:nvSpPr>
          <p:cNvPr id="118" name="Google Shape;11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zh-CN" sz="2300">
                <a:solidFill>
                  <a:srgbClr val="1E1F22"/>
                </a:solidFill>
                <a:latin typeface="Times New Roman"/>
                <a:ea typeface="Times New Roman"/>
                <a:cs typeface="Times New Roman"/>
                <a:sym typeface="Times New Roman"/>
              </a:rPr>
              <a:t>XiaoFish - Natural language executes terminal command system</a:t>
            </a:r>
            <a:endParaRPr b="1" sz="2300">
              <a:solidFill>
                <a:srgbClr val="1E1F22"/>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zh-CN" sz="1700">
                <a:solidFill>
                  <a:srgbClr val="1E1F22"/>
                </a:solidFill>
                <a:latin typeface="Times New Roman"/>
                <a:ea typeface="Times New Roman"/>
                <a:cs typeface="Times New Roman"/>
                <a:sym typeface="Times New Roman"/>
              </a:rPr>
              <a:t>Terminal command line interface (CLI) has become the preferred tool for many developers and system administrators.</a:t>
            </a:r>
            <a:endParaRPr b="1" sz="1700">
              <a:solidFill>
                <a:srgbClr val="1E1F22"/>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zh-CN" sz="1700">
                <a:solidFill>
                  <a:srgbClr val="1E1F22"/>
                </a:solidFill>
                <a:latin typeface="Times New Roman"/>
                <a:ea typeface="Times New Roman"/>
                <a:cs typeface="Times New Roman"/>
                <a:sym typeface="Times New Roman"/>
              </a:rPr>
              <a:t>1.difficult for most non-technical users</a:t>
            </a:r>
            <a:endParaRPr b="1" sz="1700">
              <a:solidFill>
                <a:srgbClr val="1E1F22"/>
              </a:solidFill>
              <a:latin typeface="Times New Roman"/>
              <a:ea typeface="Times New Roman"/>
              <a:cs typeface="Times New Roman"/>
              <a:sym typeface="Times New Roman"/>
            </a:endParaRPr>
          </a:p>
          <a:p>
            <a:pPr indent="0" lvl="0" marL="0" rtl="0" algn="l">
              <a:lnSpc>
                <a:spcPct val="100000"/>
              </a:lnSpc>
              <a:spcBef>
                <a:spcPts val="1600"/>
              </a:spcBef>
              <a:spcAft>
                <a:spcPts val="1600"/>
              </a:spcAft>
              <a:buNone/>
            </a:pPr>
            <a:r>
              <a:rPr b="1" lang="zh-CN" sz="1700">
                <a:solidFill>
                  <a:srgbClr val="1E1F22"/>
                </a:solidFill>
                <a:latin typeface="Times New Roman"/>
                <a:ea typeface="Times New Roman"/>
                <a:cs typeface="Times New Roman"/>
                <a:sym typeface="Times New Roman"/>
              </a:rPr>
              <a:t>2.spend a lot of time learning and remembering complex terminal commands</a:t>
            </a:r>
            <a:endParaRPr b="1" sz="1700">
              <a:solidFill>
                <a:srgbClr val="1E1F2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Cleaning Process</a:t>
            </a:r>
            <a:endParaRPr/>
          </a:p>
        </p:txBody>
      </p:sp>
      <p:sp>
        <p:nvSpPr>
          <p:cNvPr id="124" name="Google Shape;124;p26"/>
          <p:cNvSpPr txBox="1"/>
          <p:nvPr>
            <p:ph idx="1" type="body"/>
          </p:nvPr>
        </p:nvSpPr>
        <p:spPr>
          <a:xfrm>
            <a:off x="311700" y="1190125"/>
            <a:ext cx="8520600" cy="3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200">
                <a:solidFill>
                  <a:srgbClr val="1E1F22"/>
                </a:solidFill>
              </a:rPr>
              <a:t>1.</a:t>
            </a:r>
            <a:r>
              <a:rPr lang="zh-CN" sz="2200">
                <a:solidFill>
                  <a:srgbClr val="1E1F22"/>
                </a:solidFill>
                <a:latin typeface="Arial"/>
                <a:ea typeface="Arial"/>
                <a:cs typeface="Arial"/>
                <a:sym typeface="Arial"/>
              </a:rPr>
              <a:t>cleaned up the ID column. Converting all IDs to lowercase and removing spaces</a:t>
            </a:r>
            <a:endParaRPr sz="2200">
              <a:solidFill>
                <a:srgbClr val="1E1F22"/>
              </a:solidFill>
              <a:latin typeface="Arial"/>
              <a:ea typeface="Arial"/>
              <a:cs typeface="Arial"/>
              <a:sym typeface="Arial"/>
            </a:endParaRPr>
          </a:p>
          <a:p>
            <a:pPr indent="0" lvl="0" marL="0" rtl="0" algn="l">
              <a:spcBef>
                <a:spcPts val="1200"/>
              </a:spcBef>
              <a:spcAft>
                <a:spcPts val="0"/>
              </a:spcAft>
              <a:buNone/>
            </a:pPr>
            <a:r>
              <a:rPr lang="zh-CN" sz="2200">
                <a:solidFill>
                  <a:srgbClr val="1E1F22"/>
                </a:solidFill>
                <a:latin typeface="Arial"/>
                <a:ea typeface="Arial"/>
                <a:cs typeface="Arial"/>
                <a:sym typeface="Arial"/>
              </a:rPr>
              <a:t>2.</a:t>
            </a:r>
            <a:r>
              <a:rPr lang="zh-CN" sz="2200">
                <a:solidFill>
                  <a:srgbClr val="000000"/>
                </a:solidFill>
                <a:latin typeface="Arial"/>
                <a:ea typeface="Arial"/>
                <a:cs typeface="Arial"/>
                <a:sym typeface="Arial"/>
              </a:rPr>
              <a:t>de-duplicated the data, keeping only the first record for each ID</a:t>
            </a:r>
            <a:endParaRPr sz="2200">
              <a:solidFill>
                <a:srgbClr val="000000"/>
              </a:solidFill>
              <a:latin typeface="Arial"/>
              <a:ea typeface="Arial"/>
              <a:cs typeface="Arial"/>
              <a:sym typeface="Arial"/>
            </a:endParaRPr>
          </a:p>
          <a:p>
            <a:pPr indent="0" lvl="0" marL="0" rtl="0" algn="l">
              <a:spcBef>
                <a:spcPts val="1200"/>
              </a:spcBef>
              <a:spcAft>
                <a:spcPts val="0"/>
              </a:spcAft>
              <a:buNone/>
            </a:pPr>
            <a:r>
              <a:rPr lang="zh-CN" sz="2200">
                <a:solidFill>
                  <a:srgbClr val="000000"/>
                </a:solidFill>
                <a:latin typeface="Arial"/>
                <a:ea typeface="Arial"/>
                <a:cs typeface="Arial"/>
                <a:sym typeface="Arial"/>
              </a:rPr>
              <a:t>3.remove redundant noise by cleaning the text of commands and descriptions</a:t>
            </a:r>
            <a:endParaRPr sz="2200">
              <a:solidFill>
                <a:srgbClr val="000000"/>
              </a:solidFill>
              <a:latin typeface="Arial"/>
              <a:ea typeface="Arial"/>
              <a:cs typeface="Arial"/>
              <a:sym typeface="Arial"/>
            </a:endParaRPr>
          </a:p>
          <a:p>
            <a:pPr indent="0" lvl="0" marL="0" rtl="0" algn="l">
              <a:spcBef>
                <a:spcPts val="1200"/>
              </a:spcBef>
              <a:spcAft>
                <a:spcPts val="0"/>
              </a:spcAft>
              <a:buNone/>
            </a:pPr>
            <a:r>
              <a:rPr lang="zh-CN" sz="2200">
                <a:solidFill>
                  <a:srgbClr val="000000"/>
                </a:solidFill>
                <a:latin typeface="Arial"/>
                <a:ea typeface="Arial"/>
                <a:cs typeface="Arial"/>
                <a:sym typeface="Arial"/>
              </a:rPr>
              <a:t>4.removed the brackets and their contents</a:t>
            </a:r>
            <a:endParaRPr sz="2200">
              <a:solidFill>
                <a:srgbClr val="000000"/>
              </a:solidFill>
              <a:latin typeface="Arial"/>
              <a:ea typeface="Arial"/>
              <a:cs typeface="Arial"/>
              <a:sym typeface="Arial"/>
            </a:endParaRPr>
          </a:p>
          <a:p>
            <a:pPr indent="0" lvl="0" marL="0" rtl="0" algn="l">
              <a:spcBef>
                <a:spcPts val="1200"/>
              </a:spcBef>
              <a:spcAft>
                <a:spcPts val="1200"/>
              </a:spcAft>
              <a:buNone/>
            </a:pPr>
            <a:r>
              <a:rPr lang="zh-CN" sz="2200">
                <a:solidFill>
                  <a:srgbClr val="000000"/>
                </a:solidFill>
                <a:latin typeface="Arial"/>
                <a:ea typeface="Arial"/>
                <a:cs typeface="Arial"/>
                <a:sym typeface="Arial"/>
              </a:rPr>
              <a:t>5.extracted the keywords describing the text using TF-IDF</a:t>
            </a:r>
            <a:endParaRPr sz="2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idx="1" type="body"/>
          </p:nvPr>
        </p:nvSpPr>
        <p:spPr>
          <a:xfrm>
            <a:off x="311700" y="425900"/>
            <a:ext cx="8520600" cy="4488300"/>
          </a:xfrm>
          <a:prstGeom prst="rect">
            <a:avLst/>
          </a:prstGeom>
        </p:spPr>
        <p:txBody>
          <a:bodyPr anchorCtr="0" anchor="t" bIns="91425" lIns="91425" spcFirstLastPara="1" rIns="91425" wrap="square" tIns="91425">
            <a:noAutofit/>
          </a:bodyPr>
          <a:lstStyle/>
          <a:p>
            <a:pPr indent="0" lvl="0" marL="0" rtl="0" algn="l">
              <a:lnSpc>
                <a:spcPct val="105454"/>
              </a:lnSpc>
              <a:spcBef>
                <a:spcPts val="0"/>
              </a:spcBef>
              <a:spcAft>
                <a:spcPts val="0"/>
              </a:spcAft>
              <a:buSzPts val="1018"/>
              <a:buNone/>
            </a:pPr>
            <a:r>
              <a:rPr lang="zh-CN" sz="1532">
                <a:solidFill>
                  <a:srgbClr val="000000"/>
                </a:solidFill>
                <a:latin typeface="Arial"/>
                <a:ea typeface="Arial"/>
                <a:cs typeface="Arial"/>
                <a:sym typeface="Arial"/>
              </a:rPr>
              <a:t>Suppose we have the following data:</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rPr lang="zh-CN" sz="1532">
                <a:solidFill>
                  <a:srgbClr val="000000"/>
                </a:solidFill>
                <a:latin typeface="Arial"/>
                <a:ea typeface="Arial"/>
                <a:cs typeface="Arial"/>
                <a:sym typeface="Arial"/>
              </a:rPr>
              <a:t>ID: Example_123</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rPr lang="zh-CN" sz="1532">
                <a:solidFill>
                  <a:srgbClr val="000000"/>
                </a:solidFill>
                <a:latin typeface="Arial"/>
                <a:ea typeface="Arial"/>
                <a:cs typeface="Arial"/>
                <a:sym typeface="Arial"/>
              </a:rPr>
              <a:t>Command: ping 192.168.1.1 -c 4</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rPr lang="zh-CN" sz="1532">
                <a:solidFill>
                  <a:srgbClr val="000000"/>
                </a:solidFill>
                <a:latin typeface="Arial"/>
                <a:ea typeface="Arial"/>
                <a:cs typeface="Arial"/>
                <a:sym typeface="Arial"/>
              </a:rPr>
              <a:t>Description: Send 4 packets to a specific IP address (e.g., 192.168.1.1)</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rPr lang="zh-CN" sz="1532">
                <a:solidFill>
                  <a:srgbClr val="000000"/>
                </a:solidFill>
                <a:latin typeface="Arial"/>
                <a:ea typeface="Arial"/>
                <a:cs typeface="Arial"/>
                <a:sym typeface="Arial"/>
              </a:rPr>
              <a:t>Cleaned up:</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rPr lang="zh-CN" sz="1532">
                <a:solidFill>
                  <a:srgbClr val="000000"/>
                </a:solidFill>
                <a:latin typeface="Arial"/>
                <a:ea typeface="Arial"/>
                <a:cs typeface="Arial"/>
                <a:sym typeface="Arial"/>
              </a:rPr>
              <a:t>IDs were standardized to lowercase: example_123</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rPr lang="zh-CN" sz="1532">
                <a:solidFill>
                  <a:srgbClr val="000000"/>
                </a:solidFill>
                <a:latin typeface="Arial"/>
                <a:ea typeface="Arial"/>
                <a:cs typeface="Arial"/>
                <a:sym typeface="Arial"/>
              </a:rPr>
              <a:t>Command cleaned up to: ping &lt;IP_ADDRESS&gt; &lt;FLAG&gt; &lt;NUM&gt;</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rPr lang="zh-CN" sz="1532">
                <a:solidFill>
                  <a:srgbClr val="000000"/>
                </a:solidFill>
                <a:latin typeface="Arial"/>
                <a:ea typeface="Arial"/>
                <a:cs typeface="Arial"/>
                <a:sym typeface="Arial"/>
              </a:rPr>
              <a:t>Description cleaned up to: Send 4 packets to a specific IP address</a:t>
            </a:r>
            <a:endParaRPr sz="1532">
              <a:solidFill>
                <a:srgbClr val="000000"/>
              </a:solidFill>
              <a:latin typeface="Arial"/>
              <a:ea typeface="Arial"/>
              <a:cs typeface="Arial"/>
              <a:sym typeface="Arial"/>
            </a:endParaRPr>
          </a:p>
          <a:p>
            <a:pPr indent="0" lvl="0" marL="0" rtl="0" algn="l">
              <a:lnSpc>
                <a:spcPct val="105454"/>
              </a:lnSpc>
              <a:spcBef>
                <a:spcPts val="800"/>
              </a:spcBef>
              <a:spcAft>
                <a:spcPts val="0"/>
              </a:spcAft>
              <a:buSzPts val="1018"/>
              <a:buNone/>
            </a:pPr>
            <a:r>
              <a:rPr lang="zh-CN" sz="1532">
                <a:solidFill>
                  <a:srgbClr val="000000"/>
                </a:solidFill>
                <a:latin typeface="Arial"/>
                <a:ea typeface="Arial"/>
                <a:cs typeface="Arial"/>
                <a:sym typeface="Arial"/>
              </a:rPr>
              <a:t>The keyword extracted using TF-IDF is: send packets specific address</a:t>
            </a:r>
            <a:endParaRPr sz="1532">
              <a:solidFill>
                <a:srgbClr val="000000"/>
              </a:solidFill>
              <a:latin typeface="Arial"/>
              <a:ea typeface="Arial"/>
              <a:cs typeface="Arial"/>
              <a:sym typeface="Arial"/>
            </a:endParaRPr>
          </a:p>
          <a:p>
            <a:pPr indent="0" lvl="0" marL="0" rtl="0" algn="l">
              <a:lnSpc>
                <a:spcPct val="105454"/>
              </a:lnSpc>
              <a:spcBef>
                <a:spcPts val="800"/>
              </a:spcBef>
              <a:spcAft>
                <a:spcPts val="800"/>
              </a:spcAft>
              <a:buSzPts val="1018"/>
              <a:buNone/>
            </a:pPr>
            <a:r>
              <a:t/>
            </a:r>
            <a:endParaRPr sz="236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Dataset Generation</a:t>
            </a:r>
            <a:endParaRPr/>
          </a:p>
        </p:txBody>
      </p:sp>
      <p:pic>
        <p:nvPicPr>
          <p:cNvPr id="135" name="Google Shape;135;p28"/>
          <p:cNvPicPr preferRelativeResize="0"/>
          <p:nvPr/>
        </p:nvPicPr>
        <p:blipFill>
          <a:blip r:embed="rId3">
            <a:alphaModFix/>
          </a:blip>
          <a:stretch>
            <a:fillRect/>
          </a:stretch>
        </p:blipFill>
        <p:spPr>
          <a:xfrm>
            <a:off x="311700" y="1225152"/>
            <a:ext cx="7473301" cy="210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title"/>
          </p:nvPr>
        </p:nvSpPr>
        <p:spPr>
          <a:xfrm>
            <a:off x="245825" y="1815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Model Architecture</a:t>
            </a:r>
            <a:endParaRPr/>
          </a:p>
        </p:txBody>
      </p:sp>
      <p:pic>
        <p:nvPicPr>
          <p:cNvPr id="141" name="Google Shape;141;p29"/>
          <p:cNvPicPr preferRelativeResize="0"/>
          <p:nvPr/>
        </p:nvPicPr>
        <p:blipFill>
          <a:blip r:embed="rId3">
            <a:alphaModFix/>
          </a:blip>
          <a:stretch>
            <a:fillRect/>
          </a:stretch>
        </p:blipFill>
        <p:spPr>
          <a:xfrm>
            <a:off x="3884300" y="384025"/>
            <a:ext cx="4387599" cy="4448674"/>
          </a:xfrm>
          <a:prstGeom prst="rect">
            <a:avLst/>
          </a:prstGeom>
          <a:noFill/>
          <a:ln>
            <a:noFill/>
          </a:ln>
        </p:spPr>
      </p:pic>
      <p:sp>
        <p:nvSpPr>
          <p:cNvPr id="142" name="Google Shape;142;p29"/>
          <p:cNvSpPr txBox="1"/>
          <p:nvPr/>
        </p:nvSpPr>
        <p:spPr>
          <a:xfrm>
            <a:off x="378375" y="1164675"/>
            <a:ext cx="3281100" cy="30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rgbClr val="1E1F22"/>
                </a:solidFill>
                <a:latin typeface="Times New Roman"/>
                <a:ea typeface="Times New Roman"/>
                <a:cs typeface="Times New Roman"/>
                <a:sym typeface="Times New Roman"/>
              </a:rPr>
              <a:t>Transformer model: about 5.7M parameter</a:t>
            </a:r>
            <a:endParaRPr sz="1800">
              <a:solidFill>
                <a:srgbClr val="1E1F2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1E1F22"/>
              </a:solidFill>
              <a:latin typeface="Times New Roman"/>
              <a:ea typeface="Times New Roman"/>
              <a:cs typeface="Times New Roman"/>
              <a:sym typeface="Times New Roman"/>
            </a:endParaRPr>
          </a:p>
          <a:p>
            <a:pPr indent="0" lvl="0" marL="0" rtl="0" algn="l">
              <a:spcBef>
                <a:spcPts val="0"/>
              </a:spcBef>
              <a:spcAft>
                <a:spcPts val="0"/>
              </a:spcAft>
              <a:buNone/>
            </a:pPr>
            <a:r>
              <a:rPr lang="zh-CN" sz="1800">
                <a:solidFill>
                  <a:srgbClr val="1E1F22"/>
                </a:solidFill>
                <a:latin typeface="Times New Roman"/>
                <a:ea typeface="Times New Roman"/>
                <a:cs typeface="Times New Roman"/>
                <a:sym typeface="Times New Roman"/>
              </a:rPr>
              <a:t>4 number of layers</a:t>
            </a:r>
            <a:endParaRPr sz="1800">
              <a:solidFill>
                <a:srgbClr val="1E1F22"/>
              </a:solidFill>
              <a:latin typeface="Times New Roman"/>
              <a:ea typeface="Times New Roman"/>
              <a:cs typeface="Times New Roman"/>
              <a:sym typeface="Times New Roman"/>
            </a:endParaRPr>
          </a:p>
          <a:p>
            <a:pPr indent="0" lvl="0" marL="0" rtl="0" algn="l">
              <a:spcBef>
                <a:spcPts val="0"/>
              </a:spcBef>
              <a:spcAft>
                <a:spcPts val="0"/>
              </a:spcAft>
              <a:buNone/>
            </a:pPr>
            <a:r>
              <a:rPr lang="zh-CN" sz="1800">
                <a:solidFill>
                  <a:srgbClr val="1E1F22"/>
                </a:solidFill>
                <a:latin typeface="Times New Roman"/>
                <a:ea typeface="Times New Roman"/>
                <a:cs typeface="Times New Roman"/>
                <a:sym typeface="Times New Roman"/>
              </a:rPr>
              <a:t>8 number of heads</a:t>
            </a:r>
            <a:endParaRPr sz="1800">
              <a:solidFill>
                <a:srgbClr val="1E1F22"/>
              </a:solidFill>
              <a:latin typeface="Times New Roman"/>
              <a:ea typeface="Times New Roman"/>
              <a:cs typeface="Times New Roman"/>
              <a:sym typeface="Times New Roman"/>
            </a:endParaRPr>
          </a:p>
          <a:p>
            <a:pPr indent="0" lvl="0" marL="0" rtl="0" algn="l">
              <a:spcBef>
                <a:spcPts val="0"/>
              </a:spcBef>
              <a:spcAft>
                <a:spcPts val="0"/>
              </a:spcAft>
              <a:buNone/>
            </a:pPr>
            <a:r>
              <a:rPr lang="zh-CN" sz="1800">
                <a:solidFill>
                  <a:srgbClr val="1E1F22"/>
                </a:solidFill>
                <a:latin typeface="Times New Roman"/>
                <a:ea typeface="Times New Roman"/>
                <a:cs typeface="Times New Roman"/>
                <a:sym typeface="Times New Roman"/>
              </a:rPr>
              <a:t>128 dimension of model</a:t>
            </a:r>
            <a:endParaRPr sz="1800">
              <a:solidFill>
                <a:srgbClr val="1E1F22"/>
              </a:solidFill>
              <a:latin typeface="Times New Roman"/>
              <a:ea typeface="Times New Roman"/>
              <a:cs typeface="Times New Roman"/>
              <a:sym typeface="Times New Roman"/>
            </a:endParaRPr>
          </a:p>
          <a:p>
            <a:pPr indent="0" lvl="0" marL="0" rtl="0" algn="l">
              <a:spcBef>
                <a:spcPts val="0"/>
              </a:spcBef>
              <a:spcAft>
                <a:spcPts val="0"/>
              </a:spcAft>
              <a:buNone/>
            </a:pPr>
            <a:r>
              <a:rPr lang="zh-CN" sz="1800">
                <a:solidFill>
                  <a:srgbClr val="1E1F22"/>
                </a:solidFill>
                <a:latin typeface="Times New Roman"/>
                <a:ea typeface="Times New Roman"/>
                <a:cs typeface="Times New Roman"/>
                <a:sym typeface="Times New Roman"/>
              </a:rPr>
              <a:t>512 </a:t>
            </a:r>
            <a:r>
              <a:rPr lang="zh-CN" sz="1800">
                <a:solidFill>
                  <a:srgbClr val="1E1F22"/>
                </a:solidFill>
                <a:latin typeface="Times New Roman"/>
                <a:ea typeface="Times New Roman"/>
                <a:cs typeface="Times New Roman"/>
                <a:sym typeface="Times New Roman"/>
              </a:rPr>
              <a:t>dimension of feed forward network</a:t>
            </a:r>
            <a:endParaRPr sz="1800">
              <a:solidFill>
                <a:srgbClr val="1E1F2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rgbClr val="1E1F22"/>
                </a:solidFill>
              </a:rPr>
              <a:t>Training</a:t>
            </a:r>
            <a:endParaRPr>
              <a:solidFill>
                <a:srgbClr val="1E1F22"/>
              </a:solidFill>
            </a:endParaRPr>
          </a:p>
        </p:txBody>
      </p:sp>
      <p:pic>
        <p:nvPicPr>
          <p:cNvPr id="148" name="Google Shape;148;p30"/>
          <p:cNvPicPr preferRelativeResize="0"/>
          <p:nvPr/>
        </p:nvPicPr>
        <p:blipFill>
          <a:blip r:embed="rId3">
            <a:alphaModFix/>
          </a:blip>
          <a:stretch>
            <a:fillRect/>
          </a:stretch>
        </p:blipFill>
        <p:spPr>
          <a:xfrm>
            <a:off x="410450" y="1152425"/>
            <a:ext cx="8159401" cy="1697200"/>
          </a:xfrm>
          <a:prstGeom prst="rect">
            <a:avLst/>
          </a:prstGeom>
          <a:noFill/>
          <a:ln>
            <a:noFill/>
          </a:ln>
        </p:spPr>
      </p:pic>
      <p:pic>
        <p:nvPicPr>
          <p:cNvPr id="149" name="Google Shape;149;p30"/>
          <p:cNvPicPr preferRelativeResize="0"/>
          <p:nvPr/>
        </p:nvPicPr>
        <p:blipFill>
          <a:blip r:embed="rId4">
            <a:alphaModFix/>
          </a:blip>
          <a:stretch>
            <a:fillRect/>
          </a:stretch>
        </p:blipFill>
        <p:spPr>
          <a:xfrm>
            <a:off x="410450" y="2978000"/>
            <a:ext cx="8159401" cy="1513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Evaluation and Testing</a:t>
            </a:r>
            <a:endParaRPr/>
          </a:p>
        </p:txBody>
      </p:sp>
      <p:sp>
        <p:nvSpPr>
          <p:cNvPr id="155" name="Google Shape;155;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SzPts val="1800"/>
              <a:buChar char="●"/>
            </a:pPr>
            <a:r>
              <a:rPr lang="zh-CN" u="sng"/>
              <a:t>Bilingual Evaluation Understudy</a:t>
            </a:r>
            <a:r>
              <a:rPr lang="zh-CN"/>
              <a:t>(BLEU)</a:t>
            </a:r>
            <a:endParaRPr/>
          </a:p>
          <a:p>
            <a:pPr indent="-171450" lvl="0" marL="285750" rtl="0" algn="l">
              <a:lnSpc>
                <a:spcPct val="115000"/>
              </a:lnSpc>
              <a:spcBef>
                <a:spcPts val="1200"/>
              </a:spcBef>
              <a:spcAft>
                <a:spcPts val="0"/>
              </a:spcAft>
              <a:buSzPts val="1800"/>
              <a:buNone/>
            </a:pPr>
            <a:r>
              <a:t/>
            </a:r>
            <a:endParaRPr u="sng"/>
          </a:p>
          <a:p>
            <a:pPr indent="-285750" lvl="0" marL="285750" rtl="0" algn="l">
              <a:lnSpc>
                <a:spcPct val="115000"/>
              </a:lnSpc>
              <a:spcBef>
                <a:spcPts val="1200"/>
              </a:spcBef>
              <a:spcAft>
                <a:spcPts val="1200"/>
              </a:spcAft>
              <a:buSzPts val="1800"/>
              <a:buChar char="●"/>
            </a:pPr>
            <a:r>
              <a:rPr lang="zh-CN" u="sng"/>
              <a:t>Functional Testing</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zh-CN"/>
              <a:t>BLEU</a:t>
            </a:r>
            <a:endParaRPr/>
          </a:p>
        </p:txBody>
      </p:sp>
      <p:sp>
        <p:nvSpPr>
          <p:cNvPr id="161" name="Google Shape;161;p32"/>
          <p:cNvSpPr txBox="1"/>
          <p:nvPr>
            <p:ph idx="1" type="body"/>
          </p:nvPr>
        </p:nvSpPr>
        <p:spPr>
          <a:xfrm>
            <a:off x="311700" y="1074164"/>
            <a:ext cx="8520600" cy="33027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SzPts val="1800"/>
              <a:buChar char="●"/>
            </a:pPr>
            <a:r>
              <a:rPr lang="zh-CN" u="sng"/>
              <a:t>N-gram Precision</a:t>
            </a:r>
            <a:endParaRPr/>
          </a:p>
          <a:p>
            <a:pPr indent="-171450" lvl="0" marL="285750" rtl="0" algn="l">
              <a:lnSpc>
                <a:spcPct val="115000"/>
              </a:lnSpc>
              <a:spcBef>
                <a:spcPts val="1200"/>
              </a:spcBef>
              <a:spcAft>
                <a:spcPts val="0"/>
              </a:spcAft>
              <a:buSzPts val="1800"/>
              <a:buNone/>
            </a:pPr>
            <a:r>
              <a:t/>
            </a:r>
            <a:endParaRPr u="sng"/>
          </a:p>
          <a:p>
            <a:pPr indent="0" lvl="0" marL="0" rtl="0" algn="l">
              <a:lnSpc>
                <a:spcPct val="115000"/>
              </a:lnSpc>
              <a:spcBef>
                <a:spcPts val="1200"/>
              </a:spcBef>
              <a:spcAft>
                <a:spcPts val="0"/>
              </a:spcAft>
              <a:buSzPts val="1800"/>
              <a:buNone/>
            </a:pPr>
            <a:r>
              <a:t/>
            </a:r>
            <a:endParaRPr u="sng"/>
          </a:p>
          <a:p>
            <a:pPr indent="-285750" lvl="0" marL="285750" rtl="0" algn="l">
              <a:lnSpc>
                <a:spcPct val="115000"/>
              </a:lnSpc>
              <a:spcBef>
                <a:spcPts val="1200"/>
              </a:spcBef>
              <a:spcAft>
                <a:spcPts val="0"/>
              </a:spcAft>
              <a:buSzPts val="1800"/>
              <a:buChar char="●"/>
            </a:pPr>
            <a:r>
              <a:rPr lang="zh-CN" u="sng"/>
              <a:t>Brevity Penalty</a:t>
            </a:r>
            <a:endParaRPr/>
          </a:p>
          <a:p>
            <a:pPr indent="-171450" lvl="0" marL="285750" rtl="0" algn="l">
              <a:lnSpc>
                <a:spcPct val="115000"/>
              </a:lnSpc>
              <a:spcBef>
                <a:spcPts val="1200"/>
              </a:spcBef>
              <a:spcAft>
                <a:spcPts val="1200"/>
              </a:spcAft>
              <a:buSzPts val="1800"/>
              <a:buNone/>
            </a:pPr>
            <a:r>
              <a:t/>
            </a:r>
            <a:endParaRPr u="sng"/>
          </a:p>
        </p:txBody>
      </p:sp>
      <p:sp>
        <p:nvSpPr>
          <p:cNvPr id="162" name="Google Shape;162;p32"/>
          <p:cNvSpPr txBox="1"/>
          <p:nvPr/>
        </p:nvSpPr>
        <p:spPr>
          <a:xfrm>
            <a:off x="5686737" y="3390858"/>
            <a:ext cx="3769112" cy="678327"/>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rPr b="0" i="0" lang="zh-CN" sz="800" u="none" cap="none" strike="noStrike">
                <a:solidFill>
                  <a:srgbClr val="000002"/>
                </a:solidFill>
                <a:latin typeface="Arial"/>
                <a:ea typeface="Arial"/>
                <a:cs typeface="Arial"/>
                <a:sym typeface="Arial"/>
              </a:rPr>
              <a:t>c is </a:t>
            </a:r>
            <a:r>
              <a:rPr b="0" i="1" lang="zh-CN" sz="800" u="none" cap="none" strike="noStrike">
                <a:solidFill>
                  <a:srgbClr val="000002"/>
                </a:solidFill>
                <a:latin typeface="Arial"/>
                <a:ea typeface="Arial"/>
                <a:cs typeface="Arial"/>
                <a:sym typeface="Arial"/>
              </a:rPr>
              <a:t>predicted length = number of words in the predicted sentence</a:t>
            </a:r>
            <a:endParaRPr b="0" i="0" sz="800" u="none" cap="none" strike="noStrike">
              <a:solidFill>
                <a:srgbClr val="000002"/>
              </a:solidFill>
              <a:latin typeface="Arial"/>
              <a:ea typeface="Arial"/>
              <a:cs typeface="Arial"/>
              <a:sym typeface="Arial"/>
            </a:endParaRPr>
          </a:p>
          <a:p>
            <a:pPr indent="0" lvl="0" marL="0" marR="0" rtl="0" algn="l">
              <a:lnSpc>
                <a:spcPct val="300000"/>
              </a:lnSpc>
              <a:spcBef>
                <a:spcPts val="0"/>
              </a:spcBef>
              <a:spcAft>
                <a:spcPts val="0"/>
              </a:spcAft>
              <a:buNone/>
            </a:pPr>
            <a:r>
              <a:rPr b="0" i="0" lang="zh-CN" sz="800" u="none" cap="none" strike="noStrike">
                <a:solidFill>
                  <a:srgbClr val="000002"/>
                </a:solidFill>
                <a:latin typeface="Arial"/>
                <a:ea typeface="Arial"/>
                <a:cs typeface="Arial"/>
                <a:sym typeface="Arial"/>
              </a:rPr>
              <a:t>r is </a:t>
            </a:r>
            <a:r>
              <a:rPr b="0" i="1" lang="zh-CN" sz="800" u="none" cap="none" strike="noStrike">
                <a:solidFill>
                  <a:srgbClr val="000002"/>
                </a:solidFill>
                <a:latin typeface="Arial"/>
                <a:ea typeface="Arial"/>
                <a:cs typeface="Arial"/>
                <a:sym typeface="Arial"/>
              </a:rPr>
              <a:t>target length = number of words in the target sentence</a:t>
            </a:r>
            <a:endParaRPr b="0" i="0" sz="800" u="none" cap="none" strike="noStrike">
              <a:solidFill>
                <a:srgbClr val="000002"/>
              </a:solidFill>
              <a:latin typeface="Arial"/>
              <a:ea typeface="Arial"/>
              <a:cs typeface="Arial"/>
              <a:sym typeface="Arial"/>
            </a:endParaRPr>
          </a:p>
        </p:txBody>
      </p:sp>
      <p:sp>
        <p:nvSpPr>
          <p:cNvPr id="163" name="Google Shape;163;p32"/>
          <p:cNvSpPr txBox="1"/>
          <p:nvPr/>
        </p:nvSpPr>
        <p:spPr>
          <a:xfrm>
            <a:off x="1890882" y="4465592"/>
            <a:ext cx="5104025" cy="215444"/>
          </a:xfrm>
          <a:prstGeom prst="rect">
            <a:avLst/>
          </a:prstGeom>
          <a:blipFill rotWithShape="1">
            <a:blip r:embed="rId3">
              <a:alphaModFix/>
            </a:blip>
            <a:stretch>
              <a:fillRect b="-38886" l="-247" r="-742" t="-555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latin typeface="Arial"/>
                <a:ea typeface="Arial"/>
                <a:cs typeface="Arial"/>
                <a:sym typeface="Arial"/>
              </a:rPr>
              <a:t> </a:t>
            </a:r>
            <a:endParaRPr/>
          </a:p>
        </p:txBody>
      </p:sp>
      <p:grpSp>
        <p:nvGrpSpPr>
          <p:cNvPr id="164" name="Google Shape;164;p32"/>
          <p:cNvGrpSpPr/>
          <p:nvPr/>
        </p:nvGrpSpPr>
        <p:grpSpPr>
          <a:xfrm>
            <a:off x="1629382" y="1293082"/>
            <a:ext cx="6857230" cy="1537203"/>
            <a:chOff x="1975070" y="1486872"/>
            <a:chExt cx="6857230" cy="1537203"/>
          </a:xfrm>
        </p:grpSpPr>
        <p:sp>
          <p:nvSpPr>
            <p:cNvPr id="165" name="Google Shape;165;p32"/>
            <p:cNvSpPr txBox="1"/>
            <p:nvPr/>
          </p:nvSpPr>
          <p:spPr>
            <a:xfrm>
              <a:off x="1975070" y="1486872"/>
              <a:ext cx="5193859" cy="1036694"/>
            </a:xfrm>
            <a:prstGeom prst="rect">
              <a:avLst/>
            </a:prstGeom>
            <a:blipFill rotWithShape="1">
              <a:blip r:embed="rId4">
                <a:alphaModFix/>
              </a:blip>
              <a:stretch>
                <a:fillRect b="-63847" l="0" r="0" t="-6625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latin typeface="Arial"/>
                  <a:ea typeface="Arial"/>
                  <a:cs typeface="Arial"/>
                  <a:sym typeface="Arial"/>
                </a:rPr>
                <a:t> </a:t>
              </a:r>
              <a:endParaRPr/>
            </a:p>
          </p:txBody>
        </p:sp>
        <p:sp>
          <p:nvSpPr>
            <p:cNvPr id="166" name="Google Shape;166;p32"/>
            <p:cNvSpPr txBox="1"/>
            <p:nvPr/>
          </p:nvSpPr>
          <p:spPr>
            <a:xfrm>
              <a:off x="3066586" y="2039507"/>
              <a:ext cx="5179740" cy="698140"/>
            </a:xfrm>
            <a:prstGeom prst="rect">
              <a:avLst/>
            </a:prstGeom>
            <a:blipFill rotWithShape="1">
              <a:blip r:embed="rId5">
                <a:alphaModFix/>
              </a:blip>
              <a:stretch>
                <a:fillRect b="-148209" l="0" r="0" t="-9285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latin typeface="Arial"/>
                  <a:ea typeface="Arial"/>
                  <a:cs typeface="Arial"/>
                  <a:sym typeface="Arial"/>
                </a:rPr>
                <a:t> </a:t>
              </a:r>
              <a:endParaRPr/>
            </a:p>
          </p:txBody>
        </p:sp>
        <p:sp>
          <p:nvSpPr>
            <p:cNvPr id="167" name="Google Shape;167;p32"/>
            <p:cNvSpPr txBox="1"/>
            <p:nvPr/>
          </p:nvSpPr>
          <p:spPr>
            <a:xfrm>
              <a:off x="5068763" y="2800616"/>
              <a:ext cx="3763537" cy="223459"/>
            </a:xfrm>
            <a:prstGeom prst="rect">
              <a:avLst/>
            </a:prstGeom>
            <a:blipFill rotWithShape="1">
              <a:blip r:embed="rId6">
                <a:alphaModFix/>
              </a:blip>
              <a:stretch>
                <a:fillRect b="-38886" l="-1346" r="0" t="-1110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latin typeface="Arial"/>
                  <a:ea typeface="Arial"/>
                  <a:cs typeface="Arial"/>
                  <a:sym typeface="Arial"/>
                </a:rPr>
                <a:t> </a:t>
              </a:r>
              <a:endParaRPr/>
            </a:p>
          </p:txBody>
        </p:sp>
      </p:grpSp>
      <p:sp>
        <p:nvSpPr>
          <p:cNvPr id="168" name="Google Shape;168;p32"/>
          <p:cNvSpPr txBox="1"/>
          <p:nvPr/>
        </p:nvSpPr>
        <p:spPr>
          <a:xfrm>
            <a:off x="1116427" y="3226457"/>
            <a:ext cx="5193859" cy="687817"/>
          </a:xfrm>
          <a:prstGeom prst="rect">
            <a:avLst/>
          </a:prstGeom>
          <a:blipFill rotWithShape="1">
            <a:blip r:embed="rId7">
              <a:alphaModFix/>
            </a:blip>
            <a:stretch>
              <a:fillRect b="-324936" l="0" r="0" t="-22853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zh-CN" sz="1400" u="none" cap="none" strike="noStrike">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