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embeddedFontLst>
    <p:embeddedFont>
      <p:font typeface="Cabin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abin-bold.fntdata"/><Relationship Id="rId16" Type="http://schemas.openxmlformats.org/officeDocument/2006/relationships/font" Target="fonts/Cabin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abin-boldItalic.fntdata"/><Relationship Id="rId6" Type="http://schemas.openxmlformats.org/officeDocument/2006/relationships/slide" Target="slides/slide1.xml"/><Relationship Id="rId18" Type="http://schemas.openxmlformats.org/officeDocument/2006/relationships/font" Target="fonts/Cabin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7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2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3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3831f62c4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33831f62c4_0_297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e856b78a8_0_0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e856b78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e856b78a8_0_5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e856b78a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6644" y="-8092"/>
            <a:ext cx="9249630" cy="691868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type="ctrTitle"/>
          </p:nvPr>
        </p:nvSpPr>
        <p:spPr>
          <a:xfrm>
            <a:off x="551046" y="2283619"/>
            <a:ext cx="6150600" cy="22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551046" y="4747444"/>
            <a:ext cx="61506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>
            <a:off x="628650" y="282012"/>
            <a:ext cx="78867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6" name="Google Shape;66;p11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1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en Content">
  <p:cSld name="Open Conte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2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2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628650" y="316372"/>
            <a:ext cx="78867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628650" y="1230597"/>
            <a:ext cx="7886700" cy="50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628650" y="316374"/>
            <a:ext cx="78867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628650" y="1185795"/>
            <a:ext cx="7886700" cy="50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4762" y="3347"/>
            <a:ext cx="9144001" cy="685465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/>
          <p:nvPr>
            <p:ph type="title"/>
          </p:nvPr>
        </p:nvSpPr>
        <p:spPr>
          <a:xfrm>
            <a:off x="623888" y="1871482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23888" y="4695340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b="0" i="0" sz="13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628650" y="265099"/>
            <a:ext cx="78867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628650" y="1230597"/>
            <a:ext cx="3886200" cy="50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4629150" y="1230597"/>
            <a:ext cx="3886200" cy="50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629841" y="314216"/>
            <a:ext cx="78867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629842" y="1168414"/>
            <a:ext cx="38682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629842" y="2093721"/>
            <a:ext cx="3868200" cy="4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4629150" y="1168414"/>
            <a:ext cx="38874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4629150" y="2093721"/>
            <a:ext cx="3887400" cy="4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628650" y="333467"/>
            <a:ext cx="78867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en">
  <p:cSld name="Ope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0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3" name="Google Shape;6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48552" y="-12837"/>
            <a:ext cx="9200645" cy="6897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82012"/>
            <a:ext cx="78867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230595"/>
            <a:ext cx="7886700" cy="49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3347"/>
            <a:ext cx="9144001" cy="685465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648">
          <p15:clr>
            <a:srgbClr val="F26B43"/>
          </p15:clr>
        </p15:guide>
        <p15:guide id="2" orient="horz" pos="600">
          <p15:clr>
            <a:srgbClr val="F26B43"/>
          </p15:clr>
        </p15:guide>
        <p15:guide id="3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Lvi6s1J2iuDpLMHexkk8r2M84pIxavAb/view" TargetMode="External"/><Relationship Id="rId4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SmNqEXAjEc8QlOC-MCsmqbI0QyVZJr4P/view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JoaqdSRQbn1XVPBmTeIfJ-EluUP8cuA9/view" TargetMode="External"/><Relationship Id="rId4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type="ctrTitle"/>
          </p:nvPr>
        </p:nvSpPr>
        <p:spPr>
          <a:xfrm>
            <a:off x="551046" y="2283619"/>
            <a:ext cx="6150600" cy="22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bin"/>
              <a:buNone/>
            </a:pPr>
            <a:r>
              <a:rPr b="0" i="0" lang="en-US" sz="6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EBOOK DATABASE</a:t>
            </a:r>
            <a:endParaRPr/>
          </a:p>
        </p:txBody>
      </p:sp>
      <p:sp>
        <p:nvSpPr>
          <p:cNvPr id="78" name="Google Shape;78;p13"/>
          <p:cNvSpPr txBox="1"/>
          <p:nvPr>
            <p:ph idx="1" type="subTitle"/>
          </p:nvPr>
        </p:nvSpPr>
        <p:spPr>
          <a:xfrm>
            <a:off x="551051" y="4747450"/>
            <a:ext cx="74808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GROUP 21 JING-YAO CHEN, DONGGYU KIM, SHAWN WESTVEER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628650" y="316372"/>
            <a:ext cx="78867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CONCLUSION</a:t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890975" y="957175"/>
            <a:ext cx="7820700" cy="57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bin"/>
              <a:buChar char="•"/>
            </a:pPr>
            <a:r>
              <a:rPr lang="en-US" sz="2000">
                <a:latin typeface="Cabin"/>
                <a:ea typeface="Cabin"/>
                <a:cs typeface="Cabin"/>
                <a:sym typeface="Cabin"/>
              </a:rPr>
              <a:t>Data cleaning takes a long long time </a:t>
            </a:r>
            <a:endParaRPr sz="2000">
              <a:latin typeface="Cabin"/>
              <a:ea typeface="Cabin"/>
              <a:cs typeface="Cabin"/>
              <a:sym typeface="Cabin"/>
            </a:endParaRPr>
          </a:p>
          <a:p>
            <a:pPr indent="-228600" lvl="0" marL="228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bin"/>
              <a:buChar char="•"/>
            </a:pPr>
            <a:r>
              <a:rPr lang="en-US" sz="2000">
                <a:latin typeface="Cabin"/>
                <a:ea typeface="Cabin"/>
                <a:cs typeface="Cabin"/>
                <a:sym typeface="Cabin"/>
              </a:rPr>
              <a:t>How to install database management software …</a:t>
            </a:r>
            <a:endParaRPr sz="2000">
              <a:latin typeface="Cabin"/>
              <a:ea typeface="Cabin"/>
              <a:cs typeface="Cabin"/>
              <a:sym typeface="Cabin"/>
            </a:endParaRPr>
          </a:p>
          <a:p>
            <a:pPr indent="-184150" lvl="1" marL="51435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Cabin"/>
              <a:buChar char="•"/>
            </a:pPr>
            <a:r>
              <a:rPr lang="en-US" sz="2000">
                <a:latin typeface="Cabin"/>
                <a:ea typeface="Cabin"/>
                <a:cs typeface="Cabin"/>
                <a:sym typeface="Cabin"/>
              </a:rPr>
              <a:t>MySQL installation and connection problem</a:t>
            </a:r>
            <a:endParaRPr sz="2000">
              <a:latin typeface="Cabin"/>
              <a:ea typeface="Cabin"/>
              <a:cs typeface="Cabin"/>
              <a:sym typeface="Cabin"/>
            </a:endParaRPr>
          </a:p>
          <a:p>
            <a:pPr indent="-184150" lvl="1" marL="51435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Cabin"/>
              <a:buChar char="•"/>
            </a:pPr>
            <a:r>
              <a:rPr lang="en-US" sz="2000">
                <a:latin typeface="Cabin"/>
                <a:ea typeface="Cabin"/>
                <a:cs typeface="Cabin"/>
                <a:sym typeface="Cabin"/>
              </a:rPr>
              <a:t>Ultimately switched to PostgreSQL</a:t>
            </a:r>
            <a:endParaRPr sz="2000">
              <a:latin typeface="Cabin"/>
              <a:ea typeface="Cabin"/>
              <a:cs typeface="Cabin"/>
              <a:sym typeface="Cabin"/>
            </a:endParaRPr>
          </a:p>
          <a:p>
            <a:pPr indent="-228600" lvl="0" marL="228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bin"/>
              <a:buChar char="•"/>
            </a:pPr>
            <a:r>
              <a:rPr lang="en-US" sz="2000">
                <a:latin typeface="Cabin"/>
                <a:ea typeface="Cabin"/>
                <a:cs typeface="Cabin"/>
                <a:sym typeface="Cabin"/>
              </a:rPr>
              <a:t>How to use a database management software</a:t>
            </a:r>
            <a:endParaRPr sz="2000">
              <a:latin typeface="Cabin"/>
              <a:ea typeface="Cabin"/>
              <a:cs typeface="Cabin"/>
              <a:sym typeface="Cabin"/>
            </a:endParaRPr>
          </a:p>
          <a:p>
            <a:pPr indent="-184150" lvl="1" marL="51435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Cabin"/>
              <a:buChar char="•"/>
            </a:pPr>
            <a:r>
              <a:rPr lang="en-US" sz="2000">
                <a:latin typeface="Cabin"/>
                <a:ea typeface="Cabin"/>
                <a:cs typeface="Cabin"/>
                <a:sym typeface="Cabin"/>
              </a:rPr>
              <a:t>Creating stored procedures in PostgreSQL</a:t>
            </a:r>
            <a:endParaRPr sz="2000">
              <a:latin typeface="Cabin"/>
              <a:ea typeface="Cabin"/>
              <a:cs typeface="Cabin"/>
              <a:sym typeface="Cabin"/>
            </a:endParaRPr>
          </a:p>
          <a:p>
            <a:pPr indent="-184150" lvl="1" marL="51435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Cabin"/>
              <a:buChar char="•"/>
            </a:pPr>
            <a:r>
              <a:rPr lang="en-US" sz="2000">
                <a:latin typeface="Cabin"/>
                <a:ea typeface="Cabin"/>
                <a:cs typeface="Cabin"/>
                <a:sym typeface="Cabin"/>
              </a:rPr>
              <a:t>Non-intuitive administration software</a:t>
            </a:r>
            <a:endParaRPr sz="2000">
              <a:latin typeface="Cabin"/>
              <a:ea typeface="Cabin"/>
              <a:cs typeface="Cabin"/>
              <a:sym typeface="Cabin"/>
            </a:endParaRPr>
          </a:p>
          <a:p>
            <a:pPr indent="-228600" lvl="0" marL="228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bin"/>
              <a:buChar char="•"/>
            </a:pPr>
            <a:r>
              <a:rPr lang="en-US" sz="2000">
                <a:latin typeface="Cabin"/>
                <a:ea typeface="Cabin"/>
                <a:cs typeface="Cabin"/>
                <a:sym typeface="Cabin"/>
              </a:rPr>
              <a:t>Software</a:t>
            </a:r>
            <a:endParaRPr sz="2000">
              <a:latin typeface="Cabin"/>
              <a:ea typeface="Cabin"/>
              <a:cs typeface="Cabin"/>
              <a:sym typeface="Cabin"/>
            </a:endParaRPr>
          </a:p>
          <a:p>
            <a:pPr indent="-184150" lvl="1" marL="51435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Cabin"/>
              <a:buChar char="•"/>
            </a:pPr>
            <a:r>
              <a:rPr lang="en-US" sz="2000">
                <a:latin typeface="Cabin"/>
                <a:ea typeface="Cabin"/>
                <a:cs typeface="Cabin"/>
                <a:sym typeface="Cabin"/>
              </a:rPr>
              <a:t>Java, </a:t>
            </a:r>
            <a:r>
              <a:rPr lang="en-US" sz="2000">
                <a:latin typeface="Cabin"/>
                <a:ea typeface="Cabin"/>
                <a:cs typeface="Cabin"/>
                <a:sym typeface="Cabin"/>
              </a:rPr>
              <a:t>WindowBuilder</a:t>
            </a:r>
            <a:r>
              <a:rPr lang="en-US" sz="2000">
                <a:latin typeface="Cabin"/>
                <a:ea typeface="Cabin"/>
                <a:cs typeface="Cabin"/>
                <a:sym typeface="Cabin"/>
              </a:rPr>
              <a:t> </a:t>
            </a:r>
            <a:endParaRPr sz="2000">
              <a:latin typeface="Cabin"/>
              <a:ea typeface="Cabin"/>
              <a:cs typeface="Cabin"/>
              <a:sym typeface="Cabin"/>
            </a:endParaRPr>
          </a:p>
          <a:p>
            <a:pPr indent="-228600" lvl="0" marL="228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bin"/>
              <a:buChar char="•"/>
            </a:pPr>
            <a:r>
              <a:rPr lang="en-US" sz="2000">
                <a:latin typeface="Cabin"/>
                <a:ea typeface="Cabin"/>
                <a:cs typeface="Cabin"/>
                <a:sym typeface="Cabin"/>
              </a:rPr>
              <a:t>Conclusion</a:t>
            </a:r>
            <a:endParaRPr sz="2000">
              <a:latin typeface="Cabin"/>
              <a:ea typeface="Cabin"/>
              <a:cs typeface="Cabin"/>
              <a:sym typeface="Cabin"/>
            </a:endParaRPr>
          </a:p>
          <a:p>
            <a:pPr indent="-184150" lvl="1" marL="51435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Cabin"/>
              <a:buChar char="•"/>
            </a:pPr>
            <a:r>
              <a:rPr lang="en-US" sz="2000">
                <a:latin typeface="Cabin"/>
                <a:ea typeface="Cabin"/>
                <a:cs typeface="Cabin"/>
                <a:sym typeface="Cabin"/>
              </a:rPr>
              <a:t>Can only learn database through implementation!</a:t>
            </a:r>
            <a:endParaRPr sz="2000"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type="title"/>
          </p:nvPr>
        </p:nvSpPr>
        <p:spPr>
          <a:xfrm>
            <a:off x="628650" y="316372"/>
            <a:ext cx="78867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OUTLINE OF PRESENTATION</a:t>
            </a:r>
            <a:endParaRPr/>
          </a:p>
        </p:txBody>
      </p:sp>
      <p:sp>
        <p:nvSpPr>
          <p:cNvPr id="84" name="Google Shape;84;p14"/>
          <p:cNvSpPr txBox="1"/>
          <p:nvPr>
            <p:ph idx="1" type="body"/>
          </p:nvPr>
        </p:nvSpPr>
        <p:spPr>
          <a:xfrm>
            <a:off x="628650" y="1230597"/>
            <a:ext cx="7886700" cy="50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Application description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Implementation </a:t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bin"/>
              <a:buChar char="•"/>
            </a:pPr>
            <a:r>
              <a:rPr lang="en-US" sz="2000">
                <a:latin typeface="Cabin"/>
                <a:ea typeface="Cabin"/>
                <a:cs typeface="Cabin"/>
                <a:sym typeface="Cabin"/>
              </a:rPr>
              <a:t>ER diagram</a:t>
            </a:r>
            <a:endParaRPr sz="2000">
              <a:latin typeface="Cabin"/>
              <a:ea typeface="Cabin"/>
              <a:cs typeface="Cabin"/>
              <a:sym typeface="Cabin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Demonstration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Evaluation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Conclusion</a:t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628650" y="316372"/>
            <a:ext cx="78867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APPLICATION DESCRIPTION</a:t>
            </a:r>
            <a:endParaRPr/>
          </a:p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890975" y="957175"/>
            <a:ext cx="7820700" cy="56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bin"/>
              <a:buChar char="•"/>
            </a:pPr>
            <a:r>
              <a:rPr lang="en-US" sz="2000">
                <a:latin typeface="Cabin"/>
                <a:ea typeface="Cabin"/>
                <a:cs typeface="Cabin"/>
                <a:sym typeface="Cabin"/>
              </a:rPr>
              <a:t>Motivation</a:t>
            </a:r>
            <a:endParaRPr sz="2000">
              <a:latin typeface="Cabin"/>
              <a:ea typeface="Cabin"/>
              <a:cs typeface="Cabin"/>
              <a:sym typeface="Cabin"/>
            </a:endParaRPr>
          </a:p>
          <a:p>
            <a:pPr indent="-184150" lvl="1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bin"/>
              <a:buChar char="•"/>
            </a:pPr>
            <a:r>
              <a:rPr lang="en-US" sz="2000">
                <a:latin typeface="Cabin"/>
                <a:ea typeface="Cabin"/>
                <a:cs typeface="Cabin"/>
                <a:sym typeface="Cabin"/>
              </a:rPr>
              <a:t>Physical bookstores are dying</a:t>
            </a:r>
            <a:endParaRPr sz="2000">
              <a:latin typeface="Cabin"/>
              <a:ea typeface="Cabin"/>
              <a:cs typeface="Cabin"/>
              <a:sym typeface="Cabin"/>
            </a:endParaRPr>
          </a:p>
          <a:p>
            <a:pPr indent="-184150" lvl="1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bin"/>
              <a:buChar char="•"/>
            </a:pPr>
            <a:r>
              <a:rPr lang="en-US" sz="2000">
                <a:latin typeface="Cabin"/>
                <a:ea typeface="Cabin"/>
                <a:cs typeface="Cabin"/>
                <a:sym typeface="Cabin"/>
              </a:rPr>
              <a:t>Book shopping moves to online interfaces</a:t>
            </a:r>
            <a:endParaRPr sz="2000">
              <a:latin typeface="Cabin"/>
              <a:ea typeface="Cabin"/>
              <a:cs typeface="Cabin"/>
              <a:sym typeface="Cabin"/>
            </a:endParaRPr>
          </a:p>
          <a:p>
            <a:pPr indent="-184150" lvl="1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bin"/>
              <a:buChar char="•"/>
            </a:pPr>
            <a:r>
              <a:rPr lang="en-US" sz="2000">
                <a:latin typeface="Cabin"/>
                <a:ea typeface="Cabin"/>
                <a:cs typeface="Cabin"/>
                <a:sym typeface="Cabin"/>
              </a:rPr>
              <a:t>Books have many attributes</a:t>
            </a:r>
            <a:endParaRPr sz="2000">
              <a:latin typeface="Cabin"/>
              <a:ea typeface="Cabin"/>
              <a:cs typeface="Cabin"/>
              <a:sym typeface="Cabin"/>
            </a:endParaRPr>
          </a:p>
          <a:p>
            <a:pPr indent="-184150" lvl="1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bin"/>
              <a:buChar char="•"/>
            </a:pPr>
            <a:r>
              <a:rPr lang="en-US" sz="2000">
                <a:latin typeface="Cabin"/>
                <a:ea typeface="Cabin"/>
                <a:cs typeface="Cabin"/>
                <a:sym typeface="Cabin"/>
              </a:rPr>
              <a:t>Database is needed to keep track of records</a:t>
            </a:r>
            <a:endParaRPr sz="2000">
              <a:latin typeface="Cabin"/>
              <a:ea typeface="Cabin"/>
              <a:cs typeface="Cabin"/>
              <a:sym typeface="Cabin"/>
            </a:endParaRPr>
          </a:p>
          <a:p>
            <a:pPr indent="-228600" lvl="0" marL="228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bin"/>
              <a:buChar char="•"/>
            </a:pPr>
            <a:r>
              <a:rPr lang="en-US" sz="2000">
                <a:latin typeface="Cabin"/>
                <a:ea typeface="Cabin"/>
                <a:cs typeface="Cabin"/>
                <a:sym typeface="Cabin"/>
              </a:rPr>
              <a:t>Objective</a:t>
            </a:r>
            <a:endParaRPr sz="2000">
              <a:latin typeface="Cabin"/>
              <a:ea typeface="Cabin"/>
              <a:cs typeface="Cabin"/>
              <a:sym typeface="Cabin"/>
            </a:endParaRPr>
          </a:p>
          <a:p>
            <a:pPr indent="-171450" lvl="1" marL="51435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bin"/>
              <a:buChar char="•"/>
            </a:pPr>
            <a:r>
              <a:rPr lang="en-US" sz="2000">
                <a:latin typeface="Cabin"/>
                <a:ea typeface="Cabin"/>
                <a:cs typeface="Cabin"/>
                <a:sym typeface="Cabin"/>
              </a:rPr>
              <a:t>Create an ebook database</a:t>
            </a:r>
            <a:endParaRPr sz="2000">
              <a:latin typeface="Cabin"/>
              <a:ea typeface="Cabin"/>
              <a:cs typeface="Cabin"/>
              <a:sym typeface="Cabin"/>
            </a:endParaRPr>
          </a:p>
          <a:p>
            <a:pPr indent="-228600" lvl="0" marL="228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bin"/>
              <a:buChar char="•"/>
            </a:pPr>
            <a:r>
              <a:rPr lang="en-US" sz="2000">
                <a:latin typeface="Cabin"/>
                <a:ea typeface="Cabin"/>
                <a:cs typeface="Cabin"/>
                <a:sym typeface="Cabin"/>
              </a:rPr>
              <a:t>Main usage as a bookstore</a:t>
            </a:r>
            <a:endParaRPr sz="2000">
              <a:latin typeface="Cabin"/>
              <a:ea typeface="Cabin"/>
              <a:cs typeface="Cabin"/>
              <a:sym typeface="Cabin"/>
            </a:endParaRPr>
          </a:p>
          <a:p>
            <a:pPr indent="-184150" lvl="1" marL="51435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Cabin"/>
              <a:buChar char="•"/>
            </a:pPr>
            <a:r>
              <a:rPr lang="en-US" sz="2000">
                <a:latin typeface="Cabin"/>
                <a:ea typeface="Cabin"/>
                <a:cs typeface="Cabin"/>
                <a:sym typeface="Cabin"/>
              </a:rPr>
              <a:t>Managers: update and upload ebook data</a:t>
            </a:r>
            <a:endParaRPr sz="2000">
              <a:latin typeface="Cabin"/>
              <a:ea typeface="Cabin"/>
              <a:cs typeface="Cabin"/>
              <a:sym typeface="Cabin"/>
            </a:endParaRPr>
          </a:p>
          <a:p>
            <a:pPr indent="-184150" lvl="1" marL="51435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Cabin"/>
              <a:buChar char="•"/>
            </a:pPr>
            <a:r>
              <a:rPr lang="en-US" sz="2000">
                <a:latin typeface="Cabin"/>
                <a:ea typeface="Cabin"/>
                <a:cs typeface="Cabin"/>
                <a:sym typeface="Cabin"/>
              </a:rPr>
              <a:t>Customers: look up interested author, publisher, seller, and book info (price and publish date)</a:t>
            </a:r>
            <a:endParaRPr sz="2000">
              <a:latin typeface="Cabin"/>
              <a:ea typeface="Cabin"/>
              <a:cs typeface="Cabin"/>
              <a:sym typeface="Cabin"/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bin"/>
              <a:buChar char="•"/>
            </a:pPr>
            <a:r>
              <a:rPr lang="en-US" sz="2000">
                <a:latin typeface="Cabin"/>
                <a:ea typeface="Cabin"/>
                <a:cs typeface="Cabin"/>
                <a:sym typeface="Cabin"/>
              </a:rPr>
              <a:t>Functionalities</a:t>
            </a:r>
            <a:endParaRPr sz="2000">
              <a:latin typeface="Cabin"/>
              <a:ea typeface="Cabin"/>
              <a:cs typeface="Cabin"/>
              <a:sym typeface="Cabin"/>
            </a:endParaRPr>
          </a:p>
          <a:p>
            <a:pPr indent="-184150" lvl="1" marL="51435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Cabin"/>
              <a:buChar char="•"/>
            </a:pPr>
            <a:r>
              <a:rPr lang="en-US" sz="2000">
                <a:latin typeface="Cabin"/>
                <a:ea typeface="Cabin"/>
                <a:cs typeface="Cabin"/>
                <a:sym typeface="Cabin"/>
              </a:rPr>
              <a:t>Search, insert, modify</a:t>
            </a:r>
            <a:endParaRPr sz="2000"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628650" y="316372"/>
            <a:ext cx="78867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</a:pPr>
            <a:r>
              <a:rPr lang="en-US" sz="3200">
                <a:latin typeface="Cabin"/>
                <a:ea typeface="Cabin"/>
                <a:cs typeface="Cabin"/>
                <a:sym typeface="Cabin"/>
              </a:rPr>
              <a:t>ER Diagram</a:t>
            </a:r>
            <a:endParaRPr/>
          </a:p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628650" y="5638676"/>
            <a:ext cx="7886700" cy="9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>
                <a:latin typeface="Cabin"/>
                <a:ea typeface="Cabin"/>
                <a:cs typeface="Cabin"/>
                <a:sym typeface="Cabin"/>
              </a:rPr>
              <a:t>Note: all relations are many to many for flexibility in the database. All relations are in BCNF as only two entities are involved in a relation. </a:t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 rotWithShape="1">
          <a:blip r:embed="rId3">
            <a:alphaModFix/>
          </a:blip>
          <a:srcRect b="15554" l="13890" r="16480" t="16432"/>
          <a:stretch/>
        </p:blipFill>
        <p:spPr>
          <a:xfrm>
            <a:off x="852600" y="1028700"/>
            <a:ext cx="7305383" cy="43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628650" y="316372"/>
            <a:ext cx="78867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IMPLEMENTATION</a:t>
            </a:r>
            <a:endParaRPr/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628650" y="1074675"/>
            <a:ext cx="8515200" cy="55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bin"/>
              <a:buChar char="•"/>
            </a:pPr>
            <a:r>
              <a:rPr lang="en-US" sz="2000">
                <a:latin typeface="Cabin"/>
                <a:ea typeface="Cabin"/>
                <a:cs typeface="Cabin"/>
                <a:sym typeface="Cabin"/>
              </a:rPr>
              <a:t>Dataset</a:t>
            </a:r>
            <a:endParaRPr sz="2000">
              <a:latin typeface="Cabin"/>
              <a:ea typeface="Cabin"/>
              <a:cs typeface="Cabin"/>
              <a:sym typeface="Cabin"/>
            </a:endParaRPr>
          </a:p>
          <a:p>
            <a:pPr indent="-184150" lvl="1" marL="514350" rtl="0" algn="l">
              <a:lnSpc>
                <a:spcPct val="115000"/>
              </a:lnSpc>
              <a:spcBef>
                <a:spcPts val="375"/>
              </a:spcBef>
              <a:spcAft>
                <a:spcPts val="0"/>
              </a:spcAft>
              <a:buSzPts val="2000"/>
              <a:buFont typeface="Cabin"/>
              <a:buChar char="•"/>
            </a:pPr>
            <a:r>
              <a:rPr lang="en-US" sz="2000">
                <a:latin typeface="Cabin"/>
                <a:ea typeface="Cabin"/>
                <a:cs typeface="Cabin"/>
                <a:sym typeface="Cabin"/>
              </a:rPr>
              <a:t>17,878 Book (bid, title, length, description) </a:t>
            </a:r>
            <a:endParaRPr sz="2000">
              <a:latin typeface="Cabin"/>
              <a:ea typeface="Cabin"/>
              <a:cs typeface="Cabin"/>
              <a:sym typeface="Cabin"/>
            </a:endParaRPr>
          </a:p>
          <a:p>
            <a:pPr indent="-184150" lvl="1" marL="514350" rtl="0" algn="l">
              <a:lnSpc>
                <a:spcPct val="115000"/>
              </a:lnSpc>
              <a:spcBef>
                <a:spcPts val="375"/>
              </a:spcBef>
              <a:spcAft>
                <a:spcPts val="0"/>
              </a:spcAft>
              <a:buSzPts val="2000"/>
              <a:buFont typeface="Cabin"/>
              <a:buChar char="•"/>
            </a:pPr>
            <a:r>
              <a:rPr lang="en-US" sz="2000">
                <a:latin typeface="Cabin"/>
                <a:ea typeface="Cabin"/>
                <a:cs typeface="Cabin"/>
                <a:sym typeface="Cabin"/>
              </a:rPr>
              <a:t>15,987 Author (aid, aname)</a:t>
            </a:r>
            <a:endParaRPr sz="2000">
              <a:latin typeface="Cabin"/>
              <a:ea typeface="Cabin"/>
              <a:cs typeface="Cabin"/>
              <a:sym typeface="Cabin"/>
            </a:endParaRPr>
          </a:p>
          <a:p>
            <a:pPr indent="-184150" lvl="1" marL="514350" rtl="0" algn="l">
              <a:lnSpc>
                <a:spcPct val="115000"/>
              </a:lnSpc>
              <a:spcBef>
                <a:spcPts val="375"/>
              </a:spcBef>
              <a:spcAft>
                <a:spcPts val="0"/>
              </a:spcAft>
              <a:buSzPts val="2000"/>
              <a:buFont typeface="Cabin"/>
              <a:buChar char="•"/>
            </a:pPr>
            <a:r>
              <a:rPr lang="en-US" sz="2000">
                <a:latin typeface="Cabin"/>
                <a:ea typeface="Cabin"/>
                <a:cs typeface="Cabin"/>
                <a:sym typeface="Cabin"/>
              </a:rPr>
              <a:t>17,824 Publisher (pid, pname)</a:t>
            </a:r>
            <a:endParaRPr sz="2000">
              <a:latin typeface="Cabin"/>
              <a:ea typeface="Cabin"/>
              <a:cs typeface="Cabin"/>
              <a:sym typeface="Cabin"/>
            </a:endParaRPr>
          </a:p>
          <a:p>
            <a:pPr indent="-184150" lvl="1" marL="514350" rtl="0" algn="l">
              <a:lnSpc>
                <a:spcPct val="115000"/>
              </a:lnSpc>
              <a:spcBef>
                <a:spcPts val="375"/>
              </a:spcBef>
              <a:spcAft>
                <a:spcPts val="0"/>
              </a:spcAft>
              <a:buSzPts val="2000"/>
              <a:buFont typeface="Cabin"/>
              <a:buChar char="•"/>
            </a:pPr>
            <a:r>
              <a:rPr lang="en-US" sz="2000">
                <a:latin typeface="Cabin"/>
                <a:ea typeface="Cabin"/>
                <a:cs typeface="Cabin"/>
                <a:sym typeface="Cabin"/>
              </a:rPr>
              <a:t>698 Seller (sid, sname)</a:t>
            </a:r>
            <a:endParaRPr sz="2000">
              <a:latin typeface="Cabin"/>
              <a:ea typeface="Cabin"/>
              <a:cs typeface="Cabin"/>
              <a:sym typeface="Cabin"/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bin"/>
              <a:buChar char="•"/>
            </a:pPr>
            <a:r>
              <a:rPr lang="en-US" sz="2000">
                <a:latin typeface="Cabin"/>
                <a:ea typeface="Cabin"/>
                <a:cs typeface="Cabin"/>
                <a:sym typeface="Cabin"/>
              </a:rPr>
              <a:t>Database </a:t>
            </a:r>
            <a:endParaRPr sz="2000">
              <a:latin typeface="Cabin"/>
              <a:ea typeface="Cabin"/>
              <a:cs typeface="Cabin"/>
              <a:sym typeface="Cabin"/>
            </a:endParaRPr>
          </a:p>
          <a:p>
            <a:pPr indent="-184150" lvl="1" marL="514350" rtl="0" algn="l">
              <a:lnSpc>
                <a:spcPct val="115000"/>
              </a:lnSpc>
              <a:spcBef>
                <a:spcPts val="375"/>
              </a:spcBef>
              <a:spcAft>
                <a:spcPts val="0"/>
              </a:spcAft>
              <a:buSzPts val="2000"/>
              <a:buFont typeface="Cabin"/>
              <a:buChar char="•"/>
            </a:pPr>
            <a:r>
              <a:rPr lang="en-US" sz="2000">
                <a:latin typeface="Cabin"/>
                <a:ea typeface="Cabin"/>
                <a:cs typeface="Cabin"/>
                <a:sym typeface="Cabin"/>
              </a:rPr>
              <a:t>4 entities, 3 relations</a:t>
            </a:r>
            <a:endParaRPr sz="2000">
              <a:latin typeface="Cabin"/>
              <a:ea typeface="Cabin"/>
              <a:cs typeface="Cabin"/>
              <a:sym typeface="Cabin"/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bin"/>
              <a:buChar char="•"/>
            </a:pPr>
            <a:r>
              <a:rPr lang="en-US" sz="2000">
                <a:latin typeface="Cabin"/>
                <a:ea typeface="Cabin"/>
                <a:cs typeface="Cabin"/>
                <a:sym typeface="Cabin"/>
              </a:rPr>
              <a:t>Database Software</a:t>
            </a:r>
            <a:endParaRPr sz="2000">
              <a:latin typeface="Cabin"/>
              <a:ea typeface="Cabin"/>
              <a:cs typeface="Cabin"/>
              <a:sym typeface="Cabin"/>
            </a:endParaRPr>
          </a:p>
          <a:p>
            <a:pPr indent="-184150" lvl="1" marL="514350" rtl="0" algn="l">
              <a:lnSpc>
                <a:spcPct val="115000"/>
              </a:lnSpc>
              <a:spcBef>
                <a:spcPts val="375"/>
              </a:spcBef>
              <a:spcAft>
                <a:spcPts val="0"/>
              </a:spcAft>
              <a:buSzPts val="2000"/>
              <a:buFont typeface="Cabin"/>
              <a:buChar char="•"/>
            </a:pPr>
            <a:r>
              <a:rPr lang="en-US" sz="2000">
                <a:latin typeface="Cabin"/>
                <a:ea typeface="Cabin"/>
                <a:cs typeface="Cabin"/>
                <a:sym typeface="Cabin"/>
              </a:rPr>
              <a:t>PostgreSQL 10.0 </a:t>
            </a:r>
            <a:endParaRPr sz="2000">
              <a:latin typeface="Cabin"/>
              <a:ea typeface="Cabin"/>
              <a:cs typeface="Cabin"/>
              <a:sym typeface="Cabin"/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bin"/>
              <a:buChar char="•"/>
            </a:pPr>
            <a:r>
              <a:rPr lang="en-US" sz="2000">
                <a:latin typeface="Cabin"/>
                <a:ea typeface="Cabin"/>
                <a:cs typeface="Cabin"/>
                <a:sym typeface="Cabin"/>
              </a:rPr>
              <a:t>Interface</a:t>
            </a:r>
            <a:endParaRPr sz="2000">
              <a:latin typeface="Cabin"/>
              <a:ea typeface="Cabin"/>
              <a:cs typeface="Cabin"/>
              <a:sym typeface="Cabin"/>
            </a:endParaRPr>
          </a:p>
          <a:p>
            <a:pPr indent="-184150" lvl="1" marL="514350" rtl="0" algn="l">
              <a:lnSpc>
                <a:spcPct val="115000"/>
              </a:lnSpc>
              <a:spcBef>
                <a:spcPts val="375"/>
              </a:spcBef>
              <a:spcAft>
                <a:spcPts val="0"/>
              </a:spcAft>
              <a:buSzPts val="2000"/>
              <a:buFont typeface="Cabin"/>
              <a:buChar char="•"/>
            </a:pPr>
            <a:r>
              <a:rPr lang="en-US" sz="2000">
                <a:latin typeface="Cabin"/>
                <a:ea typeface="Cabin"/>
                <a:cs typeface="Cabin"/>
                <a:sym typeface="Cabin"/>
              </a:rPr>
              <a:t>Java based </a:t>
            </a:r>
            <a:endParaRPr sz="2000">
              <a:latin typeface="Cabin"/>
              <a:ea typeface="Cabin"/>
              <a:cs typeface="Cabin"/>
              <a:sym typeface="Cabin"/>
            </a:endParaRPr>
          </a:p>
          <a:p>
            <a:pPr indent="-184150" lvl="1" marL="514350" rtl="0" algn="l">
              <a:lnSpc>
                <a:spcPct val="115000"/>
              </a:lnSpc>
              <a:spcBef>
                <a:spcPts val="375"/>
              </a:spcBef>
              <a:spcAft>
                <a:spcPts val="0"/>
              </a:spcAft>
              <a:buSzPts val="2000"/>
              <a:buFont typeface="Cabin"/>
              <a:buChar char="•"/>
            </a:pPr>
            <a:r>
              <a:rPr lang="en-US" sz="2000">
                <a:latin typeface="Cabin"/>
                <a:ea typeface="Cabin"/>
                <a:cs typeface="Cabin"/>
                <a:sym typeface="Cabin"/>
              </a:rPr>
              <a:t>GUI implemented using Eclipse IDE and WindowBuilder Swing addon</a:t>
            </a:r>
            <a:endParaRPr sz="2000">
              <a:latin typeface="Cabin"/>
              <a:ea typeface="Cabin"/>
              <a:cs typeface="Cabin"/>
              <a:sym typeface="Cabin"/>
            </a:endParaRPr>
          </a:p>
          <a:p>
            <a:pPr indent="-184150" lvl="1" marL="514350" rtl="0" algn="l">
              <a:lnSpc>
                <a:spcPct val="115000"/>
              </a:lnSpc>
              <a:spcBef>
                <a:spcPts val="375"/>
              </a:spcBef>
              <a:spcAft>
                <a:spcPts val="0"/>
              </a:spcAft>
              <a:buSzPts val="2000"/>
              <a:buFont typeface="Cabin"/>
              <a:buChar char="•"/>
            </a:pPr>
            <a:r>
              <a:rPr lang="en-US" sz="2000">
                <a:latin typeface="Cabin"/>
                <a:ea typeface="Cabin"/>
                <a:cs typeface="Cabin"/>
                <a:sym typeface="Cabin"/>
              </a:rPr>
              <a:t>rs2xml.jar dynamically builds tables from queries  </a:t>
            </a:r>
            <a:endParaRPr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514700" y="108550"/>
            <a:ext cx="1568100" cy="697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Search</a:t>
            </a:r>
            <a:endParaRPr/>
          </a:p>
        </p:txBody>
      </p:sp>
      <p:pic>
        <p:nvPicPr>
          <p:cNvPr id="109" name="Google Shape;109;p18" title="SearchVideo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1200" y="806338"/>
            <a:ext cx="6473500" cy="485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669825" y="5739000"/>
            <a:ext cx="8367600" cy="11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bin"/>
              <a:buChar char="•"/>
            </a:pPr>
            <a:r>
              <a:rPr lang="en-US" sz="2000">
                <a:latin typeface="Cabin"/>
                <a:ea typeface="Cabin"/>
                <a:cs typeface="Cabin"/>
                <a:sym typeface="Cabin"/>
              </a:rPr>
              <a:t>Search based on matching strings and involves subqueries</a:t>
            </a:r>
            <a:endParaRPr sz="2000">
              <a:latin typeface="Cabin"/>
              <a:ea typeface="Cabin"/>
              <a:cs typeface="Cabin"/>
              <a:sym typeface="Cabin"/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bin"/>
              <a:buChar char="•"/>
            </a:pPr>
            <a:r>
              <a:rPr lang="en-US" sz="2000">
                <a:latin typeface="Cabin"/>
                <a:ea typeface="Cabin"/>
                <a:cs typeface="Cabin"/>
                <a:sym typeface="Cabin"/>
              </a:rPr>
              <a:t>Statistics of each entities </a:t>
            </a:r>
            <a:endParaRPr sz="2000"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514700" y="108550"/>
            <a:ext cx="1568100" cy="697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</a:t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669825" y="5739000"/>
            <a:ext cx="8367600" cy="11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bin"/>
              <a:buChar char="•"/>
            </a:pPr>
            <a:r>
              <a:rPr lang="en-US" sz="2000">
                <a:latin typeface="Cabin"/>
                <a:ea typeface="Cabin"/>
                <a:cs typeface="Cabin"/>
                <a:sym typeface="Cabin"/>
              </a:rPr>
              <a:t>Insert with appropriate input</a:t>
            </a:r>
            <a:endParaRPr sz="2000">
              <a:latin typeface="Cabin"/>
              <a:ea typeface="Cabin"/>
              <a:cs typeface="Cabin"/>
              <a:sym typeface="Cabin"/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bin"/>
              <a:buChar char="•"/>
            </a:pPr>
            <a:r>
              <a:rPr lang="en-US" sz="2000">
                <a:latin typeface="Cabin"/>
                <a:ea typeface="Cabin"/>
                <a:cs typeface="Cabin"/>
                <a:sym typeface="Cabin"/>
              </a:rPr>
              <a:t>Verified through direct database access using pgAdmin 4.0</a:t>
            </a:r>
            <a:endParaRPr sz="2000"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17" name="Google Shape;117;p19" title="insert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9600" y="806350"/>
            <a:ext cx="6568050" cy="492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514700" y="108550"/>
            <a:ext cx="1568100" cy="697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Modify</a:t>
            </a:r>
            <a:endParaRPr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669825" y="6292975"/>
            <a:ext cx="83676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bin"/>
              <a:buChar char="•"/>
            </a:pPr>
            <a:r>
              <a:rPr lang="en-US" sz="2000">
                <a:latin typeface="Cabin"/>
                <a:ea typeface="Cabin"/>
                <a:cs typeface="Cabin"/>
                <a:sym typeface="Cabin"/>
              </a:rPr>
              <a:t>Modification of existing tuples</a:t>
            </a:r>
            <a:endParaRPr sz="2000"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24" name="Google Shape;124;p20" title="modify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3313" y="879425"/>
            <a:ext cx="7120633" cy="534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628650" y="316372"/>
            <a:ext cx="78867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EVALUATION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890975" y="957175"/>
            <a:ext cx="7820700" cy="53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bin"/>
              <a:buChar char="•"/>
            </a:pPr>
            <a:r>
              <a:rPr lang="en-US" sz="2000">
                <a:latin typeface="Cabin"/>
                <a:ea typeface="Cabin"/>
                <a:cs typeface="Cabin"/>
                <a:sym typeface="Cabin"/>
              </a:rPr>
              <a:t>Data cleaning </a:t>
            </a:r>
            <a:endParaRPr sz="2000">
              <a:latin typeface="Cabin"/>
              <a:ea typeface="Cabin"/>
              <a:cs typeface="Cabin"/>
              <a:sym typeface="Cabin"/>
            </a:endParaRPr>
          </a:p>
          <a:p>
            <a:pPr indent="-171450" lvl="1" marL="51435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bin"/>
              <a:buChar char="•"/>
            </a:pPr>
            <a:r>
              <a:rPr lang="en-US" sz="2000">
                <a:latin typeface="Cabin"/>
                <a:ea typeface="Cabin"/>
                <a:cs typeface="Cabin"/>
                <a:sym typeface="Cabin"/>
              </a:rPr>
              <a:t>Scroll through the data to check for correct parsing</a:t>
            </a:r>
            <a:endParaRPr sz="2000">
              <a:latin typeface="Cabin"/>
              <a:ea typeface="Cabin"/>
              <a:cs typeface="Cabin"/>
              <a:sym typeface="Cabin"/>
            </a:endParaRPr>
          </a:p>
          <a:p>
            <a:pPr indent="-184150" lvl="1" marL="51435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Cabin"/>
              <a:buChar char="•"/>
            </a:pPr>
            <a:r>
              <a:rPr lang="en-US" sz="2000">
                <a:latin typeface="Cabin"/>
                <a:ea typeface="Cabin"/>
                <a:cs typeface="Cabin"/>
                <a:sym typeface="Cabin"/>
              </a:rPr>
              <a:t>Non-ascii symbols are eliminated from database upon loading</a:t>
            </a:r>
            <a:endParaRPr sz="2000">
              <a:latin typeface="Cabin"/>
              <a:ea typeface="Cabin"/>
              <a:cs typeface="Cabin"/>
              <a:sym typeface="Cabin"/>
            </a:endParaRPr>
          </a:p>
          <a:p>
            <a:pPr indent="-228600" lvl="0" marL="228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bin"/>
              <a:buChar char="•"/>
            </a:pPr>
            <a:r>
              <a:rPr lang="en-US" sz="2000">
                <a:latin typeface="Cabin"/>
                <a:ea typeface="Cabin"/>
                <a:cs typeface="Cabin"/>
                <a:sym typeface="Cabin"/>
              </a:rPr>
              <a:t>Access and modify database via Java</a:t>
            </a:r>
            <a:endParaRPr sz="2000">
              <a:latin typeface="Cabin"/>
              <a:ea typeface="Cabin"/>
              <a:cs typeface="Cabin"/>
              <a:sym typeface="Cabin"/>
            </a:endParaRPr>
          </a:p>
          <a:p>
            <a:pPr indent="-184150" lvl="1" marL="51435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Cabin"/>
              <a:buChar char="•"/>
            </a:pPr>
            <a:r>
              <a:rPr lang="en-US" sz="2000">
                <a:latin typeface="Cabin"/>
                <a:ea typeface="Cabin"/>
                <a:cs typeface="Cabin"/>
                <a:sym typeface="Cabin"/>
              </a:rPr>
              <a:t>Verify operation by checking database itself</a:t>
            </a:r>
            <a:endParaRPr sz="2000">
              <a:latin typeface="Cabin"/>
              <a:ea typeface="Cabin"/>
              <a:cs typeface="Cabin"/>
              <a:sym typeface="Cabin"/>
            </a:endParaRPr>
          </a:p>
          <a:p>
            <a:pPr indent="-228600" lvl="0" marL="228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bin"/>
              <a:buChar char="•"/>
            </a:pPr>
            <a:r>
              <a:rPr lang="en-US" sz="2000">
                <a:latin typeface="Cabin"/>
                <a:ea typeface="Cabin"/>
                <a:cs typeface="Cabin"/>
                <a:sym typeface="Cabin"/>
              </a:rPr>
              <a:t>Query through interface</a:t>
            </a:r>
            <a:endParaRPr sz="2000">
              <a:latin typeface="Cabin"/>
              <a:ea typeface="Cabin"/>
              <a:cs typeface="Cabin"/>
              <a:sym typeface="Cabin"/>
            </a:endParaRPr>
          </a:p>
          <a:p>
            <a:pPr indent="-171450" lvl="1" marL="51435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bin"/>
              <a:buChar char="•"/>
            </a:pPr>
            <a:r>
              <a:rPr lang="en-US" sz="2000">
                <a:latin typeface="Cabin"/>
                <a:ea typeface="Cabin"/>
                <a:cs typeface="Cabin"/>
                <a:sym typeface="Cabin"/>
              </a:rPr>
              <a:t>Print query statements to ensure correctness</a:t>
            </a:r>
            <a:endParaRPr sz="2000"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andard_Red">
  <a:themeElements>
    <a:clrScheme name="UWBrand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C5050C"/>
      </a:accent1>
      <a:accent2>
        <a:srgbClr val="FF8000"/>
      </a:accent2>
      <a:accent3>
        <a:srgbClr val="FFBF00"/>
      </a:accent3>
      <a:accent4>
        <a:srgbClr val="97B85F"/>
      </a:accent4>
      <a:accent5>
        <a:srgbClr val="6B9999"/>
      </a:accent5>
      <a:accent6>
        <a:srgbClr val="386666"/>
      </a:accent6>
      <a:hlink>
        <a:srgbClr val="0479A8"/>
      </a:hlink>
      <a:folHlink>
        <a:srgbClr val="0479A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