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48" r:id="rId2"/>
  </p:sldMasterIdLst>
  <p:notesMasterIdLst>
    <p:notesMasterId r:id="rId28"/>
  </p:notesMasterIdLst>
  <p:sldIdLst>
    <p:sldId id="332" r:id="rId3"/>
    <p:sldId id="368" r:id="rId4"/>
    <p:sldId id="386" r:id="rId5"/>
    <p:sldId id="388" r:id="rId6"/>
    <p:sldId id="387" r:id="rId7"/>
    <p:sldId id="389" r:id="rId8"/>
    <p:sldId id="390" r:id="rId9"/>
    <p:sldId id="408" r:id="rId10"/>
    <p:sldId id="405" r:id="rId11"/>
    <p:sldId id="406" r:id="rId12"/>
    <p:sldId id="407" r:id="rId13"/>
    <p:sldId id="403" r:id="rId14"/>
    <p:sldId id="391" r:id="rId15"/>
    <p:sldId id="404" r:id="rId16"/>
    <p:sldId id="410" r:id="rId17"/>
    <p:sldId id="409" r:id="rId18"/>
    <p:sldId id="394" r:id="rId19"/>
    <p:sldId id="412" r:id="rId20"/>
    <p:sldId id="413" r:id="rId21"/>
    <p:sldId id="411" r:id="rId22"/>
    <p:sldId id="375" r:id="rId23"/>
    <p:sldId id="396" r:id="rId24"/>
    <p:sldId id="398" r:id="rId25"/>
    <p:sldId id="401" r:id="rId26"/>
    <p:sldId id="40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/>
    <p:restoredTop sz="98065" autoAdjust="0"/>
  </p:normalViewPr>
  <p:slideViewPr>
    <p:cSldViewPr snapToGrid="0" snapToObjects="1">
      <p:cViewPr>
        <p:scale>
          <a:sx n="126" d="100"/>
          <a:sy n="126" d="100"/>
        </p:scale>
        <p:origin x="14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125D0-B482-1E4F-B4FC-45FC4605ED1F}" type="datetimeFigureOut">
              <a:t>8/3/19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108C8-23AD-E141-8819-80F3335844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E8888-A394-4F85-8584-1860E4AD0DF8}" type="slidenum">
              <a:rPr lang="en-AU" smtClean="0"/>
              <a:pPr/>
              <a:t>1</a:t>
            </a:fld>
            <a:endParaRPr lang="en-AU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7F93BD-647F-2947-BDE2-8AFA1CFFEC4C}" type="slidenum">
              <a:rPr lang="en-US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h-TH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7F93BD-647F-2947-BDE2-8AFA1CFFEC4C}" type="slidenum">
              <a:rPr 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h-TH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17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7F93BD-647F-2947-BDE2-8AFA1CFFEC4C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h-TH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22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7F93BD-647F-2947-BDE2-8AFA1CFFEC4C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h-TH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35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7F93BD-647F-2947-BDE2-8AFA1CFFEC4C}" type="slidenum">
              <a:rPr lang="en-US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h-TH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56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7F93BD-647F-2947-BDE2-8AFA1CFFEC4C}" type="slidenum">
              <a:rPr 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h-TH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994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7F93BD-647F-2947-BDE2-8AFA1CFFEC4C}" type="slidenum">
              <a:rPr 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h-TH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84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7F93BD-647F-2947-BDE2-8AFA1CFFEC4C}" type="slidenum">
              <a:rPr lang="en-US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h-TH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8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7F93BD-647F-2947-BDE2-8AFA1CFFEC4C}" type="slidenum">
              <a:rPr lang="en-US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h-TH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8"/>
          <p:cNvSpPr>
            <a:spLocks noChangeShapeType="1"/>
          </p:cNvSpPr>
          <p:nvPr userDrawn="1"/>
        </p:nvSpPr>
        <p:spPr bwMode="auto">
          <a:xfrm>
            <a:off x="827088" y="3429000"/>
            <a:ext cx="7561262" cy="0"/>
          </a:xfrm>
          <a:prstGeom prst="line">
            <a:avLst/>
          </a:prstGeom>
          <a:noFill/>
          <a:ln w="571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3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676400"/>
            <a:ext cx="74676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43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th-TH">
              <a:solidFill>
                <a:srgbClr val="1C1C1C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th-TH">
              <a:solidFill>
                <a:srgbClr val="1C1C1C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E17DE3C-FAD5-CD49-A0F1-E31559468AFF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1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3EABA-3C57-F340-8F79-822EF2479A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260350"/>
            <a:ext cx="1995488" cy="560387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5837237" cy="560387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ABD82-7CED-2040-AEF4-B5800886C2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9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9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7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61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1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D0802-CC36-CC4F-8D59-700206BFC8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1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8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78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D0DC-A398-FA49-B940-C1FB9A81AD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4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1400175"/>
            <a:ext cx="388461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400175"/>
            <a:ext cx="388461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22DE6-7017-4244-9C95-E12DC63145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8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ACFBD-2AB1-4B44-BB2B-FB12B27533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9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96015-C9D0-8547-A5F0-9BD6E874EB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2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0474D-7639-0E49-8DBB-BC502B9B91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0BE8E-B132-9A47-806C-7454F9A534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70A4F-BE36-E045-A0F1-A48D41A60D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ltGray">
          <a:xfrm>
            <a:off x="341313" y="316104"/>
            <a:ext cx="4318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th-TH" sz="2400">
              <a:solidFill>
                <a:srgbClr val="000000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ltGray">
          <a:xfrm>
            <a:off x="358775" y="625320"/>
            <a:ext cx="414338" cy="474662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th-TH" sz="2400">
              <a:solidFill>
                <a:srgbClr val="000000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ltGray">
          <a:xfrm>
            <a:off x="196850" y="603442"/>
            <a:ext cx="41275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th-TH" sz="2400">
              <a:solidFill>
                <a:srgbClr val="000000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96850" y="-53325"/>
            <a:ext cx="8226425" cy="1052513"/>
            <a:chOff x="199" y="392"/>
            <a:chExt cx="5182" cy="663"/>
          </a:xfrm>
        </p:grpSpPr>
        <p:sp>
          <p:nvSpPr>
            <p:cNvPr id="342022" name="Rectangle 6"/>
            <p:cNvSpPr>
              <a:spLocks noChangeArrowheads="1"/>
            </p:cNvSpPr>
            <p:nvPr/>
          </p:nvSpPr>
          <p:spPr bwMode="gray"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th-TH" sz="2400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</a:endParaRPr>
            </a:p>
          </p:txBody>
        </p:sp>
        <p:sp>
          <p:nvSpPr>
            <p:cNvPr id="342023" name="Rectangle 7"/>
            <p:cNvSpPr>
              <a:spLocks noChangeArrowheads="1"/>
            </p:cNvSpPr>
            <p:nvPr/>
          </p:nvSpPr>
          <p:spPr bwMode="gray"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th-TH" sz="2400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</a:endParaRPr>
            </a:p>
          </p:txBody>
        </p:sp>
      </p:grpSp>
      <p:sp>
        <p:nvSpPr>
          <p:cNvPr id="3420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-9241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20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099982"/>
            <a:ext cx="8549115" cy="55230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20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1658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2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7FF0AF-CCF9-1842-BE53-EDF3E6FBBEF2}" type="slidenum">
              <a:rPr lang="en-US">
                <a:solidFill>
                  <a:srgbClr val="000000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h-TH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6075" indent="-346075" algn="l" rtl="0" eaLnBrk="0" fontAlgn="base" hangingPunct="0">
        <a:spcBef>
          <a:spcPct val="40000"/>
        </a:spcBef>
        <a:spcAft>
          <a:spcPct val="0"/>
        </a:spcAft>
        <a:buClr>
          <a:srgbClr val="333399"/>
        </a:buClr>
        <a:buSzPct val="90000"/>
        <a:buFont typeface="Wingdings" charset="0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260475" indent="-3429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71767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174875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26320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6pPr>
      <a:lvl7pPr marL="30892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7pPr>
      <a:lvl8pPr marL="35464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8pPr>
      <a:lvl9pPr marL="40036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446E-AE3A-F541-A88A-AF909C724E6B}" type="datetimeFigureOut"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library/functions.html#dir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uron.yale.edu/neuron/static/docs/neuronpython/firstste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library/functions.html#built-in-funcs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uron.yale.edu/neuron/static/new_doc/modelspec/programmatic/topology/geometry.html#geometr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uron.yale.edu/neuron/static/new_doc/modelspec/programmatic/topology.html#pse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library/functions.html#di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uron.yale.edu/neuron/static/new_doc/modelspec/programmatic/topology.html#nseg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153" y="1019472"/>
            <a:ext cx="8698026" cy="4263509"/>
          </a:xfrm>
          <a:effectLst/>
        </p:spPr>
        <p:txBody>
          <a:bodyPr>
            <a:noAutofit/>
          </a:bodyPr>
          <a:lstStyle/>
          <a:p>
            <a:r>
              <a:rPr lang="en-US" sz="3600" b="1" smtClean="0">
                <a:solidFill>
                  <a:prstClr val="black"/>
                </a:solidFill>
                <a:latin typeface="Garamond" pitchFamily="18" charset="0"/>
              </a:rPr>
              <a:t/>
            </a:r>
            <a:br>
              <a:rPr lang="en-US" sz="3600" b="1" smtClean="0">
                <a:solidFill>
                  <a:prstClr val="black"/>
                </a:solidFill>
                <a:latin typeface="Garamond" pitchFamily="18" charset="0"/>
              </a:rPr>
            </a:br>
            <a:r>
              <a:rPr lang="en-US" sz="3600" b="1" smtClean="0">
                <a:solidFill>
                  <a:prstClr val="black"/>
                </a:solidFill>
                <a:latin typeface="Garamond" pitchFamily="18" charset="0"/>
              </a:rPr>
              <a:t/>
            </a:r>
            <a:br>
              <a:rPr lang="en-US" sz="3600" b="1" smtClean="0">
                <a:solidFill>
                  <a:prstClr val="black"/>
                </a:solidFill>
                <a:latin typeface="Garamond" pitchFamily="18" charset="0"/>
              </a:rPr>
            </a:br>
            <a:r>
              <a:rPr lang="en-US" b="1" smtClean="0">
                <a:solidFill>
                  <a:prstClr val="black"/>
                </a:solidFill>
                <a:latin typeface="Garamond" pitchFamily="18" charset="0"/>
              </a:rPr>
              <a:t>Computational Neuroscience </a:t>
            </a:r>
            <a:r>
              <a:rPr lang="en-US" b="1">
                <a:solidFill>
                  <a:prstClr val="black"/>
                </a:solidFill>
                <a:latin typeface="Garamond" pitchFamily="18" charset="0"/>
              </a:rPr>
              <a:t/>
            </a:r>
            <a:br>
              <a:rPr lang="en-US" b="1">
                <a:solidFill>
                  <a:prstClr val="black"/>
                </a:solidFill>
                <a:latin typeface="Garamond" pitchFamily="18" charset="0"/>
              </a:rPr>
            </a:br>
            <a:r>
              <a:rPr lang="en-US" sz="4400">
                <a:solidFill>
                  <a:prstClr val="black"/>
                </a:solidFill>
                <a:latin typeface="Garamond" pitchFamily="18" charset="0"/>
              </a:rPr>
              <a:t/>
            </a:r>
            <a:br>
              <a:rPr lang="en-US" sz="4400">
                <a:solidFill>
                  <a:prstClr val="black"/>
                </a:solidFill>
                <a:latin typeface="Garamond" pitchFamily="18" charset="0"/>
              </a:rPr>
            </a:br>
            <a:r>
              <a:rPr lang="en-US" sz="4000" b="0"/>
              <a:t>Tutorial Week 4</a:t>
            </a:r>
            <a:br>
              <a:rPr lang="en-US" sz="4000" b="0"/>
            </a:br>
            <a:r>
              <a:rPr lang="en-US" sz="4000" b="0"/>
              <a:t> NEURON I</a:t>
            </a:r>
            <a:br>
              <a:rPr lang="en-US" sz="4000" b="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Instructor: Salvador Dura-Bernal</a:t>
            </a:r>
            <a:r>
              <a:rPr lang="en-US" sz="3200" b="1">
                <a:solidFill>
                  <a:prstClr val="black"/>
                </a:solidFill>
                <a:latin typeface="Garamond" pitchFamily="18" charset="0"/>
              </a:rPr>
              <a:t/>
            </a:r>
            <a:br>
              <a:rPr lang="en-US" sz="3200" b="1">
                <a:solidFill>
                  <a:prstClr val="black"/>
                </a:solidFill>
                <a:latin typeface="Garamond" pitchFamily="18" charset="0"/>
              </a:rPr>
            </a:br>
            <a:endParaRPr lang="en-AU" sz="3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6" y="3362343"/>
            <a:ext cx="5340438" cy="1579406"/>
          </a:xfrm>
          <a:prstGeom prst="rect">
            <a:avLst/>
          </a:prstGeom>
        </p:spPr>
      </p:pic>
      <p:pic>
        <p:nvPicPr>
          <p:cNvPr id="5" name="Picture 4" descr="dua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15" y="3052975"/>
            <a:ext cx="2964864" cy="24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Note 2: Sections and Segments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0"/>
          <a:stretch/>
        </p:blipFill>
        <p:spPr>
          <a:xfrm>
            <a:off x="1509267" y="3396343"/>
            <a:ext cx="5229710" cy="31251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9421" y="1137119"/>
            <a:ext cx="86051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q"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285750" indent="-285750" algn="just">
              <a:buFont typeface="Wingdings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To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access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a part of the section, specify a value between 0 and 1, where 0 is typically the end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closest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to the soma and 1 is the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distal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end. </a:t>
            </a:r>
          </a:p>
          <a:p>
            <a:pPr marL="285750" indent="-285750" algn="just">
              <a:buFont typeface="Wingdings" charset="2"/>
              <a:buChar char="q"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285750" indent="-285750" algn="just">
              <a:buFont typeface="Wingdings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Because nseg divides the cable into equal-length parts, use an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odd number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so that to address the middle of the cable, (0.5), gives the middle segment.</a:t>
            </a:r>
          </a:p>
        </p:txBody>
      </p:sp>
    </p:spTree>
    <p:extLst>
      <p:ext uri="{BB962C8B-B14F-4D97-AF65-F5344CB8AC3E}">
        <p14:creationId xmlns:p14="http://schemas.microsoft.com/office/powerpoint/2010/main" val="1525554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Note 2: Sections and Segments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41786"/>
          <a:stretch/>
        </p:blipFill>
        <p:spPr>
          <a:xfrm>
            <a:off x="1435789" y="5102679"/>
            <a:ext cx="4546600" cy="15821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421" y="1128955"/>
            <a:ext cx="86051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>
                <a:solidFill>
                  <a:srgbClr val="000000"/>
                </a:solidFill>
                <a:latin typeface="Arial" charset="0"/>
              </a:rPr>
              <a:t>To summarize, we access sections by their name and segments by some location on the section.</a:t>
            </a:r>
          </a:p>
          <a:p>
            <a:pPr algn="just"/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Section: 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section</a:t>
            </a:r>
          </a:p>
          <a:p>
            <a:pPr algn="just">
              <a:buFont typeface="Arial" charset="0"/>
              <a:buChar char="•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Segment: 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section(loc)</a:t>
            </a:r>
          </a:p>
          <a:p>
            <a:pPr algn="just"/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algn="just"/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algn="just"/>
            <a:r>
              <a:rPr lang="en-US" sz="2000">
                <a:solidFill>
                  <a:srgbClr val="000000"/>
                </a:solidFill>
                <a:latin typeface="Arial" charset="0"/>
              </a:rPr>
              <a:t>Using the Python type() function can tell us what a variable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386" y="3980056"/>
            <a:ext cx="8499226" cy="2308324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70A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"type(soma) ="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(soma) </a:t>
            </a:r>
          </a:p>
          <a:p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70A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"type(soma(0.5)) ="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(soma(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0.5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soma.nseg</a:t>
            </a: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soma.nseg=3</a:t>
            </a: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soma(0.1)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soma(0.5)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soma(0.9)</a:t>
            </a: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soma.nseg = 1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37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Step 3: Add dendrite and connect</a:t>
            </a:r>
            <a:endParaRPr lang="en-AU" sz="3600"/>
          </a:p>
        </p:txBody>
      </p:sp>
      <p:sp>
        <p:nvSpPr>
          <p:cNvPr id="4" name="TextBox 3"/>
          <p:cNvSpPr txBox="1"/>
          <p:nvPr/>
        </p:nvSpPr>
        <p:spPr>
          <a:xfrm>
            <a:off x="322387" y="2115735"/>
            <a:ext cx="8499226" cy="461665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dend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h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Section(name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solidFill>
                  <a:srgbClr val="4070A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'dend'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dend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connect(soma(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386" y="1423993"/>
            <a:ext cx="8499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a dendritic section ‘dend’ and connect it to the ‘1’ end of the soma.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386" y="3015734"/>
            <a:ext cx="2963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Let’s check the connection.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2385" y="3667651"/>
            <a:ext cx="8499226" cy="276999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psection(sec=dend)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385" y="5068221"/>
            <a:ext cx="8499226" cy="276999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h.topology()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385" y="4336507"/>
            <a:ext cx="7482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Let’s further confirm with NEURON’s </a:t>
            </a:r>
            <a:r>
              <a:rPr lang="en-US"/>
              <a:t>topology()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 function.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2384" y="5596529"/>
            <a:ext cx="7743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rgbClr val="000000"/>
                </a:solidFill>
                <a:latin typeface="Arial" charset="0"/>
              </a:rPr>
              <a:t>Both of these approaches show that 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dend[0]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 is connected to 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soma[1]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/>
            </a:r>
            <a:br>
              <a:rPr lang="en-US">
                <a:solidFill>
                  <a:srgbClr val="000000"/>
                </a:solidFill>
                <a:latin typeface="Arial" charset="0"/>
              </a:rPr>
            </a:b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Step 4: Set geometry</a:t>
            </a:r>
            <a:endParaRPr lang="en-AU" sz="3600"/>
          </a:p>
        </p:txBody>
      </p:sp>
      <p:sp>
        <p:nvSpPr>
          <p:cNvPr id="4" name="TextBox 3"/>
          <p:cNvSpPr txBox="1"/>
          <p:nvPr/>
        </p:nvSpPr>
        <p:spPr>
          <a:xfrm>
            <a:off x="322387" y="2471649"/>
            <a:ext cx="8499226" cy="2492990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Surface area of cylinder is 2*pi*r*h (sealed ends are implicit).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Here we make a square cylinder in that the diameter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is equal to the height, so diam = h. ==&gt; Area = 4*pi*r^2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We want a soma of 500 microns squared: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r^2 = 500/(4*pi) ==&gt; r = 6.2078, diam = 12.6157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L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soma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diam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12.6157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Makes a soma of 500 microns squared.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dend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L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latin typeface="Courier New" charset="0"/>
                <a:ea typeface="Courier New" charset="0"/>
                <a:cs typeface="Courier New" charset="0"/>
              </a:rPr>
              <a:t>180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microns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dend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diam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microns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dend.nseg = </a:t>
            </a:r>
            <a:r>
              <a:rPr lang="en-US" sz="1200" b="1">
                <a:solidFill>
                  <a:srgbClr val="208050"/>
                </a:solidFill>
                <a:latin typeface="Courier New" charset="0"/>
                <a:ea typeface="Courier New" charset="0"/>
                <a:cs typeface="Courier New" charset="0"/>
              </a:rPr>
              <a:t>11 </a:t>
            </a:r>
            <a:r>
              <a:rPr lang="en-US" sz="1200" b="1">
                <a:solidFill>
                  <a:srgbClr val="408090"/>
                </a:solidFill>
                <a:latin typeface="Courier New" charset="0"/>
                <a:ea typeface="Courier New" charset="0"/>
                <a:cs typeface="Courier New" charset="0"/>
              </a:rPr>
              <a:t># odd number of segments</a:t>
            </a:r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70A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"Surface area of soma ="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, h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area(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0.5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, sec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soma)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9023" y="1349138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Let’s set the spatial properties of the cell using a “stylized” geometry. Later we will explore setting 3D points explicitly.</a:t>
            </a:r>
            <a:br>
              <a:rPr lang="en-US" sz="2000"/>
            </a:br>
            <a:endParaRPr lang="en-US" sz="2000"/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24" y="-149560"/>
            <a:ext cx="7921625" cy="865188"/>
          </a:xfrm>
        </p:spPr>
        <p:txBody>
          <a:bodyPr/>
          <a:lstStyle/>
          <a:p>
            <a:r>
              <a:rPr lang="en-US" sz="3600" smtClean="0"/>
              <a:t>Step 5: Set biophyisical variables</a:t>
            </a:r>
            <a:endParaRPr lang="en-AU" sz="3600"/>
          </a:p>
        </p:txBody>
      </p:sp>
      <p:sp>
        <p:nvSpPr>
          <p:cNvPr id="4" name="TextBox 3"/>
          <p:cNvSpPr txBox="1"/>
          <p:nvPr/>
        </p:nvSpPr>
        <p:spPr>
          <a:xfrm>
            <a:off x="428419" y="3241522"/>
            <a:ext cx="8499226" cy="646331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sec </a:t>
            </a:r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h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allsec():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	sec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Ra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100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Axial resistance in Ohm * cm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	sec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cm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Membrane capacitance in micro Farads / cm^2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0859" y="1389960"/>
            <a:ext cx="8654347" cy="471498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>
                <a:latin typeface="Arial" charset="0"/>
              </a:rPr>
              <a:t>All sections include a variable to store its axial resistance (</a:t>
            </a:r>
            <a:r>
              <a:rPr lang="en-US" altLang="en-US" sz="2000" b="1">
                <a:latin typeface="Courier New" charset="0"/>
                <a:ea typeface="Courier New" charset="0"/>
                <a:cs typeface="Courier New" charset="0"/>
              </a:rPr>
              <a:t>Ra</a:t>
            </a:r>
            <a:r>
              <a:rPr lang="en-US" altLang="en-US" sz="2000">
                <a:latin typeface="Arial" charset="0"/>
              </a:rPr>
              <a:t>) and membrance capacitance (</a:t>
            </a:r>
            <a:r>
              <a:rPr lang="en-US" altLang="en-US" sz="2000" b="1">
                <a:latin typeface="Courier New" charset="0"/>
                <a:ea typeface="Courier New" charset="0"/>
                <a:cs typeface="Courier New" charset="0"/>
              </a:rPr>
              <a:t>cm</a:t>
            </a:r>
            <a:r>
              <a:rPr lang="en-US" altLang="en-US" sz="2000">
                <a:latin typeface="Arial" charset="0"/>
              </a:rPr>
              <a:t>).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altLang="en-US" sz="2000">
              <a:latin typeface="Arial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>
                <a:latin typeface="Arial" charset="0"/>
              </a:rPr>
              <a:t>We can use the </a:t>
            </a:r>
            <a:r>
              <a:rPr lang="en-US" altLang="en-US" sz="2000" b="1">
                <a:latin typeface="Courier New" charset="0"/>
                <a:ea typeface="Courier New" charset="0"/>
                <a:cs typeface="Courier New" charset="0"/>
              </a:rPr>
              <a:t>h.allsec() </a:t>
            </a:r>
            <a:r>
              <a:rPr lang="en-US" altLang="en-US" sz="2000">
                <a:latin typeface="Arial" charset="0"/>
              </a:rPr>
              <a:t>method which iterates over all sections</a:t>
            </a:r>
          </a:p>
        </p:txBody>
      </p:sp>
    </p:spTree>
    <p:extLst>
      <p:ext uri="{BB962C8B-B14F-4D97-AF65-F5344CB8AC3E}">
        <p14:creationId xmlns:p14="http://schemas.microsoft.com/office/powerpoint/2010/main" val="5320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-92410"/>
            <a:ext cx="8419149" cy="865188"/>
          </a:xfrm>
        </p:spPr>
        <p:txBody>
          <a:bodyPr/>
          <a:lstStyle/>
          <a:p>
            <a:r>
              <a:rPr lang="en-US" sz="3600"/>
              <a:t>Note 3: Distributed mechanisms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3213" y="1164233"/>
            <a:ext cx="8464281" cy="151115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333399"/>
              </a:buClr>
              <a:buSzPct val="9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2604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7176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1748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6320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30892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5464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40036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/>
              <a:t>Distributed mechanisms modify membrane properties eg. V or g</a:t>
            </a:r>
            <a:r>
              <a:rPr lang="en-US" sz="2000" baseline="-25000"/>
              <a:t>Na</a:t>
            </a:r>
          </a:p>
          <a:p>
            <a:pPr marL="0" indent="0">
              <a:buNone/>
            </a:pPr>
            <a:endParaRPr lang="en-US" sz="2000" baseline="-25000"/>
          </a:p>
          <a:p>
            <a:pPr>
              <a:buFont typeface="Wingdings" charset="2"/>
              <a:buChar char="q"/>
            </a:pPr>
            <a:r>
              <a:rPr lang="en-US" sz="2000"/>
              <a:t>They are inserted in a </a:t>
            </a:r>
            <a:r>
              <a:rPr lang="en-US" sz="2000" i="1"/>
              <a:t>Section</a:t>
            </a:r>
            <a:r>
              <a:rPr lang="en-US" sz="2000"/>
              <a:t>, and automatically distributed to all of its </a:t>
            </a:r>
            <a:r>
              <a:rPr lang="en-US" sz="2000" i="1"/>
              <a:t>Segments</a:t>
            </a:r>
          </a:p>
          <a:p>
            <a:pPr>
              <a:buFont typeface="Wingdings" charset="2"/>
              <a:buChar char="q"/>
            </a:pPr>
            <a:endParaRPr lang="en-US" sz="2000"/>
          </a:p>
          <a:p>
            <a:pPr>
              <a:buFont typeface="Wingdings" charset="2"/>
              <a:buChar char="q"/>
            </a:pPr>
            <a:r>
              <a:rPr lang="en-US" sz="2000"/>
              <a:t>Hodgkin-Huxley sodium, potassium and leakage channels</a:t>
            </a:r>
          </a:p>
          <a:p>
            <a:pPr lvl="1">
              <a:buFont typeface="Wingdings" charset="2"/>
              <a:buChar char="q"/>
            </a:pP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sec.insert(‘hh’)</a:t>
            </a:r>
          </a:p>
          <a:p>
            <a:pPr lvl="1">
              <a:buFont typeface="Wingdings" charset="2"/>
              <a:buChar char="q"/>
            </a:pPr>
            <a:endParaRPr lang="en-US" sz="2000"/>
          </a:p>
          <a:p>
            <a:pPr>
              <a:buFont typeface="Wingdings" charset="2"/>
              <a:buChar char="q"/>
            </a:pPr>
            <a:r>
              <a:rPr lang="en-US" sz="2000"/>
              <a:t>Passive channels</a:t>
            </a:r>
          </a:p>
          <a:p>
            <a:pPr lvl="1">
              <a:buFont typeface="Wingdings" charset="2"/>
              <a:buChar char="q"/>
            </a:pP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sec.insert(‘pas’)</a:t>
            </a:r>
          </a:p>
          <a:p>
            <a:pPr lvl="1">
              <a:buFont typeface="Wingdings" charset="2"/>
              <a:buChar char="q"/>
            </a:pPr>
            <a:endParaRPr lang="en-US" sz="2000"/>
          </a:p>
          <a:p>
            <a:pPr>
              <a:buFont typeface="Wingdings" charset="2"/>
              <a:buChar char="q"/>
            </a:pPr>
            <a:r>
              <a:rPr lang="en-US" sz="2000"/>
              <a:t>Other NMODL (.mod) mechanisms defined (eg. other ionic channels)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684" t="30991" r="33140" b="21283"/>
          <a:stretch/>
        </p:blipFill>
        <p:spPr>
          <a:xfrm>
            <a:off x="5528149" y="3826396"/>
            <a:ext cx="3308222" cy="1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09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24" y="-149559"/>
            <a:ext cx="7921625" cy="865188"/>
          </a:xfrm>
        </p:spPr>
        <p:txBody>
          <a:bodyPr/>
          <a:lstStyle/>
          <a:p>
            <a:r>
              <a:rPr lang="en-US" smtClean="0"/>
              <a:t>Step 6: Insert mechanisms</a:t>
            </a:r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50860" y="4087108"/>
            <a:ext cx="8499226" cy="1015663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Insert active Hodgkin-Huxley current in the soma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insert(</a:t>
            </a:r>
            <a:r>
              <a:rPr lang="en-US" sz="1200" b="1">
                <a:solidFill>
                  <a:srgbClr val="4070A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'hh'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solidFill>
                  <a:srgbClr val="408090"/>
                </a:solidFill>
                <a:latin typeface="Courier New" charset="0"/>
                <a:ea typeface="Courier New" charset="0"/>
                <a:cs typeface="Courier New" charset="0"/>
              </a:rPr>
              <a:t># Insert passive leak current in dendrite</a:t>
            </a:r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dend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insert(</a:t>
            </a:r>
            <a:r>
              <a:rPr lang="en-US" sz="1200" b="1">
                <a:solidFill>
                  <a:srgbClr val="4070A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'pas'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0859" y="1210346"/>
            <a:ext cx="8654347" cy="471498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>
                <a:latin typeface="Arial" charset="0"/>
              </a:rPr>
              <a:t>NEURON comes with a few built in biophysical mechanisms that can be added to a model.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859" y="2856241"/>
            <a:ext cx="8499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‘insert’ method is used to insert mechanisms into the membrane. Let’s insert an active Hodgkin-Huxley conductance in the soma and a passive leak conductance in the dendrite: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3024" y="2035624"/>
          <a:ext cx="7921626" cy="513080"/>
        </p:xfrm>
        <a:graphic>
          <a:graphicData uri="http://schemas.openxmlformats.org/drawingml/2006/table">
            <a:tbl>
              <a:tblPr/>
              <a:tblGrid>
                <a:gridCol w="2059621"/>
                <a:gridCol w="586200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pas</a:t>
                      </a:r>
                    </a:p>
                  </a:txBody>
                  <a:tcPr marL="31750" marR="5080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Passive (“leak”) channel.</a:t>
                      </a:r>
                    </a:p>
                  </a:txBody>
                  <a:tcPr marL="31750" marR="5080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hh</a:t>
                      </a:r>
                    </a:p>
                  </a:txBody>
                  <a:tcPr marL="31750" marR="5080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Hodgkin-Huxley sodium, potassium, and leakage channels.</a:t>
                      </a:r>
                    </a:p>
                  </a:txBody>
                  <a:tcPr marL="31750" marR="5080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-92410"/>
            <a:ext cx="8419149" cy="865188"/>
          </a:xfrm>
        </p:spPr>
        <p:txBody>
          <a:bodyPr/>
          <a:lstStyle/>
          <a:p>
            <a:r>
              <a:rPr lang="en-US" sz="3600"/>
              <a:t>Note 4: Accessing segment variables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3213" y="1164233"/>
            <a:ext cx="8464281" cy="151115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333399"/>
              </a:buClr>
              <a:buSzPct val="9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2604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7176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1748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6320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30892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5464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40036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Segment variables follow the idiom:</a:t>
            </a:r>
          </a:p>
          <a:p>
            <a:pPr marL="0" indent="0">
              <a:buNone/>
            </a:pP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section(loc).var</a:t>
            </a:r>
          </a:p>
          <a:p>
            <a:pPr marL="0" indent="0">
              <a:buNone/>
            </a:pPr>
            <a:endParaRPr lang="en-US" sz="20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/>
              <a:t>And for mechanisms on the segment:</a:t>
            </a:r>
          </a:p>
          <a:p>
            <a:pPr marL="0" indent="0">
              <a:buNone/>
            </a:pP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section(loc).mech.var</a:t>
            </a:r>
          </a:p>
          <a:p>
            <a:pPr marL="0" indent="0">
              <a:buNone/>
            </a:pPr>
            <a:r>
              <a:rPr lang="en-US" sz="2000"/>
              <a:t>or</a:t>
            </a:r>
          </a:p>
          <a:p>
            <a:pPr marL="0" indent="0">
              <a:buNone/>
            </a:pP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section(loc).var_mech</a:t>
            </a:r>
          </a:p>
          <a:p>
            <a:pPr marL="0" indent="0">
              <a:buNone/>
            </a:pPr>
            <a:endParaRPr lang="en-US" sz="20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/>
              <a:t>Try:</a:t>
            </a:r>
          </a:p>
          <a:p>
            <a:pPr marL="0" indent="0"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379536" y="5057741"/>
            <a:ext cx="8499226" cy="1200329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dend(</a:t>
            </a:r>
            <a:r>
              <a:rPr lang="en-US" sz="1200" b="1">
                <a:solidFill>
                  <a:srgbClr val="208050"/>
                </a:solidFill>
                <a:latin typeface="Courier New" charset="0"/>
                <a:ea typeface="Courier New" charset="0"/>
                <a:cs typeface="Courier New" charset="0"/>
              </a:rPr>
              <a:t>0.5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pas.g</a:t>
            </a:r>
            <a:endParaRPr lang="en-US" sz="1200" b="1">
              <a:solidFill>
                <a:srgbClr val="00702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dend(</a:t>
            </a:r>
            <a:r>
              <a:rPr lang="en-US" sz="1200" b="1">
                <a:solidFill>
                  <a:srgbClr val="208050"/>
                </a:solidFill>
                <a:latin typeface="Courier New" charset="0"/>
                <a:ea typeface="Courier New" charset="0"/>
                <a:cs typeface="Courier New" charset="0"/>
              </a:rPr>
              <a:t>0.5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g_pas</a:t>
            </a:r>
          </a:p>
          <a:p>
            <a:endParaRPr lang="en-US" sz="12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mech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dend(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0.5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pas </a:t>
            </a:r>
          </a:p>
          <a:p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(mech) </a:t>
            </a:r>
          </a:p>
          <a:p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mech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 </a:t>
            </a:r>
          </a:p>
        </p:txBody>
      </p:sp>
    </p:spTree>
    <p:extLst>
      <p:ext uri="{BB962C8B-B14F-4D97-AF65-F5344CB8AC3E}">
        <p14:creationId xmlns:p14="http://schemas.microsoft.com/office/powerpoint/2010/main" val="1152724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-92410"/>
            <a:ext cx="8419149" cy="865188"/>
          </a:xfrm>
        </p:spPr>
        <p:txBody>
          <a:bodyPr/>
          <a:lstStyle/>
          <a:p>
            <a:r>
              <a:rPr lang="en-US" sz="3600"/>
              <a:t>Note 4: Accessing segment variables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3213" y="1164233"/>
            <a:ext cx="8464281" cy="151115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333399"/>
              </a:buClr>
              <a:buSzPct val="9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2604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7176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1748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6320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30892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5464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40036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To access or set the variables of ALL segments in a section you can use:</a:t>
            </a:r>
          </a:p>
          <a:p>
            <a:pPr marL="0" indent="0">
              <a:buNone/>
            </a:pP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section.var_mech</a:t>
            </a:r>
          </a:p>
          <a:p>
            <a:pPr marL="0" indent="0">
              <a:buNone/>
            </a:pPr>
            <a:endParaRPr lang="en-US" sz="20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/>
              <a:t>Try:</a:t>
            </a:r>
          </a:p>
          <a:p>
            <a:pPr marL="0" indent="0"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303213" y="3253433"/>
            <a:ext cx="8499226" cy="830997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dend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g_pas = 0.001</a:t>
            </a:r>
          </a:p>
          <a:p>
            <a:endParaRPr lang="en-US" sz="12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dend(0.1).pas.g</a:t>
            </a:r>
          </a:p>
          <a:p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dend(0.9).pas.g</a:t>
            </a:r>
          </a:p>
        </p:txBody>
      </p:sp>
    </p:spTree>
    <p:extLst>
      <p:ext uri="{BB962C8B-B14F-4D97-AF65-F5344CB8AC3E}">
        <p14:creationId xmlns:p14="http://schemas.microsoft.com/office/powerpoint/2010/main" val="246435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-92410"/>
            <a:ext cx="8419149" cy="865188"/>
          </a:xfrm>
        </p:spPr>
        <p:txBody>
          <a:bodyPr/>
          <a:lstStyle/>
          <a:p>
            <a:r>
              <a:rPr lang="en-US" sz="3600"/>
              <a:t>Bonus: Visualize your cell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3213" y="1164233"/>
            <a:ext cx="8464281" cy="151115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333399"/>
              </a:buClr>
              <a:buSzPct val="9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2604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7176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1748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6320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30892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5464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40036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endParaRPr lang="en-US" sz="20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/>
              <a:t>Try:</a:t>
            </a:r>
          </a:p>
          <a:p>
            <a:pPr marL="0" indent="0"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85740" y="2213725"/>
            <a:ext cx="8499226" cy="461665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shape_window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h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PlotShape()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shape_window.exec_menu('Show Diam')</a:t>
            </a:r>
            <a:endParaRPr lang="en-US" sz="12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573" y="3066845"/>
            <a:ext cx="3276600" cy="364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97" y="3066845"/>
            <a:ext cx="3048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40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Interface</a:t>
            </a:r>
            <a:r>
              <a:rPr lang="en-US"/>
              <a:t> language: </a:t>
            </a:r>
            <a:r>
              <a:rPr lang="en-US" smtClean="0"/>
              <a:t>Python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292"/>
            <a:ext cx="8229600" cy="4658459"/>
          </a:xfrm>
        </p:spPr>
        <p:txBody>
          <a:bodyPr>
            <a:normAutofit/>
          </a:bodyPr>
          <a:lstStyle/>
          <a:p>
            <a:r>
              <a:rPr lang="en-US" sz="2000" smtClean="0"/>
              <a:t>One of the cleanest languages (cf.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&gt;&gt;&gt; import this</a:t>
            </a:r>
            <a:r>
              <a:rPr lang="en-US" sz="2000" smtClean="0"/>
              <a:t>)</a:t>
            </a:r>
          </a:p>
          <a:p>
            <a:r>
              <a:rPr lang="en-US" sz="2000"/>
              <a:t>A</a:t>
            </a:r>
            <a:r>
              <a:rPr lang="en-US" sz="2000" smtClean="0"/>
              <a:t>dvantages:</a:t>
            </a:r>
          </a:p>
          <a:p>
            <a:pPr lvl="1"/>
            <a:r>
              <a:rPr lang="en-US" sz="2000" smtClean="0"/>
              <a:t>Easy to learn</a:t>
            </a:r>
          </a:p>
          <a:p>
            <a:pPr lvl="1"/>
            <a:r>
              <a:rPr lang="en-US" sz="2000" smtClean="0"/>
              <a:t>Writing portable, readable code</a:t>
            </a:r>
          </a:p>
          <a:p>
            <a:pPr lvl="1"/>
            <a:r>
              <a:rPr lang="en-US" sz="2000" smtClean="0"/>
              <a:t>Interfacing with 100s of other packages (NumPy, SciPy, Matplotlib, PyNN, etc.)</a:t>
            </a:r>
          </a:p>
          <a:p>
            <a:pPr lvl="1"/>
            <a:r>
              <a:rPr lang="en-US" sz="2000"/>
              <a:t>Access to all Neuron objects/functions via module (from neuron import h)</a:t>
            </a:r>
            <a:endParaRPr lang="en-US" sz="20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7" y="4527025"/>
            <a:ext cx="3985311" cy="15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-92410"/>
            <a:ext cx="8419149" cy="865188"/>
          </a:xfrm>
        </p:spPr>
        <p:txBody>
          <a:bodyPr/>
          <a:lstStyle/>
          <a:p>
            <a:r>
              <a:rPr lang="en-US" sz="3600"/>
              <a:t>Step 7: Set mechanism variables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3213" y="1164233"/>
            <a:ext cx="8464281" cy="151115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333399"/>
              </a:buClr>
              <a:buSzPct val="9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2604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7176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1748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6320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30892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5464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40036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Lets set the variables of the soma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hh</a:t>
            </a:r>
            <a:r>
              <a:rPr lang="en-US" sz="2000"/>
              <a:t> and dend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pas </a:t>
            </a:r>
            <a:r>
              <a:rPr lang="en-US" sz="2000"/>
              <a:t>mechanisms:</a:t>
            </a:r>
          </a:p>
          <a:p>
            <a:pPr marL="0" indent="0"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371371" y="1974465"/>
            <a:ext cx="8499226" cy="1384995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gnabar_hh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0.12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Sodium conductance in S/cm2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gkbar_hh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0.036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Potassium conductance in S/cm2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gl_hh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0.0003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Leak conductance in S/cm2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el_hh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54.3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Reversal potential in mV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Insert passive current in the dendrite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dend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g_pas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0.001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Passive conductance in S/cm2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dend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e_pas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65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Leak reversal potential mV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91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-92410"/>
            <a:ext cx="8419149" cy="865188"/>
          </a:xfrm>
        </p:spPr>
        <p:txBody>
          <a:bodyPr/>
          <a:lstStyle/>
          <a:p>
            <a:r>
              <a:rPr lang="en-US" sz="3600"/>
              <a:t>Note 5: Point Processes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3213" y="1164233"/>
            <a:ext cx="8727124" cy="151115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333399"/>
              </a:buClr>
              <a:buSzPct val="9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2604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7176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1748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6320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30892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5464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40036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/>
              <a:t>Point processes are sources of current in specific segment</a:t>
            </a:r>
          </a:p>
          <a:p>
            <a:pPr>
              <a:buFont typeface="Wingdings" charset="2"/>
              <a:buChar char="q"/>
            </a:pPr>
            <a:endParaRPr lang="en-US" sz="2000"/>
          </a:p>
          <a:p>
            <a:pPr>
              <a:buFont typeface="Wingdings" charset="2"/>
              <a:buChar char="q"/>
            </a:pPr>
            <a:r>
              <a:rPr lang="en-US" sz="2000"/>
              <a:t>Synapses </a:t>
            </a:r>
          </a:p>
          <a:p>
            <a:pPr lvl="1">
              <a:buFont typeface="Wingdings" charset="2"/>
              <a:buChar char="q"/>
            </a:pPr>
            <a:r>
              <a:rPr lang="en-US" sz="1600"/>
              <a:t>syn = h.AlphaSynapse(soma(0.5))</a:t>
            </a:r>
          </a:p>
          <a:p>
            <a:pPr lvl="1">
              <a:buFont typeface="Wingdings" charset="2"/>
              <a:buChar char="q"/>
            </a:pPr>
            <a:r>
              <a:rPr lang="en-US" sz="1600"/>
              <a:t>syn = h.ExpSyn(dend(0.8))</a:t>
            </a:r>
          </a:p>
          <a:p>
            <a:pPr lvl="1">
              <a:buFont typeface="Wingdings" charset="2"/>
              <a:buChar char="q"/>
            </a:pPr>
            <a:endParaRPr lang="en-US" sz="1600"/>
          </a:p>
          <a:p>
            <a:pPr>
              <a:buFont typeface="Wingdings" charset="2"/>
              <a:buChar char="q"/>
            </a:pPr>
            <a:r>
              <a:rPr lang="en-US" sz="2000"/>
              <a:t>Current Clamp</a:t>
            </a:r>
          </a:p>
          <a:p>
            <a:pPr lvl="1">
              <a:buFont typeface="Wingdings" charset="2"/>
              <a:buChar char="q"/>
            </a:pPr>
            <a:r>
              <a:rPr lang="en-US" sz="1800"/>
              <a:t>stim = h.IClamp(soma(0.5))</a:t>
            </a:r>
          </a:p>
          <a:p>
            <a:pPr lvl="1">
              <a:buFont typeface="Wingdings" charset="2"/>
              <a:buChar char="q"/>
            </a:pPr>
            <a:endParaRPr lang="en-US" sz="1600"/>
          </a:p>
          <a:p>
            <a:pPr>
              <a:buFont typeface="Wingdings" charset="2"/>
              <a:buChar char="q"/>
            </a:pPr>
            <a:r>
              <a:rPr lang="en-US" sz="2000"/>
              <a:t>Artificial Cells (special type of point process)</a:t>
            </a:r>
          </a:p>
          <a:p>
            <a:pPr lvl="1">
              <a:buFont typeface="Wingdings" charset="2"/>
              <a:buChar char="q"/>
            </a:pPr>
            <a:r>
              <a:rPr lang="en-US" sz="1600"/>
              <a:t>ns = h.NetStim()</a:t>
            </a:r>
          </a:p>
          <a:p>
            <a:pPr lvl="1">
              <a:buFont typeface="Wingdings" charset="2"/>
              <a:buChar char="q"/>
            </a:pPr>
            <a:r>
              <a:rPr lang="en-US" sz="1600"/>
              <a:t>cell = h.IntFire1()</a:t>
            </a:r>
          </a:p>
          <a:p>
            <a:pPr lvl="1">
              <a:buFont typeface="Wingdings" charset="2"/>
              <a:buChar char="q"/>
            </a:pPr>
            <a:r>
              <a:rPr lang="en-US" sz="1600"/>
              <a:t>cell = h.IntFire2()</a:t>
            </a:r>
          </a:p>
          <a:p>
            <a:pPr lvl="1">
              <a:buFont typeface="Wingdings" charset="2"/>
              <a:buChar char="q"/>
            </a:pPr>
            <a:endParaRPr lang="en-US" sz="1600"/>
          </a:p>
          <a:p>
            <a:pPr>
              <a:buFont typeface="Wingdings" charset="2"/>
              <a:buChar char="q"/>
            </a:pPr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916" t="16211" r="53792" b="20059"/>
          <a:stretch/>
        </p:blipFill>
        <p:spPr>
          <a:xfrm>
            <a:off x="6146201" y="3679853"/>
            <a:ext cx="2572450" cy="2359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602" y="1908252"/>
            <a:ext cx="3958398" cy="11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6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8: Insert current clamp</a:t>
            </a:r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59023" y="2381840"/>
            <a:ext cx="8499226" cy="276999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stim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h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IClamp(dend(</a:t>
            </a:r>
            <a:r>
              <a:rPr lang="en-US" sz="1200" b="1">
                <a:solidFill>
                  <a:srgbClr val="208050"/>
                </a:solidFill>
                <a:latin typeface="Courier New" charset="0"/>
                <a:ea typeface="Courier New" charset="0"/>
                <a:cs typeface="Courier New" charset="0"/>
              </a:rPr>
              <a:t>1.0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9023" y="1349138"/>
            <a:ext cx="8654347" cy="471498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sz="2000"/>
              <a:t>Let’s insert an current clamp (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IClamp</a:t>
            </a:r>
            <a:r>
              <a:rPr lang="en-US" sz="2000"/>
              <a:t>) object onto the end of the dendrite to induce some membrane dynamics.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023" y="2977582"/>
            <a:ext cx="81737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>
                <a:solidFill>
                  <a:srgbClr val="000000"/>
                </a:solidFill>
                <a:latin typeface="Arial" charset="0"/>
              </a:rPr>
              <a:t>When making a new PointProcess, you pass the segment to which it will bind.</a:t>
            </a:r>
          </a:p>
          <a:p>
            <a:pPr algn="just"/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algn="just"/>
            <a:r>
              <a:rPr lang="en-US" sz="2000">
                <a:solidFill>
                  <a:srgbClr val="000000"/>
                </a:solidFill>
                <a:latin typeface="Arial" charset="0"/>
              </a:rPr>
              <a:t>Again, with </a:t>
            </a:r>
            <a:r>
              <a:rPr lang="en-US" sz="2000" b="0" i="0" u="none" strike="noStrike">
                <a:solidFill>
                  <a:srgbClr val="355F7C"/>
                </a:solidFill>
                <a:effectLst/>
                <a:latin typeface="Arial" charset="0"/>
                <a:hlinkClick r:id="rId2" tooltip="(in Python v2.7)"/>
              </a:rPr>
              <a:t>dir()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 function, we can validate that 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stim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is an object and contains some useful parameters. Let’s set some of those parameters.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023" y="4927542"/>
            <a:ext cx="8499226" cy="1015663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(stim) </a:t>
            </a:r>
          </a:p>
          <a:p>
            <a:endParaRPr lang="en-US" sz="12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stim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amp 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latin typeface="Courier New" charset="0"/>
                <a:ea typeface="Courier New" charset="0"/>
                <a:cs typeface="Courier New" charset="0"/>
              </a:rPr>
              <a:t>0.1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200" b="1">
                <a:solidFill>
                  <a:srgbClr val="408090"/>
                </a:solidFill>
                <a:latin typeface="Courier New" charset="0"/>
                <a:ea typeface="Courier New" charset="0"/>
                <a:cs typeface="Courier New" charset="0"/>
              </a:rPr>
              <a:t># input current in nA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stim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delay 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latin typeface="Courier New" charset="0"/>
                <a:ea typeface="Courier New" charset="0"/>
                <a:cs typeface="Courier New" charset="0"/>
              </a:rPr>
              <a:t>20 </a:t>
            </a:r>
            <a:r>
              <a:rPr lang="en-US" sz="1200" b="1">
                <a:solidFill>
                  <a:srgbClr val="408090"/>
                </a:solidFill>
                <a:latin typeface="Courier New" charset="0"/>
                <a:ea typeface="Courier New" charset="0"/>
                <a:cs typeface="Courier New" charset="0"/>
              </a:rPr>
              <a:t># turn on after this time in ms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stim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dur 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20805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 	 </a:t>
            </a:r>
            <a:r>
              <a:rPr lang="en-US" sz="1200" b="1">
                <a:solidFill>
                  <a:srgbClr val="408090"/>
                </a:solidFill>
                <a:latin typeface="Courier New" charset="0"/>
                <a:ea typeface="Courier New" charset="0"/>
                <a:cs typeface="Courier New" charset="0"/>
              </a:rPr>
              <a:t># duration in ms</a:t>
            </a:r>
          </a:p>
        </p:txBody>
      </p:sp>
    </p:spTree>
    <p:extLst>
      <p:ext uri="{BB962C8B-B14F-4D97-AF65-F5344CB8AC3E}">
        <p14:creationId xmlns:p14="http://schemas.microsoft.com/office/powerpoint/2010/main" val="10104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9: Set up recording variables</a:t>
            </a:r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59023" y="4889448"/>
            <a:ext cx="8499226" cy="1384995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v_vec_soma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h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Vector()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Membrane potential vector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v_vec_dend 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h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Vector() </a:t>
            </a:r>
            <a:r>
              <a:rPr lang="en-US" sz="1200" b="1">
                <a:solidFill>
                  <a:srgbClr val="408090"/>
                </a:solidFill>
                <a:latin typeface="Courier New" charset="0"/>
                <a:ea typeface="Courier New" charset="0"/>
                <a:cs typeface="Courier New" charset="0"/>
              </a:rPr>
              <a:t># Membrane potential vector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t_vec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h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Vector()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Time stamp vector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v_vec_soma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record(soma(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0.5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_ref_v)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v_vec_dend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record(dend(</a:t>
            </a:r>
            <a:r>
              <a:rPr lang="en-US" sz="1200" b="1">
                <a:solidFill>
                  <a:srgbClr val="208050"/>
                </a:solidFill>
                <a:latin typeface="Courier New" charset="0"/>
                <a:ea typeface="Courier New" charset="0"/>
                <a:cs typeface="Courier New" charset="0"/>
              </a:rPr>
              <a:t>1.0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200" b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_ref_v)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t_vec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record(h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_ref_t)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9024" y="1308318"/>
            <a:ext cx="8499226" cy="471498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sz="2000"/>
              <a:t>We need to set up variables we wish to record from the simulation.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sz="2000"/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sz="2000"/>
              <a:t>We will store them using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h.Vector()</a:t>
            </a:r>
            <a:r>
              <a:rPr lang="en-US" sz="2000"/>
              <a:t>, a NEURON class used to store and operate on 1D arrays of numbers.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sz="2000"/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sz="2000"/>
              <a:t>We will record the soma membrane potential, which is 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soma(0.5).v</a:t>
            </a:r>
            <a:r>
              <a:rPr lang="en-US" sz="2000"/>
              <a:t>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sz="2000"/>
              <a:t>and dendrite membrane potential at 1.0: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dend(1.0).v</a:t>
            </a:r>
            <a:r>
              <a:rPr lang="en-US" sz="2000"/>
              <a:t>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sz="2000"/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sz="2000"/>
              <a:t>But note that references to variables are available as 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_ref_variable,</a:t>
            </a:r>
            <a:r>
              <a:rPr lang="en-US" sz="2000"/>
              <a:t> so to record we need:</a:t>
            </a:r>
          </a:p>
        </p:txBody>
      </p:sp>
    </p:spTree>
    <p:extLst>
      <p:ext uri="{BB962C8B-B14F-4D97-AF65-F5344CB8AC3E}">
        <p14:creationId xmlns:p14="http://schemas.microsoft.com/office/powerpoint/2010/main" val="7519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10: Run the simulation</a:t>
            </a:r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59023" y="2381840"/>
            <a:ext cx="8499226" cy="461665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mr-IN" sz="1200" b="1"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sz="1200" b="1">
                <a:latin typeface="Courier New" charset="0"/>
                <a:ea typeface="Courier New" charset="0"/>
                <a:cs typeface="Courier New" charset="0"/>
              </a:rPr>
              <a:t>tstop </a:t>
            </a:r>
            <a:r>
              <a:rPr lang="mr-IN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mr-IN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40.0</a:t>
            </a:r>
            <a:r>
              <a:rPr lang="mr-IN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s-E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200" b="1"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sz="1200" b="1">
                <a:latin typeface="Courier New" charset="0"/>
                <a:ea typeface="Courier New" charset="0"/>
                <a:cs typeface="Courier New" charset="0"/>
              </a:rPr>
              <a:t>run()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9023" y="1349138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To run the simulation, we execute the following lines.</a:t>
            </a:r>
          </a:p>
          <a:p>
            <a:pPr marL="0" indent="0"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359023" y="4418347"/>
            <a:ext cx="8173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/>
              <a:t>Note: If we had not included 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gui</a:t>
            </a:r>
            <a:r>
              <a:rPr lang="en-US"/>
              <a:t> in the list of things to import, we would have also had to execute the following code which defines the run() func: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023" y="5284832"/>
            <a:ext cx="8499226" cy="276999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h.load_file('stdrun.hoc') </a:t>
            </a:r>
          </a:p>
        </p:txBody>
      </p:sp>
    </p:spTree>
    <p:extLst>
      <p:ext uri="{BB962C8B-B14F-4D97-AF65-F5344CB8AC3E}">
        <p14:creationId xmlns:p14="http://schemas.microsoft.com/office/powerpoint/2010/main" val="1287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11: Plot the results</a:t>
            </a:r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59023" y="2226718"/>
            <a:ext cx="8499226" cy="1569660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0E84B5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pyplot </a:t>
            </a:r>
            <a:r>
              <a:rPr lang="en-US" sz="1200" b="1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plt </a:t>
            </a:r>
          </a:p>
          <a:p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plt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figure(figsize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8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200" b="1">
                <a:solidFill>
                  <a:srgbClr val="20805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)) </a:t>
            </a:r>
            <a:r>
              <a:rPr lang="en-US" sz="1200" b="1">
                <a:solidFill>
                  <a:srgbClr val="40809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# Default figsize is (8,6)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plt.plot(t_vec, v_vec_soma, '</a:t>
            </a:r>
            <a:r>
              <a:rPr lang="en-US" sz="1200" b="1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', label='</a:t>
            </a:r>
            <a:r>
              <a:rPr lang="en-US" sz="1200" b="1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soma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plt.plot(t_vec, v_vec_dend, '</a:t>
            </a:r>
            <a:r>
              <a:rPr lang="en-US" sz="1200" b="1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', label='</a:t>
            </a:r>
            <a:r>
              <a:rPr lang="en-US" sz="1200" b="1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dend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plt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xlabel(</a:t>
            </a:r>
            <a:r>
              <a:rPr lang="en-US" sz="1200" b="1">
                <a:solidFill>
                  <a:srgbClr val="4070A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'time (ms)'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plt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ylabel(</a:t>
            </a:r>
            <a:r>
              <a:rPr lang="en-US" sz="1200" b="1">
                <a:solidFill>
                  <a:srgbClr val="4070A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'mV'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plt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show()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9023" y="1316482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We utilize the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pyplot </a:t>
            </a:r>
            <a:r>
              <a:rPr lang="en-US" sz="2000"/>
              <a:t>module from the matplotlib Python package to visualize the output.</a:t>
            </a:r>
            <a:br>
              <a:rPr lang="en-US" sz="2000"/>
            </a:br>
            <a:endParaRPr 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1" y="4064435"/>
            <a:ext cx="5192152" cy="27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First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236" y="1217061"/>
            <a:ext cx="7440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http://neuron.yale.edu/neuron/static/docs/neuronpython/firststeps.html</a:t>
            </a:r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5" y="1921187"/>
            <a:ext cx="7970358" cy="2947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909" y="4868477"/>
            <a:ext cx="2221114" cy="17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Step 1: Import the NEURON module</a:t>
            </a:r>
            <a:endParaRPr lang="en-AU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44245"/>
            <a:ext cx="8229600" cy="2913406"/>
          </a:xfrm>
        </p:spPr>
        <p:txBody>
          <a:bodyPr/>
          <a:lstStyle/>
          <a:p>
            <a:r>
              <a:rPr lang="en-US" sz="2000"/>
              <a:t>Any code that is not part of Python’s </a:t>
            </a:r>
            <a:r>
              <a:rPr lang="en-US" sz="2000" i="1">
                <a:hlinkClick r:id="rId2" tooltip="(in Python v2.7)"/>
              </a:rPr>
              <a:t>Built-in Functions</a:t>
            </a:r>
            <a:r>
              <a:rPr lang="en-US" sz="2000"/>
              <a:t> must be imported. </a:t>
            </a:r>
          </a:p>
          <a:p>
            <a:r>
              <a:rPr lang="en-US" sz="2000"/>
              <a:t>The Python interface to NEURON works through the “h” module. </a:t>
            </a:r>
          </a:p>
          <a:p>
            <a:r>
              <a:rPr lang="en-US" sz="2000"/>
              <a:t>The h module permits a direct interface to NEURON as well as to NEURON’s other interpreter language, hoc. </a:t>
            </a:r>
            <a:endParaRPr lang="en-AU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64" y="3905337"/>
            <a:ext cx="6560067" cy="26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Step 1: Import the NEURON module</a:t>
            </a:r>
            <a:endParaRPr lang="en-AU" sz="3600"/>
          </a:p>
        </p:txBody>
      </p:sp>
      <p:sp>
        <p:nvSpPr>
          <p:cNvPr id="4" name="TextBox 3"/>
          <p:cNvSpPr txBox="1"/>
          <p:nvPr/>
        </p:nvSpPr>
        <p:spPr>
          <a:xfrm>
            <a:off x="359024" y="2113103"/>
            <a:ext cx="8499226" cy="461665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AU" sz="12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AU" sz="1200" b="1">
                <a:latin typeface="Courier New" pitchFamily="49" charset="0"/>
                <a:cs typeface="Courier New" pitchFamily="49" charset="0"/>
              </a:rPr>
              <a:t> neuron </a:t>
            </a:r>
            <a:r>
              <a:rPr lang="en-AU" sz="12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AU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b="1" smtClean="0">
                <a:latin typeface="Courier New" pitchFamily="49" charset="0"/>
                <a:cs typeface="Courier New" pitchFamily="49" charset="0"/>
              </a:rPr>
              <a:t>h, gui</a:t>
            </a:r>
          </a:p>
          <a:p>
            <a:endParaRPr lang="en-AU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9023" y="1349138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We begin by loading NEURON’s h module and its graphical user interface:</a:t>
            </a:r>
            <a:endParaRPr lang="en-AU" sz="2000"/>
          </a:p>
        </p:txBody>
      </p:sp>
      <p:sp>
        <p:nvSpPr>
          <p:cNvPr id="8" name="Rectangle 7"/>
          <p:cNvSpPr/>
          <p:nvPr/>
        </p:nvSpPr>
        <p:spPr>
          <a:xfrm>
            <a:off x="359023" y="3105835"/>
            <a:ext cx="84992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The results of evaluating this code in Python should look something like the following output: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359023" y="4391034"/>
            <a:ext cx="8499227" cy="646331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AU" sz="1200" b="1">
                <a:latin typeface="Courier New" pitchFamily="49" charset="0"/>
                <a:cs typeface="Courier New" pitchFamily="49" charset="0"/>
              </a:rPr>
              <a:t>NEURON -- VERSION 7.5 master (0388d94) 2017-08-09</a:t>
            </a:r>
          </a:p>
          <a:p>
            <a:r>
              <a:rPr lang="en-AU" sz="1200" b="1">
                <a:latin typeface="Courier New" pitchFamily="49" charset="0"/>
                <a:cs typeface="Courier New" pitchFamily="49" charset="0"/>
              </a:rPr>
              <a:t>Duke, Yale, and the BlueBrain Project -- Copyright 1984-2016</a:t>
            </a:r>
          </a:p>
          <a:p>
            <a:r>
              <a:rPr lang="en-AU" sz="1200" b="1">
                <a:latin typeface="Courier New" pitchFamily="49" charset="0"/>
                <a:cs typeface="Courier New" pitchFamily="49" charset="0"/>
              </a:rPr>
              <a:t>See http://neuron.yale.edu/neuron/credits</a:t>
            </a:r>
          </a:p>
        </p:txBody>
      </p:sp>
    </p:spTree>
    <p:extLst>
      <p:ext uri="{BB962C8B-B14F-4D97-AF65-F5344CB8AC3E}">
        <p14:creationId xmlns:p14="http://schemas.microsoft.com/office/powerpoint/2010/main" val="4207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Step 2: Create a cell</a:t>
            </a:r>
            <a:endParaRPr lang="en-AU" sz="3600"/>
          </a:p>
        </p:txBody>
      </p:sp>
      <p:sp>
        <p:nvSpPr>
          <p:cNvPr id="4" name="TextBox 3"/>
          <p:cNvSpPr txBox="1"/>
          <p:nvPr/>
        </p:nvSpPr>
        <p:spPr>
          <a:xfrm>
            <a:off x="359024" y="2113103"/>
            <a:ext cx="8499226" cy="276999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 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 h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Section(name</a:t>
            </a:r>
            <a:r>
              <a:rPr lang="en-US" sz="1200" b="1">
                <a:solidFill>
                  <a:srgbClr val="66666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b="1">
                <a:solidFill>
                  <a:srgbClr val="4070A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'soma'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AU" sz="1200" b="1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9023" y="1349138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We create a simple model cell as a NEURON </a:t>
            </a:r>
            <a:r>
              <a:rPr lang="en-US" sz="2000" i="1">
                <a:hlinkClick r:id="rId2" tooltip="(in NEURON v)"/>
              </a:rPr>
              <a:t>Section</a:t>
            </a:r>
            <a:r>
              <a:rPr lang="en-US" sz="2000"/>
              <a:t>. Evaluate the line:</a:t>
            </a:r>
            <a:endParaRPr lang="en-AU" sz="2000"/>
          </a:p>
        </p:txBody>
      </p:sp>
      <p:sp>
        <p:nvSpPr>
          <p:cNvPr id="8" name="Rectangle 7"/>
          <p:cNvSpPr/>
          <p:nvPr/>
        </p:nvSpPr>
        <p:spPr>
          <a:xfrm>
            <a:off x="359023" y="3105835"/>
            <a:ext cx="84992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There is no output, so how can we tell we successfully created a section?</a:t>
            </a:r>
          </a:p>
        </p:txBody>
      </p:sp>
    </p:spTree>
    <p:extLst>
      <p:ext uri="{BB962C8B-B14F-4D97-AF65-F5344CB8AC3E}">
        <p14:creationId xmlns:p14="http://schemas.microsoft.com/office/powerpoint/2010/main" val="752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Note 1: Checking cell exists</a:t>
            </a:r>
            <a:endParaRPr lang="en-AU" sz="3600"/>
          </a:p>
        </p:txBody>
      </p:sp>
      <p:sp>
        <p:nvSpPr>
          <p:cNvPr id="4" name="TextBox 3"/>
          <p:cNvSpPr txBox="1"/>
          <p:nvPr/>
        </p:nvSpPr>
        <p:spPr>
          <a:xfrm>
            <a:off x="322387" y="2553974"/>
            <a:ext cx="8499226" cy="276999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soma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.psection()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9024" y="1226674"/>
            <a:ext cx="8173790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NEURON’s </a:t>
            </a:r>
            <a:r>
              <a:rPr lang="en-US" sz="2000">
                <a:hlinkClick r:id="rId2" tooltip="(in NEURON v)"/>
              </a:rPr>
              <a:t>psection()</a:t>
            </a:r>
            <a:r>
              <a:rPr lang="en-US" sz="2000"/>
              <a:t> (short for “print section”) function can provide a lot of detail on sections. </a:t>
            </a:r>
          </a:p>
          <a:p>
            <a:pPr marL="0" indent="0">
              <a:buNone/>
            </a:pPr>
            <a:r>
              <a:rPr lang="en-US" sz="2000"/>
              <a:t>Let’s validate that we have a soma and view some of its properties:</a:t>
            </a:r>
            <a:endParaRPr lang="en-AU" sz="2000"/>
          </a:p>
        </p:txBody>
      </p:sp>
      <p:sp>
        <p:nvSpPr>
          <p:cNvPr id="8" name="Rectangle 7"/>
          <p:cNvSpPr/>
          <p:nvPr/>
        </p:nvSpPr>
        <p:spPr>
          <a:xfrm>
            <a:off x="322386" y="3112712"/>
            <a:ext cx="88216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This shows the soma is a cylinder with:</a:t>
            </a:r>
          </a:p>
          <a:p>
            <a:endParaRPr lang="en-US" sz="2000"/>
          </a:p>
          <a:p>
            <a:r>
              <a:rPr lang="en-US" sz="2000"/>
              <a:t> length 100 um, </a:t>
            </a:r>
          </a:p>
          <a:p>
            <a:r>
              <a:rPr lang="en-US" sz="2000"/>
              <a:t> diameter 500 um, </a:t>
            </a:r>
          </a:p>
          <a:p>
            <a:r>
              <a:rPr lang="en-US" sz="2000"/>
              <a:t> axial resistivity 35.4 ohm*cm, </a:t>
            </a:r>
          </a:p>
          <a:p>
            <a:r>
              <a:rPr lang="en-US" sz="2000"/>
              <a:t> specific membrance capacitance 1 mu F/cm^2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97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Note 1: Checking cell exists</a:t>
            </a:r>
            <a:endParaRPr lang="en-AU" sz="3600"/>
          </a:p>
        </p:txBody>
      </p:sp>
      <p:sp>
        <p:nvSpPr>
          <p:cNvPr id="8" name="Rectangle 7"/>
          <p:cNvSpPr/>
          <p:nvPr/>
        </p:nvSpPr>
        <p:spPr>
          <a:xfrm>
            <a:off x="322386" y="1406377"/>
            <a:ext cx="88216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We can also probe objects with Python’s built-in </a:t>
            </a:r>
            <a:r>
              <a:rPr lang="en-US" sz="2000">
                <a:hlinkClick r:id="rId2" tooltip="(in Python v2.7)"/>
              </a:rPr>
              <a:t>dir()</a:t>
            </a:r>
            <a:r>
              <a:rPr lang="en-US" sz="2000"/>
              <a:t> function. Let’s see what it says about soma: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2387" y="2696703"/>
            <a:ext cx="8499226" cy="276999"/>
          </a:xfrm>
          <a:prstGeom prst="rect">
            <a:avLst/>
          </a:prstGeom>
          <a:solidFill>
            <a:srgbClr val="EDFFCB"/>
          </a:solidFill>
          <a:ln>
            <a:solidFill>
              <a:srgbClr val="92D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200" b="1" i="0">
                <a:solidFill>
                  <a:srgbClr val="00702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(soma) </a:t>
            </a:r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2386" y="3789970"/>
            <a:ext cx="83725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This tells us all of the Python methods and variables associated with the object. </a:t>
            </a:r>
          </a:p>
          <a:p>
            <a:pPr marL="342900" indent="-342900">
              <a:buFont typeface="Wingdings" charset="2"/>
              <a:buChar char="q"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Those starting with ‘__’ are reserved by Python</a:t>
            </a:r>
          </a:p>
          <a:p>
            <a:pPr marL="342900" indent="-342900">
              <a:buFont typeface="Wingdings" charset="2"/>
              <a:buChar char="q"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To see all of the functions available to the NEURON module h, try calling 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dir(h)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.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Note 2: Sections and Segments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1395" y="1343341"/>
            <a:ext cx="6517083" cy="151115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333399"/>
              </a:buClr>
              <a:buSzPct val="9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2604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7176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1748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6320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30892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5464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4003675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285750" indent="-285750" algn="just">
              <a:buFont typeface="Wingdings" charset="2"/>
              <a:buChar char="q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A NEURON Section is considered a piece of cylindrical cable. </a:t>
            </a:r>
          </a:p>
          <a:p>
            <a:pPr marL="285750" indent="-285750" algn="just">
              <a:buFont typeface="Wingdings" charset="2"/>
              <a:buChar char="q"/>
            </a:pPr>
            <a:endParaRPr lang="en-US" sz="1800"/>
          </a:p>
          <a:p>
            <a:pPr>
              <a:buFont typeface="Wingdings" charset="2"/>
              <a:buChar char="q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To increase spatial resolution, you can 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divide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 the cable into a number of 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segments 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of 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equal length 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where voltage is calculated separately </a:t>
            </a:r>
          </a:p>
          <a:p>
            <a:pPr>
              <a:buFont typeface="Wingdings" charset="2"/>
              <a:buChar char="q"/>
            </a:pPr>
            <a:endParaRPr lang="en-US" sz="1800"/>
          </a:p>
          <a:p>
            <a:pPr>
              <a:buFont typeface="Wingdings" charset="2"/>
              <a:buChar char="q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The 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number of segments 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within a section is given by the variable, </a:t>
            </a:r>
            <a:r>
              <a:rPr lang="en-US" sz="1800" b="1">
                <a:solidFill>
                  <a:srgbClr val="355F7C"/>
                </a:solidFill>
                <a:latin typeface="Courier New" charset="0"/>
                <a:ea typeface="Courier New" charset="0"/>
                <a:cs typeface="Courier New" charset="0"/>
                <a:hlinkClick r:id="rId3" tooltip="(in NEURON v)"/>
              </a:rPr>
              <a:t>nseg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>
              <a:buFont typeface="Wingdings" charset="2"/>
              <a:buChar char="q"/>
            </a:pPr>
            <a:endParaRPr lang="en-US" sz="1800"/>
          </a:p>
          <a:p>
            <a:pPr>
              <a:buFont typeface="Wingdings" charset="2"/>
              <a:buChar char="q"/>
            </a:pPr>
            <a:r>
              <a:rPr lang="en-US" sz="1800"/>
              <a:t>Do </a:t>
            </a:r>
            <a:r>
              <a:rPr lang="en-US" sz="1800" b="1"/>
              <a:t>not confuse </a:t>
            </a:r>
            <a:r>
              <a:rPr lang="en-US" sz="1800"/>
              <a:t>sections with segments!</a:t>
            </a:r>
          </a:p>
          <a:p>
            <a:pPr marL="0" indent="0">
              <a:buNone/>
            </a:pPr>
            <a:r>
              <a:rPr lang="en-US" sz="1800"/>
              <a:t> </a:t>
            </a:r>
          </a:p>
          <a:p>
            <a:pPr>
              <a:buFont typeface="Wingdings" charset="2"/>
              <a:buChar char="q"/>
            </a:pPr>
            <a:endParaRPr lang="en-US" sz="1800"/>
          </a:p>
          <a:p>
            <a:pPr>
              <a:buFont typeface="Wingdings" charset="2"/>
              <a:buChar char="q"/>
            </a:pPr>
            <a:endParaRPr lang="en-US" sz="2000"/>
          </a:p>
          <a:p>
            <a:pPr>
              <a:buFont typeface="Wingdings" charset="2"/>
              <a:buChar char="q"/>
            </a:pPr>
            <a:endParaRPr 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6961"/>
          <a:stretch/>
        </p:blipFill>
        <p:spPr>
          <a:xfrm>
            <a:off x="7284662" y="1485900"/>
            <a:ext cx="1356781" cy="35196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94231" y="186219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segment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4231" y="236761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4231" y="294320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segment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6975" y="2367613"/>
            <a:ext cx="83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section</a:t>
            </a:r>
          </a:p>
        </p:txBody>
      </p:sp>
      <p:sp>
        <p:nvSpPr>
          <p:cNvPr id="9" name="Left Brace 8"/>
          <p:cNvSpPr/>
          <p:nvPr/>
        </p:nvSpPr>
        <p:spPr bwMode="auto">
          <a:xfrm>
            <a:off x="7558095" y="1763045"/>
            <a:ext cx="267653" cy="148793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5650" y="1164233"/>
            <a:ext cx="119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mechanisms</a:t>
            </a: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 bwMode="auto">
          <a:xfrm flipH="1">
            <a:off x="7915655" y="1472010"/>
            <a:ext cx="336178" cy="511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7915655" y="1485900"/>
            <a:ext cx="336178" cy="1035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7915655" y="1485900"/>
            <a:ext cx="336178" cy="16086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0121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im">
  <a:themeElements>
    <a:clrScheme name="Jim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Jim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Ji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m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m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m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7403</TotalTime>
  <Words>1330</Words>
  <Application>Microsoft Macintosh PowerPoint</Application>
  <PresentationFormat>On-screen Show (4:3)</PresentationFormat>
  <Paragraphs>250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</vt:lpstr>
      <vt:lpstr>Cordia New</vt:lpstr>
      <vt:lpstr>Courier New</vt:lpstr>
      <vt:lpstr>Garamond</vt:lpstr>
      <vt:lpstr>ＭＳ Ｐゴシック</vt:lpstr>
      <vt:lpstr>Tahoma</vt:lpstr>
      <vt:lpstr>Wingdings</vt:lpstr>
      <vt:lpstr>Arial</vt:lpstr>
      <vt:lpstr>Jim</vt:lpstr>
      <vt:lpstr>Office Theme</vt:lpstr>
      <vt:lpstr>  Computational Neuroscience   Tutorial Week 4  NEURON I        Instructor: Salvador Dura-Bernal </vt:lpstr>
      <vt:lpstr>Interface language: Python</vt:lpstr>
      <vt:lpstr>First steps</vt:lpstr>
      <vt:lpstr>Step 1: Import the NEURON module</vt:lpstr>
      <vt:lpstr>Step 1: Import the NEURON module</vt:lpstr>
      <vt:lpstr>Step 2: Create a cell</vt:lpstr>
      <vt:lpstr>Note 1: Checking cell exists</vt:lpstr>
      <vt:lpstr>Note 1: Checking cell exists</vt:lpstr>
      <vt:lpstr>Note 2: Sections and Segments</vt:lpstr>
      <vt:lpstr>Note 2: Sections and Segments</vt:lpstr>
      <vt:lpstr>Note 2: Sections and Segments</vt:lpstr>
      <vt:lpstr>Step 3: Add dendrite and connect</vt:lpstr>
      <vt:lpstr>Step 4: Set geometry</vt:lpstr>
      <vt:lpstr>Step 5: Set biophyisical variables</vt:lpstr>
      <vt:lpstr>Note 3: Distributed mechanisms</vt:lpstr>
      <vt:lpstr>Step 6: Insert mechanisms</vt:lpstr>
      <vt:lpstr>Note 4: Accessing segment variables</vt:lpstr>
      <vt:lpstr>Note 4: Accessing segment variables</vt:lpstr>
      <vt:lpstr>Bonus: Visualize your cell</vt:lpstr>
      <vt:lpstr>Step 7: Set mechanism variables</vt:lpstr>
      <vt:lpstr>Note 5: Point Processes</vt:lpstr>
      <vt:lpstr>Step 8: Insert current clamp</vt:lpstr>
      <vt:lpstr>Step 9: Set up recording variables</vt:lpstr>
      <vt:lpstr>Step 10: Run the simulation</vt:lpstr>
      <vt:lpstr>Step 11: Plot the results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12-14 Lytton book</dc:title>
  <dc:creator>Salvador Dura</dc:creator>
  <cp:lastModifiedBy>Salvador Durá</cp:lastModifiedBy>
  <cp:revision>378</cp:revision>
  <cp:lastPrinted>2018-01-05T21:54:28Z</cp:lastPrinted>
  <dcterms:created xsi:type="dcterms:W3CDTF">2015-09-12T03:40:20Z</dcterms:created>
  <dcterms:modified xsi:type="dcterms:W3CDTF">2019-03-08T21:26:03Z</dcterms:modified>
</cp:coreProperties>
</file>