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48" r:id="rId2"/>
  </p:sldMasterIdLst>
  <p:notesMasterIdLst>
    <p:notesMasterId r:id="rId13"/>
  </p:notesMasterIdLst>
  <p:sldIdLst>
    <p:sldId id="332" r:id="rId3"/>
    <p:sldId id="388" r:id="rId4"/>
    <p:sldId id="396" r:id="rId5"/>
    <p:sldId id="395" r:id="rId6"/>
    <p:sldId id="390" r:id="rId7"/>
    <p:sldId id="391" r:id="rId8"/>
    <p:sldId id="393" r:id="rId9"/>
    <p:sldId id="392" r:id="rId10"/>
    <p:sldId id="394" r:id="rId11"/>
    <p:sldId id="38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97"/>
    <p:restoredTop sz="98065" autoAdjust="0"/>
  </p:normalViewPr>
  <p:slideViewPr>
    <p:cSldViewPr snapToGrid="0" snapToObjects="1">
      <p:cViewPr varScale="1">
        <p:scale>
          <a:sx n="108" d="100"/>
          <a:sy n="108" d="100"/>
        </p:scale>
        <p:origin x="159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125D0-B482-1E4F-B4FC-45FC4605ED1F}" type="datetimeFigureOut"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108C8-23AD-E141-8819-80F3335844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E8888-A394-4F85-8584-1860E4AD0DF8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8"/>
          <p:cNvSpPr>
            <a:spLocks noChangeShapeType="1"/>
          </p:cNvSpPr>
          <p:nvPr userDrawn="1"/>
        </p:nvSpPr>
        <p:spPr bwMode="auto">
          <a:xfrm>
            <a:off x="827088" y="3429000"/>
            <a:ext cx="7561262" cy="0"/>
          </a:xfrm>
          <a:prstGeom prst="line">
            <a:avLst/>
          </a:prstGeom>
          <a:noFill/>
          <a:ln w="571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3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676400"/>
            <a:ext cx="74676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43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th-TH">
              <a:solidFill>
                <a:srgbClr val="1C1C1C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th-TH">
              <a:solidFill>
                <a:srgbClr val="1C1C1C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E17DE3C-FAD5-CD49-A0F1-E31559468AFF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1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3EABA-3C57-F340-8F79-822EF2479A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8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260350"/>
            <a:ext cx="1995488" cy="560387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5837237" cy="560387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ABD82-7CED-2040-AEF4-B5800886C2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92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2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9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7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61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0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1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D0802-CC36-CC4F-8D59-700206BFC8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1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8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78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46E-AE3A-F541-A88A-AF909C724E6B}" type="datetimeFigureOut"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D0DC-A398-FA49-B940-C1FB9A81AD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4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1400175"/>
            <a:ext cx="3884612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400175"/>
            <a:ext cx="388461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22DE6-7017-4244-9C95-E12DC63145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8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ACFBD-2AB1-4B44-BB2B-FB12B27533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9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96015-C9D0-8547-A5F0-9BD6E874EB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2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0474D-7639-0E49-8DBB-BC502B9B91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6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0BE8E-B132-9A47-806C-7454F9A534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2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70A4F-BE36-E045-A0F1-A48D41A60D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ltGray">
          <a:xfrm>
            <a:off x="341313" y="316104"/>
            <a:ext cx="4318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th-TH" sz="2400">
              <a:solidFill>
                <a:srgbClr val="000000"/>
              </a:solidFill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ltGray">
          <a:xfrm>
            <a:off x="358775" y="625320"/>
            <a:ext cx="414338" cy="474662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th-TH" sz="2400">
              <a:solidFill>
                <a:srgbClr val="000000"/>
              </a:solidFill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ltGray">
          <a:xfrm>
            <a:off x="196850" y="603442"/>
            <a:ext cx="41275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th-TH" sz="2400">
              <a:solidFill>
                <a:srgbClr val="000000"/>
              </a:solidFill>
              <a:latin typeface="Tahoma" charset="0"/>
              <a:ea typeface="ＭＳ Ｐゴシック" charset="0"/>
              <a:cs typeface="Tahoma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196850" y="-53325"/>
            <a:ext cx="8226425" cy="1052513"/>
            <a:chOff x="199" y="392"/>
            <a:chExt cx="5182" cy="663"/>
          </a:xfrm>
        </p:grpSpPr>
        <p:sp>
          <p:nvSpPr>
            <p:cNvPr id="342022" name="Rectangle 6"/>
            <p:cNvSpPr>
              <a:spLocks noChangeArrowheads="1"/>
            </p:cNvSpPr>
            <p:nvPr/>
          </p:nvSpPr>
          <p:spPr bwMode="gray">
            <a:xfrm>
              <a:off x="400" y="392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th-TH" sz="2400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</a:endParaRPr>
            </a:p>
          </p:txBody>
        </p:sp>
        <p:sp>
          <p:nvSpPr>
            <p:cNvPr id="342023" name="Rectangle 7"/>
            <p:cNvSpPr>
              <a:spLocks noChangeArrowheads="1"/>
            </p:cNvSpPr>
            <p:nvPr/>
          </p:nvSpPr>
          <p:spPr bwMode="gray">
            <a:xfrm>
              <a:off x="199" y="890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th-TH" sz="2400">
                <a:solidFill>
                  <a:srgbClr val="000000"/>
                </a:solidFill>
                <a:latin typeface="Tahoma" charset="0"/>
                <a:ea typeface="ＭＳ Ｐゴシック" charset="0"/>
                <a:cs typeface="Tahoma" charset="0"/>
              </a:endParaRPr>
            </a:p>
          </p:txBody>
        </p:sp>
      </p:grpSp>
      <p:sp>
        <p:nvSpPr>
          <p:cNvPr id="3420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-9241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20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099982"/>
            <a:ext cx="8549115" cy="55230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202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165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20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1658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2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65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7FF0AF-CCF9-1842-BE53-EDF3E6FBBEF2}" type="slidenum">
              <a:rPr lang="en-US">
                <a:solidFill>
                  <a:srgbClr val="000000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h-TH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3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6075" indent="-346075" algn="l" rtl="0" eaLnBrk="0" fontAlgn="base" hangingPunct="0">
        <a:spcBef>
          <a:spcPct val="40000"/>
        </a:spcBef>
        <a:spcAft>
          <a:spcPct val="0"/>
        </a:spcAft>
        <a:buClr>
          <a:srgbClr val="333399"/>
        </a:buClr>
        <a:buSzPct val="90000"/>
        <a:buFont typeface="Wingdings" charset="0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260475" indent="-3429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717675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174875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2632075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6pPr>
      <a:lvl7pPr marL="3089275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7pPr>
      <a:lvl8pPr marL="3546475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8pPr>
      <a:lvl9pPr marL="4003675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446E-AE3A-F541-A88A-AF909C724E6B}" type="datetimeFigureOut"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A0CE-2CAE-854C-80F1-F8EA03A34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uron.yale.edu/neuron/static/py_doc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uron.yale.edu/neuron/static/new_doc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153" y="1019472"/>
            <a:ext cx="8698026" cy="4263509"/>
          </a:xfrm>
          <a:effectLst/>
        </p:spPr>
        <p:txBody>
          <a:bodyPr>
            <a:noAutofit/>
          </a:bodyPr>
          <a:lstStyle/>
          <a:p>
            <a:br>
              <a:rPr lang="en-US" sz="3600" b="1">
                <a:solidFill>
                  <a:prstClr val="black"/>
                </a:solidFill>
                <a:latin typeface="Garamond" pitchFamily="18" charset="0"/>
              </a:rPr>
            </a:br>
            <a:r>
              <a:rPr lang="en-US" sz="3600" b="1">
                <a:solidFill>
                  <a:prstClr val="black"/>
                </a:solidFill>
                <a:latin typeface="Garamond" pitchFamily="18" charset="0"/>
              </a:rPr>
              <a:t>Computational Neuroscience</a:t>
            </a:r>
            <a:br>
              <a:rPr lang="en-US" b="1">
                <a:solidFill>
                  <a:prstClr val="black"/>
                </a:solidFill>
                <a:latin typeface="Garamond" pitchFamily="18" charset="0"/>
              </a:rPr>
            </a:br>
            <a:br>
              <a:rPr lang="en-US" sz="4400">
                <a:solidFill>
                  <a:prstClr val="black"/>
                </a:solidFill>
                <a:latin typeface="Garamond" pitchFamily="18" charset="0"/>
              </a:rPr>
            </a:br>
            <a:r>
              <a:rPr lang="en-US" sz="4000" b="0"/>
              <a:t>NEURON Exercises (Weeks 4 and 5)</a:t>
            </a:r>
            <a:br>
              <a:rPr lang="en-US" sz="4000" b="0"/>
            </a:br>
            <a:br>
              <a:rPr lang="en-US" sz="4000" b="0"/>
            </a:br>
            <a:br>
              <a:rPr lang="en-US" sz="4000"/>
            </a:br>
            <a:br>
              <a:rPr lang="en-US" sz="40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400"/>
              <a:t>Instructor: Salvador Dura-Berna</a:t>
            </a:r>
            <a:br>
              <a:rPr lang="en-US" sz="3200" b="1">
                <a:solidFill>
                  <a:prstClr val="black"/>
                </a:solidFill>
                <a:latin typeface="Garamond" pitchFamily="18" charset="0"/>
              </a:rPr>
            </a:br>
            <a:endParaRPr lang="en-AU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33" y="2599266"/>
            <a:ext cx="5363003" cy="27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Bonus: Add an axon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The code added here is extra and not required for Tutorial 4 (make sure you save with a different file name </a:t>
            </a:r>
            <a:r>
              <a:rPr lang="mr-IN" sz="2000"/>
              <a:t>–</a:t>
            </a:r>
            <a:r>
              <a:rPr lang="en-US" sz="2000"/>
              <a:t> </a:t>
            </a:r>
            <a:r>
              <a:rPr lang="en-US" sz="2000" i="1"/>
              <a:t>tut3_axon.py</a:t>
            </a:r>
            <a:r>
              <a:rPr lang="en-US" sz="2000"/>
              <a:t>):</a:t>
            </a:r>
          </a:p>
          <a:p>
            <a:pPr marL="457200" indent="-457200">
              <a:buAutoNum type="arabicParenR"/>
            </a:pPr>
            <a:r>
              <a:rPr lang="en-US" sz="2000"/>
              <a:t>Add an axon to the cell</a:t>
            </a:r>
          </a:p>
          <a:p>
            <a:pPr marL="457200" indent="-457200">
              <a:buAutoNum type="arabicParenR"/>
            </a:pPr>
            <a:r>
              <a:rPr lang="en-US" sz="2000"/>
              <a:t>Connect the axon to location 0.0 of the soma</a:t>
            </a:r>
          </a:p>
          <a:p>
            <a:pPr marL="457200" indent="-457200">
              <a:buAutoNum type="arabicParenR"/>
            </a:pPr>
            <a:r>
              <a:rPr lang="en-US" sz="2000"/>
              <a:t>Set the axon’s length to 1000 um and diameter to 1 um</a:t>
            </a:r>
          </a:p>
          <a:p>
            <a:pPr marL="457200" indent="-457200">
              <a:buAutoNum type="arabicParenR"/>
            </a:pPr>
            <a:r>
              <a:rPr lang="en-US" sz="2000"/>
              <a:t>Set the axon’s membrane capacitance to 0.2 uF/cm^2</a:t>
            </a:r>
          </a:p>
          <a:p>
            <a:pPr marL="457200" indent="-457200">
              <a:buAutoNum type="arabicParenR"/>
            </a:pPr>
            <a:r>
              <a:rPr lang="en-US" sz="2000"/>
              <a:t>Add an HH mechanism with the same properties as for the soma</a:t>
            </a:r>
          </a:p>
          <a:p>
            <a:pPr marL="457200" indent="-457200">
              <a:buAutoNum type="arabicParenR"/>
            </a:pPr>
            <a:r>
              <a:rPr lang="en-US" sz="2000"/>
              <a:t>Record and plot the axon voltage at 1.0 in green color</a:t>
            </a:r>
          </a:p>
          <a:p>
            <a:pPr marL="457200" indent="-457200">
              <a:buAutoNum type="arabicParenR"/>
            </a:pPr>
            <a:endParaRPr lang="en-AU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72" y="4544566"/>
            <a:ext cx="4276354" cy="22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Exercise Week 4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1. Create a cell with at least 3 connected sections </a:t>
            </a:r>
            <a:r>
              <a:rPr lang="mr-IN" sz="2000"/>
              <a:t>–</a:t>
            </a:r>
            <a:r>
              <a:rPr lang="en-US" sz="2000"/>
              <a:t> call them whatever you want.</a:t>
            </a:r>
          </a:p>
          <a:p>
            <a:pPr marL="0" indent="0">
              <a:buNone/>
            </a:pPr>
            <a:r>
              <a:rPr lang="en-US" sz="2000"/>
              <a:t>2. Make the lengths and diameters of all sections different (any values you want)</a:t>
            </a:r>
          </a:p>
          <a:p>
            <a:pPr marL="0" indent="0">
              <a:buNone/>
            </a:pPr>
            <a:r>
              <a:rPr lang="en-US" sz="2000"/>
              <a:t>3. Make the axial resistance and membrane capacitance of all sections the identical (any values you want) using a for loop.</a:t>
            </a:r>
          </a:p>
          <a:p>
            <a:pPr marL="0" indent="0">
              <a:buNone/>
            </a:pPr>
            <a:r>
              <a:rPr lang="en-US" sz="2000"/>
              <a:t>4. Make one of the section have 101 segments, and make all segments in location 0.7 to 1.0 have a lower membrane capacitance </a:t>
            </a:r>
            <a:r>
              <a:rPr lang="mr-IN" sz="2000"/>
              <a:t>–</a:t>
            </a:r>
            <a:r>
              <a:rPr lang="en-US" sz="2000"/>
              <a:t> we didn’t explicitly do this in class but you should be able to figure it out using your Python skills! </a:t>
            </a:r>
          </a:p>
          <a:p>
            <a:pPr marL="0" indent="0">
              <a:buNone/>
            </a:pPr>
            <a:r>
              <a:rPr lang="en-US" sz="2000"/>
              <a:t>5. Print the parameters of all sections</a:t>
            </a:r>
          </a:p>
          <a:p>
            <a:pPr marL="0" indent="0">
              <a:buNone/>
            </a:pPr>
            <a:r>
              <a:rPr lang="en-US" sz="2000"/>
              <a:t>6. Print the topology of your cell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776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Week 5 - Modify cell properties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Start with code at the end of Week 4 and modify as described in the following slides. </a:t>
            </a:r>
          </a:p>
          <a:p>
            <a:pPr marL="0" indent="0">
              <a:buNone/>
            </a:pPr>
            <a:r>
              <a:rPr lang="en-US" sz="2000"/>
              <a:t>Note: The code resulting after these exercises will be the starting point for the next week</a:t>
            </a:r>
          </a:p>
          <a:p>
            <a:pPr marL="0" indent="0">
              <a:buNone/>
            </a:pPr>
            <a:endParaRPr lang="en-US" sz="2000"/>
          </a:p>
          <a:p>
            <a:pPr marL="457200" indent="-457200">
              <a:buAutoNum type="arabicParenR"/>
            </a:pPr>
            <a:r>
              <a:rPr lang="en-US" sz="2000"/>
              <a:t>Change the dendrite length to 200 um</a:t>
            </a:r>
          </a:p>
          <a:p>
            <a:pPr marL="457200" indent="-457200">
              <a:buAutoNum type="arabicParenR"/>
            </a:pPr>
            <a:r>
              <a:rPr lang="en-US" sz="2000"/>
              <a:t>Change the maximum sodium conductance of the middle segment of the soma to 0.13</a:t>
            </a:r>
          </a:p>
          <a:p>
            <a:pPr marL="457200" indent="-457200">
              <a:buAutoNum type="arabicParenR"/>
            </a:pPr>
            <a:r>
              <a:rPr lang="en-US" sz="2000"/>
              <a:t>Change the equilibrium potential of the passive mechanism in the middle segment of the dend to -65</a:t>
            </a:r>
          </a:p>
        </p:txBody>
      </p:sp>
    </p:spTree>
    <p:extLst>
      <p:ext uri="{BB962C8B-B14F-4D97-AF65-F5344CB8AC3E}">
        <p14:creationId xmlns:p14="http://schemas.microsoft.com/office/powerpoint/2010/main" val="20761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Modify cell properties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Start with code at the end of Tutorial 3 (</a:t>
            </a:r>
            <a:r>
              <a:rPr lang="en-US" sz="2000" i="1"/>
              <a:t>tut3.py</a:t>
            </a:r>
            <a:r>
              <a:rPr lang="en-US" sz="2000"/>
              <a:t>) and modify as described in the following slides. </a:t>
            </a:r>
          </a:p>
          <a:p>
            <a:pPr marL="0" indent="0">
              <a:buNone/>
            </a:pPr>
            <a:r>
              <a:rPr lang="en-US" sz="2000"/>
              <a:t>Note: The code resulting after these exercises will be the starting point for Tutorial 4 (</a:t>
            </a:r>
            <a:r>
              <a:rPr lang="en-US" sz="2000" i="1"/>
              <a:t>tut4_start.py</a:t>
            </a:r>
            <a:r>
              <a:rPr lang="en-US" sz="2000"/>
              <a:t>).</a:t>
            </a:r>
          </a:p>
          <a:p>
            <a:pPr marL="0" indent="0">
              <a:buNone/>
            </a:pPr>
            <a:endParaRPr lang="en-US" sz="2000"/>
          </a:p>
          <a:p>
            <a:pPr marL="457200" indent="-457200">
              <a:buAutoNum type="arabicParenR"/>
            </a:pPr>
            <a:r>
              <a:rPr lang="en-US" sz="2000"/>
              <a:t>Change the dendrite length to 200 um</a:t>
            </a:r>
          </a:p>
          <a:p>
            <a:pPr marL="457200" indent="-457200">
              <a:buAutoNum type="arabicParenR"/>
            </a:pPr>
            <a:r>
              <a:rPr lang="en-US" sz="2000"/>
              <a:t>Change the maximum sodium conductance of the middle segment of the soma to 0.13</a:t>
            </a:r>
          </a:p>
          <a:p>
            <a:pPr marL="457200" indent="-457200">
              <a:buAutoNum type="arabicParenR"/>
            </a:pPr>
            <a:r>
              <a:rPr lang="en-US" sz="2000"/>
              <a:t>Change the equilibrium potential of the passive mechanism in the middle segment of the dend to -65</a:t>
            </a:r>
          </a:p>
        </p:txBody>
      </p:sp>
    </p:spTree>
    <p:extLst>
      <p:ext uri="{BB962C8B-B14F-4D97-AF65-F5344CB8AC3E}">
        <p14:creationId xmlns:p14="http://schemas.microsoft.com/office/powerpoint/2010/main" val="73293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Iterate cell mechanisms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4) Iterate all mechanisms in all segments in all sections, and print the section name, location of the segment and mechanism name.</a:t>
            </a:r>
          </a:p>
          <a:p>
            <a:pPr marL="0" indent="0">
              <a:buNone/>
            </a:pPr>
            <a:r>
              <a:rPr lang="en-US" sz="2000"/>
              <a:t>Tip 1: Use nested </a:t>
            </a:r>
            <a:r>
              <a:rPr lang="en-US" sz="2000" i="1"/>
              <a:t>for </a:t>
            </a:r>
            <a:r>
              <a:rPr lang="en-US" sz="2000"/>
              <a:t>loops</a:t>
            </a:r>
          </a:p>
          <a:p>
            <a:pPr marL="0" indent="0">
              <a:buNone/>
            </a:pPr>
            <a:r>
              <a:rPr lang="en-US" sz="2000"/>
              <a:t>Tip 2: </a:t>
            </a:r>
            <a:r>
              <a:rPr lang="en-US" sz="2000" i="1"/>
              <a:t>h.allsec() </a:t>
            </a:r>
            <a:r>
              <a:rPr lang="en-US" sz="2000"/>
              <a:t>returns all sections</a:t>
            </a:r>
          </a:p>
          <a:p>
            <a:pPr marL="0" indent="0">
              <a:buNone/>
            </a:pPr>
            <a:r>
              <a:rPr lang="en-US" sz="2000"/>
              <a:t>Tip 3: the </a:t>
            </a:r>
            <a:r>
              <a:rPr lang="en-US" sz="2000" i="1"/>
              <a:t>.name() </a:t>
            </a:r>
            <a:r>
              <a:rPr lang="en-US" sz="2000"/>
              <a:t>method returns the name of a section or mechanism</a:t>
            </a:r>
          </a:p>
          <a:p>
            <a:pPr marL="0" indent="0">
              <a:buNone/>
            </a:pPr>
            <a:r>
              <a:rPr lang="en-US" sz="2000"/>
              <a:t>Tip 4: The output should look like this: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soma 0.5 k_ion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soma 0.5 na_ion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soma 0.5 hh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0.0454545454545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0.136363636364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0.227272727273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0.318181818182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0.409090909091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0.5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0.590909090909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0.681818181818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0.772727272727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0.863636363636 pas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>
                <a:latin typeface="Courier New" charset="0"/>
                <a:ea typeface="Courier New" charset="0"/>
                <a:cs typeface="Courier New" charset="0"/>
              </a:rPr>
              <a:t>dend 0.954545454545 pas</a:t>
            </a:r>
            <a:endParaRPr lang="en-US" sz="12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Modify current clamp + add alpha syn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5) </a:t>
            </a:r>
            <a:r>
              <a:rPr lang="es-ES" sz="2000"/>
              <a:t>Modify the current clamp amplitude to 300 pA, start time to 40 ms, and duration to 1 ms</a:t>
            </a:r>
          </a:p>
          <a:p>
            <a:pPr marL="0" indent="0">
              <a:buNone/>
            </a:pPr>
            <a:endParaRPr lang="es-ES" sz="2000"/>
          </a:p>
          <a:p>
            <a:pPr marL="0" indent="0">
              <a:buNone/>
            </a:pPr>
            <a:r>
              <a:rPr lang="es-ES" sz="2000"/>
              <a:t>6) Add a an alpha synpase point process at dendrite location 1.0 with the following properties (use </a:t>
            </a:r>
            <a:r>
              <a:rPr lang="es-ES" sz="2000">
                <a:hlinkClick r:id="rId2"/>
              </a:rPr>
              <a:t>NEURON’s documentation</a:t>
            </a:r>
            <a:r>
              <a:rPr lang="es-ES" sz="2000"/>
              <a:t> if needed):</a:t>
            </a:r>
          </a:p>
          <a:p>
            <a:pPr marL="0" indent="0">
              <a:buNone/>
            </a:pPr>
            <a:r>
              <a:rPr lang="es-ES" sz="2000" b="1">
                <a:latin typeface="Courier New" charset="0"/>
                <a:ea typeface="Courier New" charset="0"/>
                <a:cs typeface="Courier New" charset="0"/>
              </a:rPr>
              <a:t>syn = h.AlphaSynapse(dend(1.0)) </a:t>
            </a:r>
          </a:p>
          <a:p>
            <a:pPr>
              <a:buFontTx/>
              <a:buChar char="-"/>
            </a:pPr>
            <a:r>
              <a:rPr lang="es-ES" sz="2000"/>
              <a:t>reversal potential: 0 mV</a:t>
            </a:r>
          </a:p>
          <a:p>
            <a:pPr>
              <a:buFontTx/>
              <a:buChar char="-"/>
            </a:pPr>
            <a:r>
              <a:rPr lang="es-ES" sz="2000"/>
              <a:t>start time: 20 ms</a:t>
            </a:r>
          </a:p>
          <a:p>
            <a:pPr>
              <a:buFontTx/>
              <a:buChar char="-"/>
            </a:pPr>
            <a:r>
              <a:rPr lang="es-ES" sz="2000"/>
              <a:t>max conductance: 0.1 uS</a:t>
            </a:r>
          </a:p>
          <a:p>
            <a:pPr>
              <a:buFontTx/>
              <a:buChar char="-"/>
            </a:pPr>
            <a:r>
              <a:rPr lang="es-ES" sz="2000"/>
              <a:t>time constant: 0.1 ms</a:t>
            </a:r>
          </a:p>
          <a:p>
            <a:pPr>
              <a:buFontTx/>
              <a:buChar char="-"/>
            </a:pPr>
            <a:endParaRPr lang="es-ES" sz="2000"/>
          </a:p>
          <a:p>
            <a:pPr marL="0" indent="0">
              <a:buNone/>
            </a:pPr>
            <a:r>
              <a:rPr lang="es-ES" sz="2000"/>
              <a:t>Note: we will explain more about the alpha synapse in the next Tutorial</a:t>
            </a:r>
          </a:p>
          <a:p>
            <a:pPr marL="0" indent="0">
              <a:buNone/>
            </a:pPr>
            <a:r>
              <a:rPr lang="es-ES" sz="2000"/>
              <a:t>new_doc -&gt; py_doc</a:t>
            </a:r>
          </a:p>
          <a:p>
            <a:pPr>
              <a:buFontTx/>
              <a:buChar char="-"/>
            </a:pP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180486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Add voltage clamp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7) Add a single electrode voltage clamp at dendrite location 1.0, with the following properties </a:t>
            </a:r>
            <a:r>
              <a:rPr lang="es-ES" sz="2000"/>
              <a:t>(use </a:t>
            </a:r>
            <a:r>
              <a:rPr lang="es-ES" sz="2000">
                <a:hlinkClick r:id="rId2"/>
              </a:rPr>
              <a:t>NEURON’s documentation</a:t>
            </a:r>
            <a:r>
              <a:rPr lang="es-ES" sz="2000"/>
              <a:t> if needed)</a:t>
            </a:r>
            <a:r>
              <a:rPr lang="en-US" sz="2000"/>
              <a:t>:</a:t>
            </a:r>
          </a:p>
          <a:p>
            <a:pPr>
              <a:buFontTx/>
              <a:buChar char="-"/>
            </a:pPr>
            <a:r>
              <a:rPr lang="en-US" sz="2000"/>
              <a:t>duration: 2 ms</a:t>
            </a:r>
          </a:p>
          <a:p>
            <a:pPr>
              <a:buFontTx/>
              <a:buChar char="-"/>
            </a:pPr>
            <a:r>
              <a:rPr lang="en-US" sz="2000"/>
              <a:t>amplitude: -30 mV</a:t>
            </a:r>
          </a:p>
          <a:p>
            <a:pPr>
              <a:buFontTx/>
              <a:buChar char="-"/>
            </a:pPr>
            <a:endParaRPr lang="en-US" sz="2000"/>
          </a:p>
          <a:p>
            <a:pPr marL="0" indent="0">
              <a:buNone/>
            </a:pPr>
            <a:r>
              <a:rPr lang="en-US" sz="2000"/>
              <a:t>Hint: You can just set .dur1 and .amp1</a:t>
            </a:r>
          </a:p>
          <a:p>
            <a:pPr marL="0" indent="0">
              <a:buNone/>
            </a:pPr>
            <a:r>
              <a:rPr lang="en-US" sz="2000"/>
              <a:t>Note: The voltage clamp documentation can be confusing; in the next tutorial we will explain a bit more about it. </a:t>
            </a:r>
          </a:p>
        </p:txBody>
      </p:sp>
    </p:spTree>
    <p:extLst>
      <p:ext uri="{BB962C8B-B14F-4D97-AF65-F5344CB8AC3E}">
        <p14:creationId xmlns:p14="http://schemas.microsoft.com/office/powerpoint/2010/main" val="143827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Simulation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s-ES" sz="2000"/>
              <a:t>8) Change the simulation duration to 60 ms and run ... make sure you get this figure: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00" y="2239962"/>
            <a:ext cx="7287279" cy="37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Change dendritic length </a:t>
            </a:r>
            <a:endParaRPr lang="en-AU" sz="36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6276" y="1255486"/>
            <a:ext cx="8654347" cy="471498"/>
          </a:xfrm>
        </p:spPr>
        <p:txBody>
          <a:bodyPr/>
          <a:lstStyle/>
          <a:p>
            <a:pPr marL="0" indent="0">
              <a:buNone/>
            </a:pPr>
            <a:r>
              <a:rPr lang="es-ES" sz="2000"/>
              <a:t>9) Change the dendritic length to 400 ms and run the simulation</a:t>
            </a:r>
          </a:p>
          <a:p>
            <a:pPr marL="0" indent="0">
              <a:buNone/>
            </a:pPr>
            <a:endParaRPr lang="es-ES" sz="2000"/>
          </a:p>
          <a:p>
            <a:pPr marL="0" indent="0">
              <a:buNone/>
            </a:pPr>
            <a:r>
              <a:rPr lang="es-ES" sz="2000"/>
              <a:t>What happened?</a:t>
            </a:r>
          </a:p>
          <a:p>
            <a:pPr marL="0" indent="0">
              <a:buNone/>
            </a:pPr>
            <a:endParaRPr lang="es-ES" sz="2000"/>
          </a:p>
          <a:p>
            <a:pPr marL="0" indent="0">
              <a:buNone/>
            </a:pPr>
            <a:r>
              <a:rPr lang="es-ES" sz="2000"/>
              <a:t>Why?</a:t>
            </a:r>
          </a:p>
          <a:p>
            <a:pPr marL="0" indent="0">
              <a:buNone/>
            </a:pPr>
            <a:endParaRPr lang="es-ES" sz="2000"/>
          </a:p>
          <a:p>
            <a:pPr marL="0" indent="0">
              <a:buNone/>
            </a:pPr>
            <a:r>
              <a:rPr lang="es-ES" sz="2000"/>
              <a:t>This will be the starting point of Tutorial 4!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48" y="4390528"/>
            <a:ext cx="4285812" cy="21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2389"/>
      </p:ext>
    </p:extLst>
  </p:cSld>
  <p:clrMapOvr>
    <a:masterClrMapping/>
  </p:clrMapOvr>
</p:sld>
</file>

<file path=ppt/theme/theme1.xml><?xml version="1.0" encoding="utf-8"?>
<a:theme xmlns:a="http://schemas.openxmlformats.org/drawingml/2006/main" name="Jim">
  <a:themeElements>
    <a:clrScheme name="Jim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Jim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Ji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m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m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m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7268</TotalTime>
  <Words>762</Words>
  <Application>Microsoft Office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Garamond</vt:lpstr>
      <vt:lpstr>Tahoma</vt:lpstr>
      <vt:lpstr>Wingdings</vt:lpstr>
      <vt:lpstr>Jim</vt:lpstr>
      <vt:lpstr>Office Theme</vt:lpstr>
      <vt:lpstr> Computational Neuroscience  NEURON Exercises (Weeks 4 and 5)         Instructor: Salvador Dura-Berna </vt:lpstr>
      <vt:lpstr>Exercise Week 4</vt:lpstr>
      <vt:lpstr>Week 5 - Modify cell properties</vt:lpstr>
      <vt:lpstr>Modify cell properties</vt:lpstr>
      <vt:lpstr>Iterate cell mechanisms</vt:lpstr>
      <vt:lpstr>Modify current clamp + add alpha syn</vt:lpstr>
      <vt:lpstr>Add voltage clamp</vt:lpstr>
      <vt:lpstr>Simulation</vt:lpstr>
      <vt:lpstr>Change dendritic length </vt:lpstr>
      <vt:lpstr>Bonus: Add an axon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12-14 Lytton book</dc:title>
  <dc:creator>Salvador Dura</dc:creator>
  <cp:lastModifiedBy>James Chen</cp:lastModifiedBy>
  <cp:revision>402</cp:revision>
  <cp:lastPrinted>2018-01-08T03:27:19Z</cp:lastPrinted>
  <dcterms:created xsi:type="dcterms:W3CDTF">2015-09-12T03:40:20Z</dcterms:created>
  <dcterms:modified xsi:type="dcterms:W3CDTF">2023-03-09T18:36:20Z</dcterms:modified>
</cp:coreProperties>
</file>