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12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103BBA-3687-4AFB-8EFB-82D5CCF335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EB4DE8-6C9C-418C-8430-10A081FA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2B2C-F5DD-46C5-F456-E211A6D61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Property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5FCAE-7F37-8256-0435-819216216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78872"/>
            <a:ext cx="9440034" cy="1049867"/>
          </a:xfrm>
        </p:spPr>
        <p:txBody>
          <a:bodyPr/>
          <a:lstStyle/>
          <a:p>
            <a:r>
              <a:rPr lang="en-US" dirty="0"/>
              <a:t>A Springboard Data Science Capstone Project</a:t>
            </a:r>
          </a:p>
          <a:p>
            <a:r>
              <a:rPr lang="en-US" dirty="0"/>
              <a:t>By: Jimmy Cheng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609-B7CC-F05D-9817-EAB2C263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2213"/>
            <a:ext cx="10353762" cy="970450"/>
          </a:xfrm>
        </p:spPr>
        <p:txBody>
          <a:bodyPr>
            <a:normAutofit/>
          </a:bodyPr>
          <a:lstStyle/>
          <a:p>
            <a:r>
              <a:rPr lang="en-US" sz="2000" dirty="0"/>
              <a:t>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643400-CAF4-7B45-C710-ADE62415B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0777"/>
              </p:ext>
            </p:extLst>
          </p:nvPr>
        </p:nvGraphicFramePr>
        <p:xfrm>
          <a:off x="914400" y="1731963"/>
          <a:ext cx="1035367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310500900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68243658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706816236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58055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4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Dummy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1324072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-2.279e-05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9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687382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3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Polynomial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10142388696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80489371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-58676848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7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Random Forest Regressor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771417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390155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0.661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4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894564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 +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1263801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4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039-0C9B-77A8-0DE5-148ACE4A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12D0F-CBFA-FDD7-6FA9-44509316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2" y="1623590"/>
            <a:ext cx="5062845" cy="405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47FA7-B741-9B90-72F2-89CB59BD8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623589"/>
            <a:ext cx="5086472" cy="405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1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039-0C9B-77A8-0DE5-148ACE4A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9600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Regressor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0F679-591A-730B-EAF7-CEE1FA53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88" y="1399624"/>
            <a:ext cx="5182205" cy="4058751"/>
          </a:xfrm>
        </p:spPr>
        <p:txBody>
          <a:bodyPr/>
          <a:lstStyle/>
          <a:p>
            <a:r>
              <a:rPr lang="en-US" dirty="0"/>
              <a:t>Most important features: </a:t>
            </a:r>
            <a:r>
              <a:rPr lang="en-US" sz="2400" b="1" dirty="0"/>
              <a:t>Zip Code, Gross Square Feet, Building Age</a:t>
            </a:r>
          </a:p>
          <a:p>
            <a:r>
              <a:rPr lang="en-US" dirty="0"/>
              <a:t>However!! Look at our metrics and our residual plots. More can be done!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E706C-F331-8B71-BF9A-2923854D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65" y="1327890"/>
            <a:ext cx="5873750" cy="5109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23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E28-1242-DC35-463A-43E7ECE3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621-67AE-6587-8C34-32D60229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$390155 is too large of a residual for average home price of $1220000! </a:t>
            </a:r>
          </a:p>
          <a:p>
            <a:r>
              <a:rPr lang="en-US" dirty="0"/>
              <a:t>Determine threshold of Residual &lt; $500000 and look at observations that fall outside the threshold limit vs observations within</a:t>
            </a:r>
          </a:p>
          <a:p>
            <a:r>
              <a:rPr lang="en-US" dirty="0"/>
              <a:t>What causes large residuals?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614E-C501-33F9-3F25-DC400BE8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  <a:r>
              <a:rPr lang="en-US" dirty="0" err="1"/>
              <a:t>LOCATION</a:t>
            </a:r>
            <a:r>
              <a:rPr lang="en-US" dirty="0"/>
              <a:t> </a:t>
            </a:r>
            <a:r>
              <a:rPr lang="en-US" dirty="0" err="1"/>
              <a:t>LOCATION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4BA5-7120-AAA9-40F2-EDB0F8E7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3719165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Zip Code</a:t>
            </a:r>
          </a:p>
          <a:p>
            <a:r>
              <a:rPr lang="en-US" dirty="0"/>
              <a:t>10000 corresponds to areas in Manhattan and 11250 corresponds to areas in Brooklyn</a:t>
            </a:r>
          </a:p>
          <a:p>
            <a:r>
              <a:rPr lang="en-US" sz="3000" b="1" dirty="0"/>
              <a:t>46% </a:t>
            </a:r>
            <a:r>
              <a:rPr lang="en-US" dirty="0"/>
              <a:t>of our predictions in Manhattan result in large residuals!</a:t>
            </a:r>
          </a:p>
          <a:p>
            <a:r>
              <a:rPr lang="en-US" sz="2600" b="1" dirty="0"/>
              <a:t>23% </a:t>
            </a:r>
            <a:r>
              <a:rPr lang="en-US" dirty="0"/>
              <a:t>of our predictions in Brooklyn result in large residuals!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00CD-212C-659D-18C3-02102570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1732449"/>
            <a:ext cx="5943600" cy="1712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074FE-951C-C694-7AC8-9989F8D6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2" y="3777868"/>
            <a:ext cx="5943599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C88E-DF6D-B54F-A3A7-35343AEA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614C-CCF0-20B8-A667-ED573A4E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Remove Manhattan and Brooklyn observations</a:t>
            </a:r>
          </a:p>
          <a:p>
            <a:r>
              <a:rPr lang="en-US" dirty="0"/>
              <a:t>Extrinsic premium not captured by model, it may be non-linear and varies over time.</a:t>
            </a:r>
          </a:p>
          <a:p>
            <a:r>
              <a:rPr lang="en-US" dirty="0"/>
              <a:t>Data insufficient to accurately predict prices</a:t>
            </a:r>
          </a:p>
          <a:p>
            <a:r>
              <a:rPr lang="en-US" dirty="0"/>
              <a:t>Maybe we require additional data such as rental yield, interest rates, mortgage rates, employment data, demographics?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F64-44A7-9DB2-73AA-F9614D35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Random Forest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3D98A-E818-EC28-DE66-E596197F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89" y="2616370"/>
            <a:ext cx="4635500" cy="371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B5545-6783-51F7-ECB3-3ECEDF4F2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83" y="2616370"/>
            <a:ext cx="4578350" cy="3740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52E8A2-7FC0-A051-467C-7E1E535C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43151"/>
              </p:ext>
            </p:extLst>
          </p:nvPr>
        </p:nvGraphicFramePr>
        <p:xfrm>
          <a:off x="1938623" y="151891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72642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66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385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42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2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DF34-E60D-262F-80F4-434A0281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E95E-B197-A1D3-FD64-3E9E20B6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RandomizedSearchCV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Root Mean Squared Error: 288290.6234495329</a:t>
            </a:r>
          </a:p>
          <a:p>
            <a:pPr marL="36900" indent="0">
              <a:buNone/>
            </a:pPr>
            <a:r>
              <a:rPr lang="en-US" dirty="0"/>
              <a:t>Mean Absolute Error: 157226.32305117117</a:t>
            </a:r>
          </a:p>
          <a:p>
            <a:pPr marL="36900" indent="0">
              <a:buNone/>
            </a:pPr>
            <a:r>
              <a:rPr lang="en-US" dirty="0"/>
              <a:t>R-squared: 0.7467326534983358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Best Hyperparameters:</a:t>
            </a:r>
          </a:p>
          <a:p>
            <a:pPr marL="36900" indent="0">
              <a:buNone/>
            </a:pPr>
            <a:r>
              <a:rPr lang="en-US" dirty="0" err="1"/>
              <a:t>n_estimators</a:t>
            </a:r>
            <a:r>
              <a:rPr lang="en-US" dirty="0"/>
              <a:t>: 900</a:t>
            </a:r>
          </a:p>
          <a:p>
            <a:pPr marL="36900" indent="0">
              <a:buNone/>
            </a:pPr>
            <a:r>
              <a:rPr lang="en-US" dirty="0" err="1"/>
              <a:t>min_samples_split</a:t>
            </a:r>
            <a:r>
              <a:rPr lang="en-US" dirty="0"/>
              <a:t>: 5</a:t>
            </a:r>
          </a:p>
          <a:p>
            <a:pPr marL="36900" indent="0">
              <a:buNone/>
            </a:pPr>
            <a:r>
              <a:rPr lang="en-US" dirty="0" err="1"/>
              <a:t>min_samples_leaf</a:t>
            </a:r>
            <a:r>
              <a:rPr lang="en-US" dirty="0"/>
              <a:t>: 1</a:t>
            </a:r>
          </a:p>
          <a:p>
            <a:pPr marL="36900" indent="0">
              <a:buNone/>
            </a:pPr>
            <a:r>
              <a:rPr lang="en-US" dirty="0" err="1"/>
              <a:t>max_depth</a:t>
            </a:r>
            <a:r>
              <a:rPr lang="en-US" dirty="0"/>
              <a:t>: 60</a:t>
            </a:r>
          </a:p>
          <a:p>
            <a:pPr marL="36900" indent="0">
              <a:buNone/>
            </a:pPr>
            <a:r>
              <a:rPr lang="en-US" dirty="0"/>
              <a:t>bootstrap: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8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EA0-C22D-D1A4-D04A-131107C3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9856-701F-05E0-41CE-09A39D8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successfully built a Random Forest Regressor model to predict property sale prices of Queens, Bronx and Staten Island in the year of 2022</a:t>
            </a:r>
          </a:p>
          <a:p>
            <a:r>
              <a:rPr lang="en-US" dirty="0"/>
              <a:t>Error of margin is within 20%</a:t>
            </a:r>
          </a:p>
          <a:p>
            <a:r>
              <a:rPr lang="en-US" dirty="0"/>
              <a:t>If average price doesn’t change significantly over time, the model may be reused to predict future property sale prices.</a:t>
            </a:r>
          </a:p>
        </p:txBody>
      </p:sp>
    </p:spTree>
    <p:extLst>
      <p:ext uri="{BB962C8B-B14F-4D97-AF65-F5344CB8AC3E}">
        <p14:creationId xmlns:p14="http://schemas.microsoft.com/office/powerpoint/2010/main" val="30094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597-BE54-EA62-4C15-83A5F73F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3EFE-90B9-A127-701E-BA789FCF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90" y="1769802"/>
            <a:ext cx="5272544" cy="3886003"/>
          </a:xfrm>
        </p:spPr>
        <p:txBody>
          <a:bodyPr>
            <a:normAutofit/>
          </a:bodyPr>
          <a:lstStyle/>
          <a:p>
            <a:r>
              <a:rPr lang="en-US" dirty="0"/>
              <a:t>Largest Metropolitan Area in the US</a:t>
            </a:r>
          </a:p>
          <a:p>
            <a:r>
              <a:rPr lang="en-US" dirty="0"/>
              <a:t>Largest City and one of the most desirable places to live in</a:t>
            </a:r>
          </a:p>
          <a:p>
            <a:r>
              <a:rPr lang="en-US" dirty="0"/>
              <a:t>How much does it cost to own a property here?</a:t>
            </a:r>
          </a:p>
          <a:p>
            <a:r>
              <a:rPr lang="en-US" dirty="0"/>
              <a:t>Can we use data to accurately predict NYC house prices with a 20% margin of error?</a:t>
            </a:r>
          </a:p>
        </p:txBody>
      </p:sp>
      <p:pic>
        <p:nvPicPr>
          <p:cNvPr id="1026" name="Picture 2" descr="Should you move to New York? - Curbed NY">
            <a:extLst>
              <a:ext uri="{FF2B5EF4-FFF2-40B4-BE49-F238E27FC236}">
                <a16:creationId xmlns:a16="http://schemas.microsoft.com/office/drawing/2014/main" id="{B55C1798-C22D-0F00-17B8-BD833C1D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3" y="1886408"/>
            <a:ext cx="5654096" cy="3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213A-CFE8-770B-3CEB-DCFA1BA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16E4-32FF-8DE0-946A-6BD196F1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8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NYC Department of Finance Annualized Sales data of 2022 – 2023</a:t>
            </a:r>
          </a:p>
          <a:p>
            <a:r>
              <a:rPr lang="en-US" dirty="0"/>
              <a:t>Data from 5 Boroughs – Manhattan, Brooklyn, Queens, Bronx and Staten Island</a:t>
            </a:r>
          </a:p>
          <a:p>
            <a:r>
              <a:rPr lang="en-US" dirty="0"/>
              <a:t>84391 Observations, 21 features including neighborhood, building type, square footage, sales data and other categorical and numerical features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sz="2400" b="1" dirty="0"/>
              <a:t>TARGET FEATURE: SALE PRICE</a:t>
            </a:r>
          </a:p>
          <a:p>
            <a:endParaRPr lang="en-US" sz="2400" b="1" dirty="0"/>
          </a:p>
          <a:p>
            <a:r>
              <a:rPr lang="en-US" dirty="0"/>
              <a:t>Sale Price observations &lt; $10000 were removed since the price is used as a placeholder instead of actual value</a:t>
            </a:r>
          </a:p>
          <a:p>
            <a:r>
              <a:rPr lang="en-US" dirty="0"/>
              <a:t>All N/A fields were replaced by Median value aggregated by Borough</a:t>
            </a:r>
          </a:p>
        </p:txBody>
      </p:sp>
    </p:spTree>
    <p:extLst>
      <p:ext uri="{BB962C8B-B14F-4D97-AF65-F5344CB8AC3E}">
        <p14:creationId xmlns:p14="http://schemas.microsoft.com/office/powerpoint/2010/main" val="14911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DBD1-30CC-39D2-87BB-98F41254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973"/>
            <a:ext cx="10353762" cy="970450"/>
          </a:xfrm>
        </p:spPr>
        <p:txBody>
          <a:bodyPr>
            <a:normAutofit/>
          </a:bodyPr>
          <a:lstStyle/>
          <a:p>
            <a:r>
              <a:rPr lang="en-US" sz="2000" dirty="0"/>
              <a:t>Data Outliers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005159F-7393-6C35-924A-980394256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6" y="1180423"/>
            <a:ext cx="4456078" cy="282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85126F1-56F4-55D8-C0FC-C48C4017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0" y="1180423"/>
            <a:ext cx="4456078" cy="28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6BBCC3-E9FB-40D2-E69C-29919C57B4E9}"/>
              </a:ext>
            </a:extLst>
          </p:cNvPr>
          <p:cNvSpPr txBox="1">
            <a:spLocks/>
          </p:cNvSpPr>
          <p:nvPr/>
        </p:nvSpPr>
        <p:spPr>
          <a:xfrm>
            <a:off x="562187" y="4260427"/>
            <a:ext cx="10705370" cy="24722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data has too much outliers that skew the data! Many sale observations are for an entire building and not individual units.  </a:t>
            </a:r>
          </a:p>
          <a:p>
            <a:r>
              <a:rPr lang="en-US" dirty="0"/>
              <a:t>I decided to set thresholds and completely drop those outliers since these observations are not the target of our analysis.</a:t>
            </a:r>
          </a:p>
          <a:p>
            <a:r>
              <a:rPr lang="en-US" dirty="0"/>
              <a:t>Total Units &lt; 500</a:t>
            </a:r>
          </a:p>
          <a:p>
            <a:r>
              <a:rPr lang="en-US" dirty="0"/>
              <a:t>Sale Price &lt; $10,000,000</a:t>
            </a:r>
          </a:p>
          <a:p>
            <a:r>
              <a:rPr lang="en-US" dirty="0"/>
              <a:t>200 &lt; Gross Square Feet  &lt; 20,000</a:t>
            </a:r>
          </a:p>
          <a:p>
            <a:r>
              <a:rPr lang="en-US" dirty="0"/>
              <a:t>200 &lt; Land Square Feet  &lt; 20,000</a:t>
            </a:r>
          </a:p>
        </p:txBody>
      </p:sp>
    </p:spTree>
    <p:extLst>
      <p:ext uri="{BB962C8B-B14F-4D97-AF65-F5344CB8AC3E}">
        <p14:creationId xmlns:p14="http://schemas.microsoft.com/office/powerpoint/2010/main" val="14392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D63-2F5E-0283-5E10-F0BDF7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Exploratory Data Analysis –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A38E-A1D7-384F-75EF-1FD539F8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721618" cy="4058751"/>
          </a:xfrm>
        </p:spPr>
        <p:txBody>
          <a:bodyPr/>
          <a:lstStyle/>
          <a:p>
            <a:r>
              <a:rPr lang="en-US" dirty="0"/>
              <a:t>What is the distribution of our data observations? Are we just predicting a single building type (condos)? </a:t>
            </a:r>
          </a:p>
          <a:p>
            <a:r>
              <a:rPr lang="en-US" dirty="0"/>
              <a:t>We have an even distribution among the top 5 building classes and all other building classes are aggregated into a new class called OTHER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56C8B2-4B1A-DE79-71A5-FB9699E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72" y="152844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9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D63-2F5E-0283-5E10-F0BDF7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Where are our buildings located?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A6F455-F481-D0C8-0A6B-F6E139DD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5" y="1580050"/>
            <a:ext cx="5086645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E32B63-E03C-8EF2-CA65-8D866C11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46" y="1580050"/>
            <a:ext cx="6031971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D63-2F5E-0283-5E10-F0BDF7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Exploratory Data Analysis –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A38E-A1D7-384F-75EF-1FD539F8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721618" cy="4058751"/>
          </a:xfrm>
        </p:spPr>
        <p:txBody>
          <a:bodyPr/>
          <a:lstStyle/>
          <a:p>
            <a:r>
              <a:rPr lang="en-US" dirty="0"/>
              <a:t>What affects Sale Price?</a:t>
            </a:r>
          </a:p>
          <a:p>
            <a:r>
              <a:rPr lang="en-US" dirty="0"/>
              <a:t>Correlation Plot of numerical features</a:t>
            </a:r>
          </a:p>
          <a:p>
            <a:r>
              <a:rPr lang="en-US" dirty="0"/>
              <a:t>Address- Borough, Block, </a:t>
            </a: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r>
              <a:rPr lang="en-US" dirty="0"/>
              <a:t>Area – Gross Square Feet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28981-70C6-1363-1EBC-940AC2E2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7" y="1732448"/>
            <a:ext cx="5084014" cy="3611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76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D63-2F5E-0283-5E10-F0BDF700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6107"/>
            <a:ext cx="10353762" cy="970450"/>
          </a:xfrm>
        </p:spPr>
        <p:txBody>
          <a:bodyPr>
            <a:normAutofit/>
          </a:bodyPr>
          <a:lstStyle/>
          <a:p>
            <a:r>
              <a:rPr lang="en-US" sz="2000" dirty="0"/>
              <a:t>Exploratory Data Analysis –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A38E-A1D7-384F-75EF-1FD539F8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95" y="1205653"/>
            <a:ext cx="4721618" cy="4058751"/>
          </a:xfrm>
        </p:spPr>
        <p:txBody>
          <a:bodyPr/>
          <a:lstStyle/>
          <a:p>
            <a:r>
              <a:rPr lang="en-US" dirty="0"/>
              <a:t>Is there any pattern between sale price vs land square feet or gross square feet?</a:t>
            </a:r>
          </a:p>
          <a:p>
            <a:r>
              <a:rPr lang="en-US" dirty="0"/>
              <a:t>For Category A there seems to be a weak linear relationship between Gross Square Feet and Sale Price</a:t>
            </a:r>
          </a:p>
          <a:p>
            <a:r>
              <a:rPr lang="en-US" dirty="0"/>
              <a:t>No observable pattern / linear relationships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5FEB4-DF4B-49B4-AA4F-A4D5882C5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53" y="1205653"/>
            <a:ext cx="6453294" cy="5279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15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B609-B7CC-F05D-9817-EAB2C263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2213"/>
            <a:ext cx="10353762" cy="970450"/>
          </a:xfrm>
        </p:spPr>
        <p:txBody>
          <a:bodyPr>
            <a:normAutofit/>
          </a:bodyPr>
          <a:lstStyle/>
          <a:p>
            <a:r>
              <a:rPr lang="en-US" sz="2000" dirty="0"/>
              <a:t>Preprocessing and Training Data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4DAA-8770-F3B5-4767-4D739FF5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  <a:p>
            <a:r>
              <a:rPr lang="en-US" dirty="0"/>
              <a:t>One Hot Encoding</a:t>
            </a:r>
          </a:p>
          <a:p>
            <a:r>
              <a:rPr lang="en-US" dirty="0"/>
              <a:t>Standard Scalar</a:t>
            </a:r>
          </a:p>
          <a:p>
            <a:r>
              <a:rPr lang="en-US" dirty="0"/>
              <a:t>70/30 Train Test Split</a:t>
            </a:r>
          </a:p>
          <a:p>
            <a:r>
              <a:rPr lang="en-US" dirty="0"/>
              <a:t>K-fold cross validation (k = 5)</a:t>
            </a:r>
          </a:p>
          <a:p>
            <a:r>
              <a:rPr lang="en-US" sz="2400" b="1" dirty="0"/>
              <a:t>Model Metrics: RMSE, MAE, R-SQUARED, Residual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2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667</TotalTime>
  <Words>711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Slate</vt:lpstr>
      <vt:lpstr>NYC Property Sales Analysis</vt:lpstr>
      <vt:lpstr>Problem</vt:lpstr>
      <vt:lpstr>Data</vt:lpstr>
      <vt:lpstr>Data Outliers</vt:lpstr>
      <vt:lpstr>Exploratory Data Analysis – Categorical Features</vt:lpstr>
      <vt:lpstr>Where are our buildings located?</vt:lpstr>
      <vt:lpstr>Exploratory Data Analysis – Numerical Features</vt:lpstr>
      <vt:lpstr>Exploratory Data Analysis – Numerical Features</vt:lpstr>
      <vt:lpstr>Preprocessing and Training Data Development</vt:lpstr>
      <vt:lpstr>Model Selection</vt:lpstr>
      <vt:lpstr>Random Forest Regressor</vt:lpstr>
      <vt:lpstr>Random Forest Regressor</vt:lpstr>
      <vt:lpstr>Residual Analysis</vt:lpstr>
      <vt:lpstr>LOCATION LOCATION LOCATION!</vt:lpstr>
      <vt:lpstr>Rationale</vt:lpstr>
      <vt:lpstr>Revised Random Forest Regressor</vt:lpstr>
      <vt:lpstr>Hyperparameter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Capstone Project</dc:title>
  <dc:creator>Jimmy Cheng</dc:creator>
  <cp:lastModifiedBy>Jimmy Cheng</cp:lastModifiedBy>
  <cp:revision>8</cp:revision>
  <dcterms:created xsi:type="dcterms:W3CDTF">2023-08-15T20:00:46Z</dcterms:created>
  <dcterms:modified xsi:type="dcterms:W3CDTF">2023-08-16T07:08:01Z</dcterms:modified>
</cp:coreProperties>
</file>