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varScale="1">
        <p:scale>
          <a:sx n="94" d="100"/>
          <a:sy n="94"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3DF9A-CC45-967F-715A-D705E54889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A44066-E355-DA0C-95FB-A819F65F61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0A8D8B-B6DB-5EB7-4F2E-12796A7BD35D}"/>
              </a:ext>
            </a:extLst>
          </p:cNvPr>
          <p:cNvSpPr>
            <a:spLocks noGrp="1"/>
          </p:cNvSpPr>
          <p:nvPr>
            <p:ph type="dt" sz="half" idx="10"/>
          </p:nvPr>
        </p:nvSpPr>
        <p:spPr/>
        <p:txBody>
          <a:bodyPr/>
          <a:lstStyle/>
          <a:p>
            <a:fld id="{BC63A19A-800A-4C03-8689-2C1D61CF773D}" type="datetimeFigureOut">
              <a:rPr lang="en-US" smtClean="0"/>
              <a:t>4/14/2023</a:t>
            </a:fld>
            <a:endParaRPr lang="en-US"/>
          </a:p>
        </p:txBody>
      </p:sp>
      <p:sp>
        <p:nvSpPr>
          <p:cNvPr id="5" name="Footer Placeholder 4">
            <a:extLst>
              <a:ext uri="{FF2B5EF4-FFF2-40B4-BE49-F238E27FC236}">
                <a16:creationId xmlns:a16="http://schemas.microsoft.com/office/drawing/2014/main" id="{604BF3BC-DC50-F31C-4856-91C9DCD6E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7D31C-6CBF-AB21-4045-704FE3B35179}"/>
              </a:ext>
            </a:extLst>
          </p:cNvPr>
          <p:cNvSpPr>
            <a:spLocks noGrp="1"/>
          </p:cNvSpPr>
          <p:nvPr>
            <p:ph type="sldNum" sz="quarter" idx="12"/>
          </p:nvPr>
        </p:nvSpPr>
        <p:spPr/>
        <p:txBody>
          <a:bodyPr/>
          <a:lstStyle/>
          <a:p>
            <a:fld id="{2281BD9D-0E06-4807-BFBF-E0E102BEDA18}" type="slidenum">
              <a:rPr lang="en-US" smtClean="0"/>
              <a:t>‹#›</a:t>
            </a:fld>
            <a:endParaRPr lang="en-US"/>
          </a:p>
        </p:txBody>
      </p:sp>
    </p:spTree>
    <p:extLst>
      <p:ext uri="{BB962C8B-B14F-4D97-AF65-F5344CB8AC3E}">
        <p14:creationId xmlns:p14="http://schemas.microsoft.com/office/powerpoint/2010/main" val="256182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B0C2-21E8-0B74-B22E-271A9BE280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9C9EB9-9B71-4CF7-7737-E60734B357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F2714-D222-511D-11F0-41B7189B3657}"/>
              </a:ext>
            </a:extLst>
          </p:cNvPr>
          <p:cNvSpPr>
            <a:spLocks noGrp="1"/>
          </p:cNvSpPr>
          <p:nvPr>
            <p:ph type="dt" sz="half" idx="10"/>
          </p:nvPr>
        </p:nvSpPr>
        <p:spPr/>
        <p:txBody>
          <a:bodyPr/>
          <a:lstStyle/>
          <a:p>
            <a:fld id="{BC63A19A-800A-4C03-8689-2C1D61CF773D}" type="datetimeFigureOut">
              <a:rPr lang="en-US" smtClean="0"/>
              <a:t>4/14/2023</a:t>
            </a:fld>
            <a:endParaRPr lang="en-US"/>
          </a:p>
        </p:txBody>
      </p:sp>
      <p:sp>
        <p:nvSpPr>
          <p:cNvPr id="5" name="Footer Placeholder 4">
            <a:extLst>
              <a:ext uri="{FF2B5EF4-FFF2-40B4-BE49-F238E27FC236}">
                <a16:creationId xmlns:a16="http://schemas.microsoft.com/office/drawing/2014/main" id="{9055A100-3DF2-E308-7F2C-A74CE1B3A3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24E56-78BD-262D-334A-BB809ADB0D28}"/>
              </a:ext>
            </a:extLst>
          </p:cNvPr>
          <p:cNvSpPr>
            <a:spLocks noGrp="1"/>
          </p:cNvSpPr>
          <p:nvPr>
            <p:ph type="sldNum" sz="quarter" idx="12"/>
          </p:nvPr>
        </p:nvSpPr>
        <p:spPr/>
        <p:txBody>
          <a:bodyPr/>
          <a:lstStyle/>
          <a:p>
            <a:fld id="{2281BD9D-0E06-4807-BFBF-E0E102BEDA18}" type="slidenum">
              <a:rPr lang="en-US" smtClean="0"/>
              <a:t>‹#›</a:t>
            </a:fld>
            <a:endParaRPr lang="en-US"/>
          </a:p>
        </p:txBody>
      </p:sp>
    </p:spTree>
    <p:extLst>
      <p:ext uri="{BB962C8B-B14F-4D97-AF65-F5344CB8AC3E}">
        <p14:creationId xmlns:p14="http://schemas.microsoft.com/office/powerpoint/2010/main" val="246438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E5694E-0180-C329-9C31-7DD6CBE0FE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DBC76E-702F-A7D4-7BF6-084640B1CF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06E10-57CB-C1B9-A910-7165956BC99B}"/>
              </a:ext>
            </a:extLst>
          </p:cNvPr>
          <p:cNvSpPr>
            <a:spLocks noGrp="1"/>
          </p:cNvSpPr>
          <p:nvPr>
            <p:ph type="dt" sz="half" idx="10"/>
          </p:nvPr>
        </p:nvSpPr>
        <p:spPr/>
        <p:txBody>
          <a:bodyPr/>
          <a:lstStyle/>
          <a:p>
            <a:fld id="{BC63A19A-800A-4C03-8689-2C1D61CF773D}" type="datetimeFigureOut">
              <a:rPr lang="en-US" smtClean="0"/>
              <a:t>4/14/2023</a:t>
            </a:fld>
            <a:endParaRPr lang="en-US"/>
          </a:p>
        </p:txBody>
      </p:sp>
      <p:sp>
        <p:nvSpPr>
          <p:cNvPr id="5" name="Footer Placeholder 4">
            <a:extLst>
              <a:ext uri="{FF2B5EF4-FFF2-40B4-BE49-F238E27FC236}">
                <a16:creationId xmlns:a16="http://schemas.microsoft.com/office/drawing/2014/main" id="{3CA4E27C-C67E-C09C-4817-C76C54C6B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1B050-9082-2EF7-E4F9-092765D02131}"/>
              </a:ext>
            </a:extLst>
          </p:cNvPr>
          <p:cNvSpPr>
            <a:spLocks noGrp="1"/>
          </p:cNvSpPr>
          <p:nvPr>
            <p:ph type="sldNum" sz="quarter" idx="12"/>
          </p:nvPr>
        </p:nvSpPr>
        <p:spPr/>
        <p:txBody>
          <a:bodyPr/>
          <a:lstStyle/>
          <a:p>
            <a:fld id="{2281BD9D-0E06-4807-BFBF-E0E102BEDA18}" type="slidenum">
              <a:rPr lang="en-US" smtClean="0"/>
              <a:t>‹#›</a:t>
            </a:fld>
            <a:endParaRPr lang="en-US"/>
          </a:p>
        </p:txBody>
      </p:sp>
    </p:spTree>
    <p:extLst>
      <p:ext uri="{BB962C8B-B14F-4D97-AF65-F5344CB8AC3E}">
        <p14:creationId xmlns:p14="http://schemas.microsoft.com/office/powerpoint/2010/main" val="2489956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1C61-4766-A1A9-3AE4-B479F0210D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8E0CB9-33A1-BEA8-68DA-C053D5B5EE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D9A82-5BDD-521E-24BF-0D86E86B00BD}"/>
              </a:ext>
            </a:extLst>
          </p:cNvPr>
          <p:cNvSpPr>
            <a:spLocks noGrp="1"/>
          </p:cNvSpPr>
          <p:nvPr>
            <p:ph type="dt" sz="half" idx="10"/>
          </p:nvPr>
        </p:nvSpPr>
        <p:spPr/>
        <p:txBody>
          <a:bodyPr/>
          <a:lstStyle/>
          <a:p>
            <a:fld id="{BC63A19A-800A-4C03-8689-2C1D61CF773D}" type="datetimeFigureOut">
              <a:rPr lang="en-US" smtClean="0"/>
              <a:t>4/14/2023</a:t>
            </a:fld>
            <a:endParaRPr lang="en-US"/>
          </a:p>
        </p:txBody>
      </p:sp>
      <p:sp>
        <p:nvSpPr>
          <p:cNvPr id="5" name="Footer Placeholder 4">
            <a:extLst>
              <a:ext uri="{FF2B5EF4-FFF2-40B4-BE49-F238E27FC236}">
                <a16:creationId xmlns:a16="http://schemas.microsoft.com/office/drawing/2014/main" id="{AC056DAC-8A8F-941D-48B7-D51F1588E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B46301-BE2F-B2D7-307E-4360067958BE}"/>
              </a:ext>
            </a:extLst>
          </p:cNvPr>
          <p:cNvSpPr>
            <a:spLocks noGrp="1"/>
          </p:cNvSpPr>
          <p:nvPr>
            <p:ph type="sldNum" sz="quarter" idx="12"/>
          </p:nvPr>
        </p:nvSpPr>
        <p:spPr/>
        <p:txBody>
          <a:bodyPr/>
          <a:lstStyle/>
          <a:p>
            <a:fld id="{2281BD9D-0E06-4807-BFBF-E0E102BEDA18}" type="slidenum">
              <a:rPr lang="en-US" smtClean="0"/>
              <a:t>‹#›</a:t>
            </a:fld>
            <a:endParaRPr lang="en-US"/>
          </a:p>
        </p:txBody>
      </p:sp>
    </p:spTree>
    <p:extLst>
      <p:ext uri="{BB962C8B-B14F-4D97-AF65-F5344CB8AC3E}">
        <p14:creationId xmlns:p14="http://schemas.microsoft.com/office/powerpoint/2010/main" val="134203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8F42-532F-094A-D3AF-F554B23031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2D66AC-EFF0-45DF-6D7E-349162A25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F7435-A4DC-8B79-98E0-C43A7D48A30E}"/>
              </a:ext>
            </a:extLst>
          </p:cNvPr>
          <p:cNvSpPr>
            <a:spLocks noGrp="1"/>
          </p:cNvSpPr>
          <p:nvPr>
            <p:ph type="dt" sz="half" idx="10"/>
          </p:nvPr>
        </p:nvSpPr>
        <p:spPr/>
        <p:txBody>
          <a:bodyPr/>
          <a:lstStyle/>
          <a:p>
            <a:fld id="{BC63A19A-800A-4C03-8689-2C1D61CF773D}" type="datetimeFigureOut">
              <a:rPr lang="en-US" smtClean="0"/>
              <a:t>4/14/2023</a:t>
            </a:fld>
            <a:endParaRPr lang="en-US"/>
          </a:p>
        </p:txBody>
      </p:sp>
      <p:sp>
        <p:nvSpPr>
          <p:cNvPr id="5" name="Footer Placeholder 4">
            <a:extLst>
              <a:ext uri="{FF2B5EF4-FFF2-40B4-BE49-F238E27FC236}">
                <a16:creationId xmlns:a16="http://schemas.microsoft.com/office/drawing/2014/main" id="{F18D25D9-80CD-5158-EF2F-023207EE8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C8182-C980-7C42-A459-04A150DEF47F}"/>
              </a:ext>
            </a:extLst>
          </p:cNvPr>
          <p:cNvSpPr>
            <a:spLocks noGrp="1"/>
          </p:cNvSpPr>
          <p:nvPr>
            <p:ph type="sldNum" sz="quarter" idx="12"/>
          </p:nvPr>
        </p:nvSpPr>
        <p:spPr/>
        <p:txBody>
          <a:bodyPr/>
          <a:lstStyle/>
          <a:p>
            <a:fld id="{2281BD9D-0E06-4807-BFBF-E0E102BEDA18}" type="slidenum">
              <a:rPr lang="en-US" smtClean="0"/>
              <a:t>‹#›</a:t>
            </a:fld>
            <a:endParaRPr lang="en-US"/>
          </a:p>
        </p:txBody>
      </p:sp>
    </p:spTree>
    <p:extLst>
      <p:ext uri="{BB962C8B-B14F-4D97-AF65-F5344CB8AC3E}">
        <p14:creationId xmlns:p14="http://schemas.microsoft.com/office/powerpoint/2010/main" val="69029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EAD2-764D-102E-F7C9-397C4D08D5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15E152-DB57-B4E6-5738-99DF8EA3CD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33AA4B-4743-7BCA-31F9-BF567B1C9E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A44574-B5C3-B042-BF29-7B99047A2B5C}"/>
              </a:ext>
            </a:extLst>
          </p:cNvPr>
          <p:cNvSpPr>
            <a:spLocks noGrp="1"/>
          </p:cNvSpPr>
          <p:nvPr>
            <p:ph type="dt" sz="half" idx="10"/>
          </p:nvPr>
        </p:nvSpPr>
        <p:spPr/>
        <p:txBody>
          <a:bodyPr/>
          <a:lstStyle/>
          <a:p>
            <a:fld id="{BC63A19A-800A-4C03-8689-2C1D61CF773D}" type="datetimeFigureOut">
              <a:rPr lang="en-US" smtClean="0"/>
              <a:t>4/14/2023</a:t>
            </a:fld>
            <a:endParaRPr lang="en-US"/>
          </a:p>
        </p:txBody>
      </p:sp>
      <p:sp>
        <p:nvSpPr>
          <p:cNvPr id="6" name="Footer Placeholder 5">
            <a:extLst>
              <a:ext uri="{FF2B5EF4-FFF2-40B4-BE49-F238E27FC236}">
                <a16:creationId xmlns:a16="http://schemas.microsoft.com/office/drawing/2014/main" id="{EAE6463D-4E8F-9FF0-EC67-8467A98581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ED86EA-D6AA-08C4-7692-DD079F8C2852}"/>
              </a:ext>
            </a:extLst>
          </p:cNvPr>
          <p:cNvSpPr>
            <a:spLocks noGrp="1"/>
          </p:cNvSpPr>
          <p:nvPr>
            <p:ph type="sldNum" sz="quarter" idx="12"/>
          </p:nvPr>
        </p:nvSpPr>
        <p:spPr/>
        <p:txBody>
          <a:bodyPr/>
          <a:lstStyle/>
          <a:p>
            <a:fld id="{2281BD9D-0E06-4807-BFBF-E0E102BEDA18}" type="slidenum">
              <a:rPr lang="en-US" smtClean="0"/>
              <a:t>‹#›</a:t>
            </a:fld>
            <a:endParaRPr lang="en-US"/>
          </a:p>
        </p:txBody>
      </p:sp>
    </p:spTree>
    <p:extLst>
      <p:ext uri="{BB962C8B-B14F-4D97-AF65-F5344CB8AC3E}">
        <p14:creationId xmlns:p14="http://schemas.microsoft.com/office/powerpoint/2010/main" val="335450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7064-2BD0-25E8-8CAD-86F3DACB1D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6D72E0-E4A4-B700-9EC9-C0F45E8462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B64F74-2A25-89E8-6961-14CB9CE894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DA6AF1-FF4D-17DD-4278-7439E473F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0C9A18-0348-3202-C4AE-34F24AEA3E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596A0B-B835-F5CD-3959-5E2A67F74807}"/>
              </a:ext>
            </a:extLst>
          </p:cNvPr>
          <p:cNvSpPr>
            <a:spLocks noGrp="1"/>
          </p:cNvSpPr>
          <p:nvPr>
            <p:ph type="dt" sz="half" idx="10"/>
          </p:nvPr>
        </p:nvSpPr>
        <p:spPr/>
        <p:txBody>
          <a:bodyPr/>
          <a:lstStyle/>
          <a:p>
            <a:fld id="{BC63A19A-800A-4C03-8689-2C1D61CF773D}" type="datetimeFigureOut">
              <a:rPr lang="en-US" smtClean="0"/>
              <a:t>4/14/2023</a:t>
            </a:fld>
            <a:endParaRPr lang="en-US"/>
          </a:p>
        </p:txBody>
      </p:sp>
      <p:sp>
        <p:nvSpPr>
          <p:cNvPr id="8" name="Footer Placeholder 7">
            <a:extLst>
              <a:ext uri="{FF2B5EF4-FFF2-40B4-BE49-F238E27FC236}">
                <a16:creationId xmlns:a16="http://schemas.microsoft.com/office/drawing/2014/main" id="{BD9C15A8-00F1-74C2-6F80-D594082BBC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6685DD-26E8-CA14-738B-CD0B024AEEE2}"/>
              </a:ext>
            </a:extLst>
          </p:cNvPr>
          <p:cNvSpPr>
            <a:spLocks noGrp="1"/>
          </p:cNvSpPr>
          <p:nvPr>
            <p:ph type="sldNum" sz="quarter" idx="12"/>
          </p:nvPr>
        </p:nvSpPr>
        <p:spPr/>
        <p:txBody>
          <a:bodyPr/>
          <a:lstStyle/>
          <a:p>
            <a:fld id="{2281BD9D-0E06-4807-BFBF-E0E102BEDA18}" type="slidenum">
              <a:rPr lang="en-US" smtClean="0"/>
              <a:t>‹#›</a:t>
            </a:fld>
            <a:endParaRPr lang="en-US"/>
          </a:p>
        </p:txBody>
      </p:sp>
    </p:spTree>
    <p:extLst>
      <p:ext uri="{BB962C8B-B14F-4D97-AF65-F5344CB8AC3E}">
        <p14:creationId xmlns:p14="http://schemas.microsoft.com/office/powerpoint/2010/main" val="353838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BADE-CE5E-A606-0496-A95472AEA8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150736-7AB2-6A7C-70FA-986A0C84FF8F}"/>
              </a:ext>
            </a:extLst>
          </p:cNvPr>
          <p:cNvSpPr>
            <a:spLocks noGrp="1"/>
          </p:cNvSpPr>
          <p:nvPr>
            <p:ph type="dt" sz="half" idx="10"/>
          </p:nvPr>
        </p:nvSpPr>
        <p:spPr/>
        <p:txBody>
          <a:bodyPr/>
          <a:lstStyle/>
          <a:p>
            <a:fld id="{BC63A19A-800A-4C03-8689-2C1D61CF773D}" type="datetimeFigureOut">
              <a:rPr lang="en-US" smtClean="0"/>
              <a:t>4/14/2023</a:t>
            </a:fld>
            <a:endParaRPr lang="en-US"/>
          </a:p>
        </p:txBody>
      </p:sp>
      <p:sp>
        <p:nvSpPr>
          <p:cNvPr id="4" name="Footer Placeholder 3">
            <a:extLst>
              <a:ext uri="{FF2B5EF4-FFF2-40B4-BE49-F238E27FC236}">
                <a16:creationId xmlns:a16="http://schemas.microsoft.com/office/drawing/2014/main" id="{5264CE9F-C142-774F-9A85-2D0ECD31C1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899413-D877-10BC-1919-D11AAF71D725}"/>
              </a:ext>
            </a:extLst>
          </p:cNvPr>
          <p:cNvSpPr>
            <a:spLocks noGrp="1"/>
          </p:cNvSpPr>
          <p:nvPr>
            <p:ph type="sldNum" sz="quarter" idx="12"/>
          </p:nvPr>
        </p:nvSpPr>
        <p:spPr/>
        <p:txBody>
          <a:bodyPr/>
          <a:lstStyle/>
          <a:p>
            <a:fld id="{2281BD9D-0E06-4807-BFBF-E0E102BEDA18}" type="slidenum">
              <a:rPr lang="en-US" smtClean="0"/>
              <a:t>‹#›</a:t>
            </a:fld>
            <a:endParaRPr lang="en-US"/>
          </a:p>
        </p:txBody>
      </p:sp>
    </p:spTree>
    <p:extLst>
      <p:ext uri="{BB962C8B-B14F-4D97-AF65-F5344CB8AC3E}">
        <p14:creationId xmlns:p14="http://schemas.microsoft.com/office/powerpoint/2010/main" val="1332391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9B0988-5B22-35CA-09B9-05A860D254CD}"/>
              </a:ext>
            </a:extLst>
          </p:cNvPr>
          <p:cNvSpPr>
            <a:spLocks noGrp="1"/>
          </p:cNvSpPr>
          <p:nvPr>
            <p:ph type="dt" sz="half" idx="10"/>
          </p:nvPr>
        </p:nvSpPr>
        <p:spPr/>
        <p:txBody>
          <a:bodyPr/>
          <a:lstStyle/>
          <a:p>
            <a:fld id="{BC63A19A-800A-4C03-8689-2C1D61CF773D}" type="datetimeFigureOut">
              <a:rPr lang="en-US" smtClean="0"/>
              <a:t>4/14/2023</a:t>
            </a:fld>
            <a:endParaRPr lang="en-US"/>
          </a:p>
        </p:txBody>
      </p:sp>
      <p:sp>
        <p:nvSpPr>
          <p:cNvPr id="3" name="Footer Placeholder 2">
            <a:extLst>
              <a:ext uri="{FF2B5EF4-FFF2-40B4-BE49-F238E27FC236}">
                <a16:creationId xmlns:a16="http://schemas.microsoft.com/office/drawing/2014/main" id="{E1D47F5B-4BF3-DF05-58C7-E8EA8D1F09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D32E6-8E0A-F800-662C-5041E7B357CA}"/>
              </a:ext>
            </a:extLst>
          </p:cNvPr>
          <p:cNvSpPr>
            <a:spLocks noGrp="1"/>
          </p:cNvSpPr>
          <p:nvPr>
            <p:ph type="sldNum" sz="quarter" idx="12"/>
          </p:nvPr>
        </p:nvSpPr>
        <p:spPr/>
        <p:txBody>
          <a:bodyPr/>
          <a:lstStyle/>
          <a:p>
            <a:fld id="{2281BD9D-0E06-4807-BFBF-E0E102BEDA18}" type="slidenum">
              <a:rPr lang="en-US" smtClean="0"/>
              <a:t>‹#›</a:t>
            </a:fld>
            <a:endParaRPr lang="en-US"/>
          </a:p>
        </p:txBody>
      </p:sp>
    </p:spTree>
    <p:extLst>
      <p:ext uri="{BB962C8B-B14F-4D97-AF65-F5344CB8AC3E}">
        <p14:creationId xmlns:p14="http://schemas.microsoft.com/office/powerpoint/2010/main" val="126720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79B06-F39E-97BC-FE41-FD0C9E357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87A765-CBBD-8D1C-218F-A3765C81C2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AC4262-8EFC-21F9-473E-3F92C10D6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030FD-4892-1109-049C-13A9026D283E}"/>
              </a:ext>
            </a:extLst>
          </p:cNvPr>
          <p:cNvSpPr>
            <a:spLocks noGrp="1"/>
          </p:cNvSpPr>
          <p:nvPr>
            <p:ph type="dt" sz="half" idx="10"/>
          </p:nvPr>
        </p:nvSpPr>
        <p:spPr/>
        <p:txBody>
          <a:bodyPr/>
          <a:lstStyle/>
          <a:p>
            <a:fld id="{BC63A19A-800A-4C03-8689-2C1D61CF773D}" type="datetimeFigureOut">
              <a:rPr lang="en-US" smtClean="0"/>
              <a:t>4/14/2023</a:t>
            </a:fld>
            <a:endParaRPr lang="en-US"/>
          </a:p>
        </p:txBody>
      </p:sp>
      <p:sp>
        <p:nvSpPr>
          <p:cNvPr id="6" name="Footer Placeholder 5">
            <a:extLst>
              <a:ext uri="{FF2B5EF4-FFF2-40B4-BE49-F238E27FC236}">
                <a16:creationId xmlns:a16="http://schemas.microsoft.com/office/drawing/2014/main" id="{1723F7CD-7143-9887-4684-86F45448A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57D631-2D5F-860A-B55D-95387D854F41}"/>
              </a:ext>
            </a:extLst>
          </p:cNvPr>
          <p:cNvSpPr>
            <a:spLocks noGrp="1"/>
          </p:cNvSpPr>
          <p:nvPr>
            <p:ph type="sldNum" sz="quarter" idx="12"/>
          </p:nvPr>
        </p:nvSpPr>
        <p:spPr/>
        <p:txBody>
          <a:bodyPr/>
          <a:lstStyle/>
          <a:p>
            <a:fld id="{2281BD9D-0E06-4807-BFBF-E0E102BEDA18}" type="slidenum">
              <a:rPr lang="en-US" smtClean="0"/>
              <a:t>‹#›</a:t>
            </a:fld>
            <a:endParaRPr lang="en-US"/>
          </a:p>
        </p:txBody>
      </p:sp>
    </p:spTree>
    <p:extLst>
      <p:ext uri="{BB962C8B-B14F-4D97-AF65-F5344CB8AC3E}">
        <p14:creationId xmlns:p14="http://schemas.microsoft.com/office/powerpoint/2010/main" val="479674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11803-B5FB-BFF2-E0B9-DF88CA7520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8CCD2D-EF17-534F-0FE8-96DFBF8C2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6CC79C-EA86-48CF-6492-10A2E3C216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280A0E-FED8-1C21-AEA6-3EBACF96B0B5}"/>
              </a:ext>
            </a:extLst>
          </p:cNvPr>
          <p:cNvSpPr>
            <a:spLocks noGrp="1"/>
          </p:cNvSpPr>
          <p:nvPr>
            <p:ph type="dt" sz="half" idx="10"/>
          </p:nvPr>
        </p:nvSpPr>
        <p:spPr/>
        <p:txBody>
          <a:bodyPr/>
          <a:lstStyle/>
          <a:p>
            <a:fld id="{BC63A19A-800A-4C03-8689-2C1D61CF773D}" type="datetimeFigureOut">
              <a:rPr lang="en-US" smtClean="0"/>
              <a:t>4/14/2023</a:t>
            </a:fld>
            <a:endParaRPr lang="en-US"/>
          </a:p>
        </p:txBody>
      </p:sp>
      <p:sp>
        <p:nvSpPr>
          <p:cNvPr id="6" name="Footer Placeholder 5">
            <a:extLst>
              <a:ext uri="{FF2B5EF4-FFF2-40B4-BE49-F238E27FC236}">
                <a16:creationId xmlns:a16="http://schemas.microsoft.com/office/drawing/2014/main" id="{0C8C1183-C122-86A5-19BE-83692CE5E6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1BA12B-B90E-1B55-BC6D-A3D0D394F9BF}"/>
              </a:ext>
            </a:extLst>
          </p:cNvPr>
          <p:cNvSpPr>
            <a:spLocks noGrp="1"/>
          </p:cNvSpPr>
          <p:nvPr>
            <p:ph type="sldNum" sz="quarter" idx="12"/>
          </p:nvPr>
        </p:nvSpPr>
        <p:spPr/>
        <p:txBody>
          <a:bodyPr/>
          <a:lstStyle/>
          <a:p>
            <a:fld id="{2281BD9D-0E06-4807-BFBF-E0E102BEDA18}" type="slidenum">
              <a:rPr lang="en-US" smtClean="0"/>
              <a:t>‹#›</a:t>
            </a:fld>
            <a:endParaRPr lang="en-US"/>
          </a:p>
        </p:txBody>
      </p:sp>
    </p:spTree>
    <p:extLst>
      <p:ext uri="{BB962C8B-B14F-4D97-AF65-F5344CB8AC3E}">
        <p14:creationId xmlns:p14="http://schemas.microsoft.com/office/powerpoint/2010/main" val="156624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481AD9-23B1-7F18-2317-22F19A39FF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D7A8AD-01B4-F272-2AC7-9DB3B8FE36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7FEB9-C5B4-A0B8-17D1-289E086767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3A19A-800A-4C03-8689-2C1D61CF773D}" type="datetimeFigureOut">
              <a:rPr lang="en-US" smtClean="0"/>
              <a:t>4/14/2023</a:t>
            </a:fld>
            <a:endParaRPr lang="en-US"/>
          </a:p>
        </p:txBody>
      </p:sp>
      <p:sp>
        <p:nvSpPr>
          <p:cNvPr id="5" name="Footer Placeholder 4">
            <a:extLst>
              <a:ext uri="{FF2B5EF4-FFF2-40B4-BE49-F238E27FC236}">
                <a16:creationId xmlns:a16="http://schemas.microsoft.com/office/drawing/2014/main" id="{DEFF0568-7E6F-6390-DD0D-04393E036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D50327-1A90-4AE0-60E9-A6F4106AD3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1BD9D-0E06-4807-BFBF-E0E102BEDA18}" type="slidenum">
              <a:rPr lang="en-US" smtClean="0"/>
              <a:t>‹#›</a:t>
            </a:fld>
            <a:endParaRPr lang="en-US"/>
          </a:p>
        </p:txBody>
      </p:sp>
    </p:spTree>
    <p:extLst>
      <p:ext uri="{BB962C8B-B14F-4D97-AF65-F5344CB8AC3E}">
        <p14:creationId xmlns:p14="http://schemas.microsoft.com/office/powerpoint/2010/main" val="3987672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F16C-DED1-2084-F946-1B2E22F4D9E8}"/>
              </a:ext>
            </a:extLst>
          </p:cNvPr>
          <p:cNvSpPr>
            <a:spLocks noGrp="1"/>
          </p:cNvSpPr>
          <p:nvPr>
            <p:ph type="ctrTitle"/>
          </p:nvPr>
        </p:nvSpPr>
        <p:spPr/>
        <p:txBody>
          <a:bodyPr/>
          <a:lstStyle/>
          <a:p>
            <a:r>
              <a:rPr lang="en-US" dirty="0"/>
              <a:t>Big Mountain Ski Resort Ticket Price model</a:t>
            </a:r>
          </a:p>
        </p:txBody>
      </p:sp>
    </p:spTree>
    <p:extLst>
      <p:ext uri="{BB962C8B-B14F-4D97-AF65-F5344CB8AC3E}">
        <p14:creationId xmlns:p14="http://schemas.microsoft.com/office/powerpoint/2010/main" val="64667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72C4-39EB-7BA4-830F-633C659C030F}"/>
              </a:ext>
            </a:extLst>
          </p:cNvPr>
          <p:cNvSpPr>
            <a:spLocks noGrp="1"/>
          </p:cNvSpPr>
          <p:nvPr>
            <p:ph type="title"/>
          </p:nvPr>
        </p:nvSpPr>
        <p:spPr/>
        <p:txBody>
          <a:bodyPr/>
          <a:lstStyle/>
          <a:p>
            <a:r>
              <a:rPr lang="en-US" dirty="0"/>
              <a:t>Recall Problem</a:t>
            </a:r>
          </a:p>
        </p:txBody>
      </p:sp>
      <p:sp>
        <p:nvSpPr>
          <p:cNvPr id="3" name="Content Placeholder 2">
            <a:extLst>
              <a:ext uri="{FF2B5EF4-FFF2-40B4-BE49-F238E27FC236}">
                <a16:creationId xmlns:a16="http://schemas.microsoft.com/office/drawing/2014/main" id="{405F1DA3-34DE-9EFA-AE1E-EF1E6CFEFFFB}"/>
              </a:ext>
            </a:extLst>
          </p:cNvPr>
          <p:cNvSpPr>
            <a:spLocks noGrp="1"/>
          </p:cNvSpPr>
          <p:nvPr>
            <p:ph idx="1"/>
          </p:nvPr>
        </p:nvSpPr>
        <p:spPr/>
        <p:txBody>
          <a:bodyPr/>
          <a:lstStyle/>
          <a:p>
            <a:r>
              <a:rPr lang="en-US" sz="2800" i="0" u="none" strike="noStrike" cap="none" dirty="0">
                <a:solidFill>
                  <a:srgbClr val="000000"/>
                </a:solidFill>
                <a:latin typeface="+mj-lt"/>
                <a:ea typeface="Arial"/>
                <a:cs typeface="Arial"/>
                <a:sym typeface="Arial"/>
              </a:rPr>
              <a:t>How can Big Mountain Resort increase revenue with rising operating costs of $1540000 this season either by finding areas to cut costs without undermining ticket price or making changes to ticket pricing strategy that fully capitalizes on its facilities?</a:t>
            </a:r>
          </a:p>
          <a:p>
            <a:endParaRPr lang="en-US" dirty="0">
              <a:latin typeface="+mj-lt"/>
            </a:endParaRPr>
          </a:p>
        </p:txBody>
      </p:sp>
    </p:spTree>
    <p:extLst>
      <p:ext uri="{BB962C8B-B14F-4D97-AF65-F5344CB8AC3E}">
        <p14:creationId xmlns:p14="http://schemas.microsoft.com/office/powerpoint/2010/main" val="1183073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9423-D541-5D95-7A91-3ECA34D75DCA}"/>
              </a:ext>
            </a:extLst>
          </p:cNvPr>
          <p:cNvSpPr>
            <a:spLocks noGrp="1"/>
          </p:cNvSpPr>
          <p:nvPr>
            <p:ph type="title"/>
          </p:nvPr>
        </p:nvSpPr>
        <p:spPr/>
        <p:txBody>
          <a:bodyPr/>
          <a:lstStyle/>
          <a:p>
            <a:r>
              <a:rPr lang="en-US" dirty="0"/>
              <a:t>Recommendation and key findings</a:t>
            </a:r>
          </a:p>
        </p:txBody>
      </p:sp>
      <p:sp>
        <p:nvSpPr>
          <p:cNvPr id="3" name="Content Placeholder 2">
            <a:extLst>
              <a:ext uri="{FF2B5EF4-FFF2-40B4-BE49-F238E27FC236}">
                <a16:creationId xmlns:a16="http://schemas.microsoft.com/office/drawing/2014/main" id="{5BF54E4F-C794-70F7-DB21-ADBC515ACD80}"/>
              </a:ext>
            </a:extLst>
          </p:cNvPr>
          <p:cNvSpPr>
            <a:spLocks noGrp="1"/>
          </p:cNvSpPr>
          <p:nvPr>
            <p:ph idx="1"/>
          </p:nvPr>
        </p:nvSpPr>
        <p:spPr/>
        <p:txBody>
          <a:bodyPr/>
          <a:lstStyle/>
          <a:p>
            <a:r>
              <a:rPr lang="en-US" sz="1800" kern="100" dirty="0">
                <a:effectLst/>
                <a:latin typeface="Calibri" panose="020F0502020204030204" pitchFamily="34" charset="0"/>
                <a:ea typeface="SimSun" panose="02010600030101010101" pitchFamily="2" charset="-122"/>
                <a:cs typeface="Calibri" panose="020F0502020204030204" pitchFamily="34" charset="0"/>
              </a:rPr>
              <a:t>Our model suggests that Big Mountain should be increasing its ticket price from given its current facilities. Big Mountain Ski Resort ranks highly in many key features that correlate with ticket prices which gives it strong pricing power. To improve revenue further, management could increase the vertical drop by adding a run to a point 150 feet lower down, install an additional chair lift to bring skiers back up, without additional snow making coverage. Our model predicts that this increases ticket prices by $1.99. If the costs associated with this operation is less than the revenue it brings, then this should theoretically increase Big Mountain’s profits. </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694404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DB1B-ECA8-5E1E-4813-C021EE8A3E6A}"/>
              </a:ext>
            </a:extLst>
          </p:cNvPr>
          <p:cNvSpPr>
            <a:spLocks noGrp="1"/>
          </p:cNvSpPr>
          <p:nvPr>
            <p:ph type="title"/>
          </p:nvPr>
        </p:nvSpPr>
        <p:spPr/>
        <p:txBody>
          <a:bodyPr/>
          <a:lstStyle/>
          <a:p>
            <a:r>
              <a:rPr lang="en-US" dirty="0"/>
              <a:t>Data Modelling Steps</a:t>
            </a:r>
          </a:p>
        </p:txBody>
      </p:sp>
      <p:sp>
        <p:nvSpPr>
          <p:cNvPr id="3" name="Content Placeholder 2">
            <a:extLst>
              <a:ext uri="{FF2B5EF4-FFF2-40B4-BE49-F238E27FC236}">
                <a16:creationId xmlns:a16="http://schemas.microsoft.com/office/drawing/2014/main" id="{3D6D6205-9335-1875-59CA-A6370A75A0DD}"/>
              </a:ext>
            </a:extLst>
          </p:cNvPr>
          <p:cNvSpPr>
            <a:spLocks noGrp="1"/>
          </p:cNvSpPr>
          <p:nvPr>
            <p:ph idx="1"/>
          </p:nvPr>
        </p:nvSpPr>
        <p:spPr/>
        <p:txBody>
          <a:bodyPr/>
          <a:lstStyle/>
          <a:p>
            <a:r>
              <a:rPr lang="en-US" dirty="0"/>
              <a:t>Data Wrangling – removing redundancy in raw data.</a:t>
            </a:r>
          </a:p>
          <a:p>
            <a:r>
              <a:rPr lang="en-US" dirty="0"/>
              <a:t>Exploratory Data Analysis</a:t>
            </a:r>
          </a:p>
          <a:p>
            <a:r>
              <a:rPr lang="en-US" dirty="0"/>
              <a:t>Model Preprocessing and feature engineering</a:t>
            </a:r>
          </a:p>
          <a:p>
            <a:r>
              <a:rPr lang="en-US" dirty="0"/>
              <a:t>Model scenarios</a:t>
            </a:r>
          </a:p>
          <a:p>
            <a:endParaRPr lang="en-US" dirty="0"/>
          </a:p>
        </p:txBody>
      </p:sp>
    </p:spTree>
    <p:extLst>
      <p:ext uri="{BB962C8B-B14F-4D97-AF65-F5344CB8AC3E}">
        <p14:creationId xmlns:p14="http://schemas.microsoft.com/office/powerpoint/2010/main" val="345540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BC21-0529-2CDC-4730-4A1C28ED4C02}"/>
              </a:ext>
            </a:extLst>
          </p:cNvPr>
          <p:cNvSpPr>
            <a:spLocks noGrp="1"/>
          </p:cNvSpPr>
          <p:nvPr>
            <p:ph type="title"/>
          </p:nvPr>
        </p:nvSpPr>
        <p:spPr/>
        <p:txBody>
          <a:bodyPr/>
          <a:lstStyle/>
          <a:p>
            <a:r>
              <a:rPr lang="en-US" dirty="0"/>
              <a:t>Key Correlations with Ticket Price</a:t>
            </a:r>
          </a:p>
        </p:txBody>
      </p:sp>
      <p:sp>
        <p:nvSpPr>
          <p:cNvPr id="3" name="Content Placeholder 2">
            <a:extLst>
              <a:ext uri="{FF2B5EF4-FFF2-40B4-BE49-F238E27FC236}">
                <a16:creationId xmlns:a16="http://schemas.microsoft.com/office/drawing/2014/main" id="{F1859AC0-A0FB-034E-8E41-CC7632C573EE}"/>
              </a:ext>
            </a:extLst>
          </p:cNvPr>
          <p:cNvSpPr>
            <a:spLocks noGrp="1"/>
          </p:cNvSpPr>
          <p:nvPr>
            <p:ph idx="1"/>
          </p:nvPr>
        </p:nvSpPr>
        <p:spPr>
          <a:xfrm>
            <a:off x="838200" y="1825625"/>
            <a:ext cx="4140200" cy="4351338"/>
          </a:xfrm>
        </p:spPr>
        <p:txBody>
          <a:bodyPr>
            <a:normAutofit/>
          </a:bodyPr>
          <a:lstStyle/>
          <a:p>
            <a:r>
              <a:rPr lang="en-US" sz="1400" dirty="0"/>
              <a:t>In our data wrangling step, the original data set of 330 observations with 27 data features was reduced to 277 observations with 25 data features, of which there are 22 numerical features and 3 categorical data features.</a:t>
            </a:r>
          </a:p>
          <a:p>
            <a:r>
              <a:rPr lang="en-US" sz="1400" dirty="0"/>
              <a:t>New features were also created to standardize across states for subsequent modelling – resorts_per_100kcapita and resorts_per_100ksq_mile</a:t>
            </a:r>
          </a:p>
          <a:p>
            <a:r>
              <a:rPr lang="en-US" sz="1400" dirty="0"/>
              <a:t>PCA is performed on all features including the newly created ones and a heat map correlation shown on the right here is produced.</a:t>
            </a:r>
          </a:p>
          <a:p>
            <a:r>
              <a:rPr lang="en-US" sz="1400" dirty="0"/>
              <a:t>We want to focus on features with high correlation with ‘</a:t>
            </a:r>
            <a:r>
              <a:rPr lang="en-US" sz="1400" dirty="0" err="1"/>
              <a:t>AdultWeekend</a:t>
            </a:r>
            <a:r>
              <a:rPr lang="en-US" sz="1400" dirty="0"/>
              <a:t>’ ticket prices.</a:t>
            </a:r>
          </a:p>
          <a:p>
            <a:endParaRPr lang="en-US" sz="1200" dirty="0"/>
          </a:p>
        </p:txBody>
      </p:sp>
      <p:pic>
        <p:nvPicPr>
          <p:cNvPr id="5" name="Picture 4">
            <a:extLst>
              <a:ext uri="{FF2B5EF4-FFF2-40B4-BE49-F238E27FC236}">
                <a16:creationId xmlns:a16="http://schemas.microsoft.com/office/drawing/2014/main" id="{BB07FB59-DE42-DDBE-1455-8B588D0D21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72878" y="1444413"/>
            <a:ext cx="5330190" cy="4876800"/>
          </a:xfrm>
          <a:prstGeom prst="rect">
            <a:avLst/>
          </a:prstGeom>
          <a:noFill/>
          <a:ln>
            <a:noFill/>
          </a:ln>
        </p:spPr>
      </p:pic>
    </p:spTree>
    <p:extLst>
      <p:ext uri="{BB962C8B-B14F-4D97-AF65-F5344CB8AC3E}">
        <p14:creationId xmlns:p14="http://schemas.microsoft.com/office/powerpoint/2010/main" val="392811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61DE-3BD0-92EE-6FBF-10EA7BBFC60E}"/>
              </a:ext>
            </a:extLst>
          </p:cNvPr>
          <p:cNvSpPr>
            <a:spLocks noGrp="1"/>
          </p:cNvSpPr>
          <p:nvPr>
            <p:ph type="title"/>
          </p:nvPr>
        </p:nvSpPr>
        <p:spPr/>
        <p:txBody>
          <a:bodyPr/>
          <a:lstStyle/>
          <a:p>
            <a:r>
              <a:rPr lang="en-US" dirty="0"/>
              <a:t>Modelling Results</a:t>
            </a:r>
          </a:p>
        </p:txBody>
      </p:sp>
      <p:sp>
        <p:nvSpPr>
          <p:cNvPr id="3" name="Content Placeholder 2">
            <a:extLst>
              <a:ext uri="{FF2B5EF4-FFF2-40B4-BE49-F238E27FC236}">
                <a16:creationId xmlns:a16="http://schemas.microsoft.com/office/drawing/2014/main" id="{85EEBDA5-C4FD-3BF0-DA32-39CD9E124EB7}"/>
              </a:ext>
            </a:extLst>
          </p:cNvPr>
          <p:cNvSpPr>
            <a:spLocks noGrp="1"/>
          </p:cNvSpPr>
          <p:nvPr>
            <p:ph idx="1"/>
          </p:nvPr>
        </p:nvSpPr>
        <p:spPr>
          <a:xfrm>
            <a:off x="838200" y="1825625"/>
            <a:ext cx="4607560" cy="4351338"/>
          </a:xfrm>
        </p:spPr>
        <p:txBody>
          <a:bodyPr>
            <a:normAutofit/>
          </a:bodyPr>
          <a:lstStyle/>
          <a:p>
            <a:r>
              <a:rPr lang="en-US" sz="1400" dirty="0"/>
              <a:t>Random Forest Regressor model is selected here for the best results (least mean squared error and least mean absolute error).</a:t>
            </a:r>
          </a:p>
          <a:p>
            <a:r>
              <a:rPr lang="en-US" sz="1400" dirty="0">
                <a:solidFill>
                  <a:srgbClr val="000000"/>
                </a:solidFill>
                <a:effectLst/>
                <a:latin typeface="Calibri" panose="020F0502020204030204" pitchFamily="34" charset="0"/>
                <a:ea typeface="SimSun" panose="02010600030101010101" pitchFamily="2" charset="-122"/>
              </a:rPr>
              <a:t>The model returns the most dominant 4 features to be </a:t>
            </a:r>
            <a:r>
              <a:rPr lang="en-US" sz="1400" dirty="0" err="1">
                <a:solidFill>
                  <a:srgbClr val="000000"/>
                </a:solidFill>
                <a:effectLst/>
                <a:latin typeface="Calibri" panose="020F0502020204030204" pitchFamily="34" charset="0"/>
                <a:ea typeface="SimSun" panose="02010600030101010101" pitchFamily="2" charset="-122"/>
              </a:rPr>
              <a:t>fastQuads</a:t>
            </a:r>
            <a:r>
              <a:rPr lang="en-US" sz="1400" dirty="0">
                <a:solidFill>
                  <a:srgbClr val="000000"/>
                </a:solidFill>
                <a:effectLst/>
                <a:latin typeface="Calibri" panose="020F0502020204030204" pitchFamily="34" charset="0"/>
                <a:ea typeface="SimSun" panose="02010600030101010101" pitchFamily="2" charset="-122"/>
              </a:rPr>
              <a:t>, Runs, Snow </a:t>
            </a:r>
            <a:r>
              <a:rPr lang="en-US" sz="1400" dirty="0" err="1">
                <a:solidFill>
                  <a:srgbClr val="000000"/>
                </a:solidFill>
                <a:effectLst/>
                <a:latin typeface="Calibri" panose="020F0502020204030204" pitchFamily="34" charset="0"/>
                <a:ea typeface="SimSun" panose="02010600030101010101" pitchFamily="2" charset="-122"/>
              </a:rPr>
              <a:t>Making_ac</a:t>
            </a:r>
            <a:r>
              <a:rPr lang="en-US" sz="1400" dirty="0">
                <a:solidFill>
                  <a:srgbClr val="000000"/>
                </a:solidFill>
                <a:effectLst/>
                <a:latin typeface="Calibri" panose="020F0502020204030204" pitchFamily="34" charset="0"/>
                <a:ea typeface="SimSun" panose="02010600030101010101" pitchFamily="2" charset="-122"/>
              </a:rPr>
              <a:t>, </a:t>
            </a:r>
            <a:r>
              <a:rPr lang="en-US" sz="1400" dirty="0" err="1">
                <a:solidFill>
                  <a:srgbClr val="000000"/>
                </a:solidFill>
                <a:effectLst/>
                <a:latin typeface="Calibri" panose="020F0502020204030204" pitchFamily="34" charset="0"/>
                <a:ea typeface="SimSun" panose="02010600030101010101" pitchFamily="2" charset="-122"/>
              </a:rPr>
              <a:t>vertical_drop</a:t>
            </a:r>
            <a:r>
              <a:rPr lang="en-US" sz="1400" dirty="0"/>
              <a:t> </a:t>
            </a:r>
          </a:p>
          <a:p>
            <a:r>
              <a:rPr lang="en-US" sz="1400" dirty="0">
                <a:effectLst/>
                <a:latin typeface="Calibri" panose="020F0502020204030204" pitchFamily="34" charset="0"/>
                <a:ea typeface="SimSun" panose="02010600030101010101" pitchFamily="2" charset="-122"/>
              </a:rPr>
              <a:t>Big Mountain currently charges $81. Assuming all other resorts are fairly priced, the model predicts Big Mountain should be charging $95.87 with an error of $10.39, showing room for a ticket price increase. </a:t>
            </a:r>
            <a:endParaRPr lang="en-US" sz="1400" dirty="0"/>
          </a:p>
        </p:txBody>
      </p:sp>
      <p:pic>
        <p:nvPicPr>
          <p:cNvPr id="4" name="Picture 3">
            <a:extLst>
              <a:ext uri="{FF2B5EF4-FFF2-40B4-BE49-F238E27FC236}">
                <a16:creationId xmlns:a16="http://schemas.microsoft.com/office/drawing/2014/main" id="{4EFBA86E-A3C9-F186-4E70-73BBF5E222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77746" y="1098550"/>
            <a:ext cx="5943600" cy="4823460"/>
          </a:xfrm>
          <a:prstGeom prst="rect">
            <a:avLst/>
          </a:prstGeom>
          <a:noFill/>
          <a:ln>
            <a:noFill/>
          </a:ln>
        </p:spPr>
      </p:pic>
    </p:spTree>
    <p:extLst>
      <p:ext uri="{BB962C8B-B14F-4D97-AF65-F5344CB8AC3E}">
        <p14:creationId xmlns:p14="http://schemas.microsoft.com/office/powerpoint/2010/main" val="79825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F036E-4E5F-0F32-832D-775D51ED44F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D4D37BC-BC51-546D-CD55-E02BFCC8F947}"/>
              </a:ext>
            </a:extLst>
          </p:cNvPr>
          <p:cNvSpPr>
            <a:spLocks noGrp="1"/>
          </p:cNvSpPr>
          <p:nvPr>
            <p:ph idx="1"/>
          </p:nvPr>
        </p:nvSpPr>
        <p:spPr/>
        <p:txBody>
          <a:bodyPr>
            <a:normAutofit/>
          </a:bodyPr>
          <a:lstStyle/>
          <a:p>
            <a:r>
              <a:rPr lang="en-US" sz="1800" kern="100" dirty="0">
                <a:effectLst/>
                <a:latin typeface="Calibri" panose="020F0502020204030204" pitchFamily="34" charset="0"/>
                <a:ea typeface="SimSun" panose="02010600030101010101" pitchFamily="2" charset="-122"/>
                <a:cs typeface="Calibri" panose="020F0502020204030204" pitchFamily="34" charset="0"/>
              </a:rPr>
              <a:t>Big Mountain Resort should immediately increase it’s current ticket price from $81 to improve profitability</a:t>
            </a:r>
          </a:p>
          <a:p>
            <a:r>
              <a:rPr lang="en-US" sz="1800" kern="100" dirty="0">
                <a:effectLst/>
                <a:latin typeface="Calibri" panose="020F0502020204030204" pitchFamily="34" charset="0"/>
                <a:ea typeface="SimSun" panose="02010600030101010101" pitchFamily="2" charset="-122"/>
                <a:cs typeface="Calibri" panose="020F0502020204030204" pitchFamily="34" charset="0"/>
              </a:rPr>
              <a:t>In the scenario of adding a run, increasing drop by 150ft and installing a new chair lift, Big Mountain should be able to increase the ticket prices by $1.99. This will create additional revenue of $3474638 per season. If the cost of a new chair lift is lower than the revenue, then this may be a good upfront investment for the business. </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t>The increased revenue from our recommendation covers the increased costs this season and will improve the overall profitability of Big Mountain Resort.</a:t>
            </a:r>
          </a:p>
        </p:txBody>
      </p:sp>
    </p:spTree>
    <p:extLst>
      <p:ext uri="{BB962C8B-B14F-4D97-AF65-F5344CB8AC3E}">
        <p14:creationId xmlns:p14="http://schemas.microsoft.com/office/powerpoint/2010/main" val="80996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499</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Big Mountain Ski Resort Ticket Price model</vt:lpstr>
      <vt:lpstr>Recall Problem</vt:lpstr>
      <vt:lpstr>Recommendation and key findings</vt:lpstr>
      <vt:lpstr>Data Modelling Steps</vt:lpstr>
      <vt:lpstr>Key Correlations with Ticket Price</vt:lpstr>
      <vt:lpstr>Modelling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Ticket Price model data findings</dc:title>
  <dc:creator>Jimmy Cheng</dc:creator>
  <cp:lastModifiedBy>Jimmy Cheng</cp:lastModifiedBy>
  <cp:revision>5</cp:revision>
  <dcterms:created xsi:type="dcterms:W3CDTF">2023-04-15T19:34:10Z</dcterms:created>
  <dcterms:modified xsi:type="dcterms:W3CDTF">2023-04-15T19:43:21Z</dcterms:modified>
</cp:coreProperties>
</file>