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0" r:id="rId1"/>
  </p:sldMasterIdLst>
  <p:notesMasterIdLst>
    <p:notesMasterId r:id="rId41"/>
  </p:notesMasterIdLst>
  <p:sldIdLst>
    <p:sldId id="319" r:id="rId2"/>
    <p:sldId id="509" r:id="rId3"/>
    <p:sldId id="510" r:id="rId4"/>
    <p:sldId id="524" r:id="rId5"/>
    <p:sldId id="511" r:id="rId6"/>
    <p:sldId id="512" r:id="rId7"/>
    <p:sldId id="514" r:id="rId8"/>
    <p:sldId id="515" r:id="rId9"/>
    <p:sldId id="523" r:id="rId10"/>
    <p:sldId id="522" r:id="rId11"/>
    <p:sldId id="481" r:id="rId12"/>
    <p:sldId id="506" r:id="rId13"/>
    <p:sldId id="516" r:id="rId14"/>
    <p:sldId id="519" r:id="rId15"/>
    <p:sldId id="518" r:id="rId16"/>
    <p:sldId id="520" r:id="rId17"/>
    <p:sldId id="479" r:id="rId18"/>
    <p:sldId id="456" r:id="rId19"/>
    <p:sldId id="478" r:id="rId20"/>
    <p:sldId id="480" r:id="rId21"/>
    <p:sldId id="458" r:id="rId22"/>
    <p:sldId id="459" r:id="rId23"/>
    <p:sldId id="521" r:id="rId24"/>
    <p:sldId id="492" r:id="rId25"/>
    <p:sldId id="460" r:id="rId26"/>
    <p:sldId id="493" r:id="rId27"/>
    <p:sldId id="494" r:id="rId28"/>
    <p:sldId id="495" r:id="rId29"/>
    <p:sldId id="526" r:id="rId30"/>
    <p:sldId id="528" r:id="rId31"/>
    <p:sldId id="529" r:id="rId32"/>
    <p:sldId id="537" r:id="rId33"/>
    <p:sldId id="538" r:id="rId34"/>
    <p:sldId id="539" r:id="rId35"/>
    <p:sldId id="542" r:id="rId36"/>
    <p:sldId id="543" r:id="rId37"/>
    <p:sldId id="544" r:id="rId38"/>
    <p:sldId id="545" r:id="rId39"/>
    <p:sldId id="546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FF0000"/>
    <a:srgbClr val="FFFFCC"/>
    <a:srgbClr val="FFFF99"/>
    <a:srgbClr val="FF993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268" autoAdjust="0"/>
  </p:normalViewPr>
  <p:slideViewPr>
    <p:cSldViewPr>
      <p:cViewPr varScale="1">
        <p:scale>
          <a:sx n="64" d="100"/>
          <a:sy n="64" d="100"/>
        </p:scale>
        <p:origin x="-30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3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96"/>
    </p:cViewPr>
  </p:sorterViewPr>
  <p:notesViewPr>
    <p:cSldViewPr>
      <p:cViewPr varScale="1">
        <p:scale>
          <a:sx n="41" d="100"/>
          <a:sy n="41" d="100"/>
        </p:scale>
        <p:origin x="-1470" y="-12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charset="0"/>
              </a:defRPr>
            </a:lvl1pPr>
          </a:lstStyle>
          <a:p>
            <a:pPr>
              <a:defRPr/>
            </a:pPr>
            <a:fld id="{B7248091-F39F-492F-9B49-F8923EA27A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6A91FE-C2B8-4701-96B8-9C40C04B752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5354BC-F643-46A1-BBA9-BAE6114DE222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F89805-8E8A-4E14-8CFF-31EFA9535F25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F7AE23-AE12-418D-B209-D9EE824176AA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CE1BB1-A92F-4264-9B68-38F56DE35C48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644255-74C8-4ED5-B346-838B0C63549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38341B-D452-4F6A-A3AF-53D7A64169E5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23718D-0CEE-46B9-9677-2E72820B67BC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581EC6-AAA9-4291-B3C9-558974CDFB41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0768DC-586D-491C-BBDF-BB981C0C7B6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CA853B-EB82-4AEB-A03D-7AC805F61EE6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EE3B7E-27AC-4A4E-8537-2ABA9BE63262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CA0398-01E5-4152-9E3F-080CBC28C41F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EBC85-77A1-4C8F-B58A-E059C74A7162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DE4DE7-8AC6-4E99-B3E9-D0CC0CCF484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F2C8B7-E9D8-48C5-8126-5C1831A089A1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37FF01-7442-4201-9A25-977FE3AA8C7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2EF270-418C-4434-99E5-5A48457D91B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6BB664-A400-4666-835B-CCA08582E66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4A9C07-197C-435B-AA59-EFBAA2EB292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C5DE5-CBA4-4751-9C96-51B324C74BE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FC1E8A-3DF3-450D-B80C-F53568E798A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3F906F-8C12-4046-9B0C-8666D5516FA9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008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11008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TW" altLang="en-US"/>
              <a:t>Management Information Systems, Fifth Edition</a:t>
            </a:r>
            <a:endParaRPr lang="en-US" altLang="zh-TW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80D54AF8-F5F1-48D3-BBD5-ED5C72CE18E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Management Information Systems, Fifth Edition</a:t>
            </a: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60E923-E2F9-4909-B67C-55AE86BC290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Management Information Systems, Fifth Edition</a:t>
            </a: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9F2C5-CEB8-46A9-A992-9F63576D024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Management Information Systems, Fifth Edition</a:t>
            </a: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8E0C18-3F75-4C6C-8034-9B7BE9D9548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Management Information Systems, Fifth Edition</a:t>
            </a:r>
            <a:endParaRPr lang="en-US" altLang="zh-TW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4C5954-EEAE-4F45-8890-F7A23DA9C1D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Management Information Systems, Fifth Edition</a:t>
            </a: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3BB75E-2F08-4503-909B-46B253AF53A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Management Information Systems, Fifth Edition</a:t>
            </a:r>
            <a:endParaRPr lang="en-US" altLang="zh-TW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AF8E3-9C08-4F08-B082-25BA25768CA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Management Information Systems, Fifth Edition</a:t>
            </a:r>
            <a:endParaRPr lang="en-US" altLang="zh-TW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70E51-855C-42D5-BDEC-FC5B710EEF8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Management Information Systems, Fifth Edition</a:t>
            </a:r>
            <a:endParaRPr lang="en-US" altLang="zh-TW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C0235-1109-4DB8-9B0A-DA574296152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Management Information Systems, Fifth Edition</a:t>
            </a: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75ADF7-587C-49C8-8764-D2B9EF82058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Management Information Systems, Fifth Edition</a:t>
            </a:r>
            <a:endParaRPr lang="en-US" altLang="zh-TW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4E79A3-3A98-4BA6-A8A3-27352DA3643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9977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9978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9978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9978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9978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9978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997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997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/>
            </a:lvl1pPr>
          </a:lstStyle>
          <a:p>
            <a:pPr>
              <a:defRPr/>
            </a:pPr>
            <a:r>
              <a:rPr lang="zh-TW" altLang="en-US"/>
              <a:t>Management Information Systems, Fifth Edition</a:t>
            </a:r>
            <a:endParaRPr lang="en-US" altLang="zh-TW"/>
          </a:p>
        </p:txBody>
      </p:sp>
      <p:sp>
        <p:nvSpPr>
          <p:cNvPr id="10997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EA03EF40-59BD-4502-81EB-7978FD51567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1317625"/>
          </a:xfrm>
        </p:spPr>
        <p:txBody>
          <a:bodyPr/>
          <a:lstStyle/>
          <a:p>
            <a:pPr eaLnBrk="1" hangingPunct="1"/>
            <a:r>
              <a:rPr lang="en-US" altLang="zh-TW" b="1" dirty="0" smtClean="0"/>
              <a:t>Computer Hardware &amp; Software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85800" y="3886200"/>
            <a:ext cx="7772400" cy="261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20000"/>
              </a:spcBef>
              <a:buClr>
                <a:srgbClr val="666699"/>
              </a:buClr>
            </a:pPr>
            <a:r>
              <a:rPr kumimoji="0" lang="en-US" altLang="zh-TW" sz="2800" b="1" dirty="0" smtClean="0">
                <a:solidFill>
                  <a:srgbClr val="6600FF"/>
                </a:solidFill>
                <a:latin typeface="Arial" charset="0"/>
              </a:rPr>
              <a:t>IS 340</a:t>
            </a:r>
            <a:endParaRPr kumimoji="0" lang="en-US" altLang="zh-TW" sz="2800" b="1" dirty="0">
              <a:solidFill>
                <a:srgbClr val="66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z="800" dirty="0" smtClean="0"/>
              <a:t>RAID: Redundant </a:t>
            </a:r>
            <a:r>
              <a:rPr lang="en-US" sz="800" dirty="0" smtClean="0"/>
              <a:t>Array of Inexpensive Disks</a:t>
            </a:r>
            <a:endParaRPr lang="en-US" altLang="zh-TW" sz="800" dirty="0" smtClean="0"/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A003EB-1E12-43CE-AE64-3567AC80F848}" type="slidenum">
              <a:rPr lang="zh-TW" altLang="en-US" smtClean="0"/>
              <a:pPr/>
              <a:t>10</a:t>
            </a:fld>
            <a:endParaRPr lang="en-US" altLang="zh-TW" smtClean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>
                <a:solidFill>
                  <a:srgbClr val="FF3300"/>
                </a:solidFill>
              </a:rPr>
              <a:t>Storage area network</a:t>
            </a:r>
          </a:p>
        </p:txBody>
      </p:sp>
      <p:pic>
        <p:nvPicPr>
          <p:cNvPr id="12293" name="Picture 4" descr="FIG06_05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t="9019"/>
          <a:stretch>
            <a:fillRect/>
          </a:stretch>
        </p:blipFill>
        <p:spPr>
          <a:xfrm>
            <a:off x="2671763" y="2017713"/>
            <a:ext cx="4792662" cy="4114800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312DB8-1704-4177-BADE-CD35AB6BFF40}" type="slidenum">
              <a:rPr lang="zh-TW" altLang="en-US" smtClean="0"/>
              <a:pPr/>
              <a:t>11</a:t>
            </a:fld>
            <a:endParaRPr lang="en-US" altLang="zh-TW" smtClean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ＭＳ Ｐゴシック" pitchFamily="34" charset="-128"/>
              </a:rPr>
              <a:t>Modes of Access</a:t>
            </a:r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2296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 smtClean="0">
                <a:ea typeface="宋体" pitchFamily="2" charset="-122"/>
              </a:rPr>
              <a:t>Sequential access</a:t>
            </a:r>
            <a:r>
              <a:rPr lang="en-US" altLang="zh-TW" dirty="0" smtClean="0">
                <a:ea typeface="宋体" pitchFamily="2" charset="-122"/>
              </a:rPr>
              <a:t>: data is organized one record after another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宋体" pitchFamily="2" charset="-122"/>
              </a:rPr>
              <a:t>Slower and less convenient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宋体" pitchFamily="2" charset="-122"/>
              </a:rPr>
              <a:t>Using tape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b="1" dirty="0" smtClean="0">
                <a:ea typeface="宋体" pitchFamily="2" charset="-122"/>
              </a:rPr>
              <a:t>Direct access</a:t>
            </a:r>
            <a:r>
              <a:rPr lang="en-US" altLang="zh-TW" dirty="0" smtClean="0">
                <a:ea typeface="宋体" pitchFamily="2" charset="-122"/>
              </a:rPr>
              <a:t>: records are organized by physical address on the device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 smtClean="0">
                <a:ea typeface="宋体" pitchFamily="2" charset="-122"/>
              </a:rPr>
              <a:t>Using disk, CD…</a:t>
            </a:r>
            <a:endParaRPr lang="en-US" altLang="zh-TW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49316C-8112-4545-AD73-5A915D9CF56B}" type="slidenum">
              <a:rPr lang="zh-TW" altLang="en-US" smtClean="0"/>
              <a:pPr/>
              <a:t>12</a:t>
            </a:fld>
            <a:endParaRPr lang="en-US" altLang="zh-TW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ＭＳ Ｐゴシック" pitchFamily="34" charset="-128"/>
              </a:rPr>
              <a:t>Modes of Access</a:t>
            </a:r>
            <a:endParaRPr lang="en-US" altLang="zh-TW" smtClean="0">
              <a:ea typeface="ＭＳ Ｐゴシック" pitchFamily="34" charset="-128"/>
            </a:endParaRPr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1447800" y="5867400"/>
            <a:ext cx="6248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0" lang="en-US" altLang="ko-KR" sz="1600">
                <a:latin typeface="Arial" charset="0"/>
                <a:ea typeface="굴림" pitchFamily="34" charset="-127"/>
              </a:rPr>
              <a:t>Figure 4.6: Sequential and direct access</a:t>
            </a:r>
            <a:endParaRPr kumimoji="0" lang="en-US" altLang="zh-TW" sz="1600">
              <a:latin typeface="Arial" charset="0"/>
            </a:endParaRPr>
          </a:p>
          <a:p>
            <a:pPr algn="ctr"/>
            <a:endParaRPr kumimoji="0" lang="zh-TW" altLang="en-US" sz="1600">
              <a:latin typeface="Arial" charset="0"/>
            </a:endParaRPr>
          </a:p>
        </p:txBody>
      </p:sp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3" cstate="print">
            <a:lum bright="-6000"/>
          </a:blip>
          <a:srcRect/>
          <a:stretch>
            <a:fillRect/>
          </a:stretch>
        </p:blipFill>
        <p:spPr bwMode="auto">
          <a:xfrm>
            <a:off x="1676400" y="1905000"/>
            <a:ext cx="5854700" cy="3881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174270-E411-465C-890B-D6539F93BA8D}" type="slidenum">
              <a:rPr lang="zh-TW" altLang="en-US" smtClean="0"/>
              <a:pPr/>
              <a:t>13</a:t>
            </a:fld>
            <a:endParaRPr lang="en-US" altLang="zh-TW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Computer processing speed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TW" sz="1000" smtClean="0">
              <a:solidFill>
                <a:srgbClr val="00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3399"/>
                </a:solidFill>
              </a:rPr>
              <a:t>Speed depends on:</a:t>
            </a:r>
            <a:endParaRPr lang="en-US" altLang="zh-TW" sz="240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Data word length</a:t>
            </a:r>
            <a:r>
              <a:rPr lang="en-US" altLang="zh-TW" sz="2400" smtClean="0"/>
              <a:t> (number of bits processed at one time)</a:t>
            </a:r>
            <a:endParaRPr lang="en-US" altLang="zh-TW" sz="240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I/O speed</a:t>
            </a:r>
            <a:r>
              <a:rPr lang="en-US" altLang="zh-TW" sz="2400" smtClean="0"/>
              <a:t>: amount of data that can be moved between devices; </a:t>
            </a:r>
            <a:endParaRPr lang="en-US" altLang="zh-TW" sz="240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chemeClr val="hlink"/>
                </a:solidFill>
              </a:rPr>
              <a:t>Machine cycle (cycle speed</a:t>
            </a:r>
            <a:r>
              <a:rPr lang="en-US" altLang="zh-TW" sz="2400" smtClean="0"/>
              <a:t>) (MHz) -Fetch, decode execute, and store</a:t>
            </a:r>
          </a:p>
          <a:p>
            <a:pPr eaLnBrk="1" hangingPunct="1">
              <a:lnSpc>
                <a:spcPct val="90000"/>
              </a:lnSpc>
            </a:pPr>
            <a:endParaRPr lang="en-US" altLang="zh-TW" sz="240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FF3300"/>
                </a:solidFill>
              </a:rPr>
              <a:t>RISC</a:t>
            </a:r>
            <a:r>
              <a:rPr lang="en-US" altLang="zh-TW" sz="2400" smtClean="0">
                <a:solidFill>
                  <a:srgbClr val="003399"/>
                </a:solidFill>
              </a:rPr>
              <a:t> (reduced instruction set computing) increases speed; used for scientific, workstation computing</a:t>
            </a:r>
            <a:endParaRPr lang="zh-TW" altLang="en-US" sz="240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322D5-8542-4A2A-A943-AF0447D0ABB2}" type="slidenum">
              <a:rPr lang="zh-TW" altLang="en-US" smtClean="0"/>
              <a:pPr/>
              <a:t>14</a:t>
            </a:fld>
            <a:endParaRPr lang="en-US" altLang="zh-TW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Processing (batch vs. online)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altLang="zh-TW" dirty="0" smtClean="0"/>
              <a:t>Batch Processing</a:t>
            </a:r>
          </a:p>
          <a:p>
            <a:pPr eaLnBrk="1" hangingPunct="1"/>
            <a:r>
              <a:rPr lang="en-US" altLang="zh-TW" sz="2400" dirty="0" smtClean="0">
                <a:solidFill>
                  <a:srgbClr val="003399"/>
                </a:solidFill>
              </a:rPr>
              <a:t>Accumulates and stores transactions </a:t>
            </a:r>
            <a:r>
              <a:rPr lang="en-US" altLang="zh-TW" sz="2400" dirty="0" smtClean="0">
                <a:solidFill>
                  <a:srgbClr val="FF3300"/>
                </a:solidFill>
              </a:rPr>
              <a:t>in group or batch until time to process them</a:t>
            </a:r>
          </a:p>
          <a:p>
            <a:pPr eaLnBrk="1" hangingPunct="1"/>
            <a:r>
              <a:rPr lang="en-US" altLang="zh-TW" sz="2400" dirty="0" smtClean="0">
                <a:solidFill>
                  <a:srgbClr val="003399"/>
                </a:solidFill>
              </a:rPr>
              <a:t>Found primarily in older systems for occasional reporting</a:t>
            </a:r>
          </a:p>
          <a:p>
            <a:pPr eaLnBrk="1" hangingPunct="1"/>
            <a:r>
              <a:rPr lang="en-US" altLang="zh-TW" sz="2400" dirty="0" smtClean="0">
                <a:solidFill>
                  <a:srgbClr val="003399"/>
                </a:solidFill>
              </a:rPr>
              <a:t>Use tape storage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TW" dirty="0" smtClean="0"/>
              <a:t>Online Processing</a:t>
            </a:r>
          </a:p>
          <a:p>
            <a:pPr eaLnBrk="1" hangingPunct="1"/>
            <a:r>
              <a:rPr lang="en-US" altLang="zh-TW" sz="2400" dirty="0" smtClean="0">
                <a:solidFill>
                  <a:srgbClr val="003399"/>
                </a:solidFill>
              </a:rPr>
              <a:t>Transactions processed immediately</a:t>
            </a:r>
          </a:p>
          <a:p>
            <a:pPr eaLnBrk="1" hangingPunct="1"/>
            <a:r>
              <a:rPr lang="en-US" altLang="zh-TW" sz="2400" dirty="0" smtClean="0">
                <a:solidFill>
                  <a:srgbClr val="003399"/>
                </a:solidFill>
              </a:rPr>
              <a:t>Use disk storage </a:t>
            </a:r>
          </a:p>
          <a:p>
            <a:pPr eaLnBrk="1" hangingPunct="1"/>
            <a:endParaRPr lang="zh-TW" alt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2501D1-7BD7-4850-ACDC-36C6BD2FB8D8}" type="slidenum">
              <a:rPr lang="zh-TW" altLang="en-US" smtClean="0"/>
              <a:pPr/>
              <a:t>15</a:t>
            </a:fld>
            <a:endParaRPr lang="en-US" altLang="zh-TW" smtClean="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>
                <a:solidFill>
                  <a:srgbClr val="FF3300"/>
                </a:solidFill>
              </a:rPr>
              <a:t>Processing: Sequencing VS. Parallel processing</a:t>
            </a:r>
            <a:endParaRPr lang="zh-TW" altLang="en-US" sz="3600" smtClean="0">
              <a:solidFill>
                <a:srgbClr val="FF3300"/>
              </a:solidFill>
            </a:endParaRPr>
          </a:p>
        </p:txBody>
      </p:sp>
      <p:pic>
        <p:nvPicPr>
          <p:cNvPr id="17413" name="Picture 4" descr="FIG06_0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t="11267"/>
          <a:stretch>
            <a:fillRect/>
          </a:stretch>
        </p:blipFill>
        <p:spPr>
          <a:xfrm>
            <a:off x="762000" y="2209800"/>
            <a:ext cx="7772400" cy="35179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B7E4BB0-7C33-473B-896D-84C2B7396A64}" type="slidenum">
              <a:rPr lang="zh-TW" altLang="en-US" smtClean="0"/>
              <a:pPr/>
              <a:t>16</a:t>
            </a:fld>
            <a:endParaRPr lang="en-US" altLang="zh-TW" smtClean="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/>
              <a:t>Multithreading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zh-TW" smtClean="0"/>
              <a:t>Modern processors can do </a:t>
            </a:r>
            <a:r>
              <a:rPr lang="en-US" altLang="zh-TW" b="1" smtClean="0"/>
              <a:t>multithreading</a:t>
            </a:r>
            <a:endParaRPr lang="en-US" altLang="zh-TW" smtClean="0"/>
          </a:p>
          <a:p>
            <a:pPr lvl="1" eaLnBrk="1" hangingPunct="1"/>
            <a:r>
              <a:rPr lang="en-US" altLang="zh-TW" smtClean="0"/>
              <a:t>Processing more than one program at a time (Intel Pentium 4)</a:t>
            </a:r>
            <a:endParaRPr lang="zh-TW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FD1E6D-79C2-4EA2-8CBE-5176C71EF124}" type="slidenum">
              <a:rPr lang="zh-TW" altLang="en-US" smtClean="0"/>
              <a:pPr/>
              <a:t>17</a:t>
            </a:fld>
            <a:endParaRPr lang="en-US" altLang="zh-TW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34" charset="-127"/>
              </a:rPr>
              <a:t>Classification of Computers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굴림" pitchFamily="34" charset="-127"/>
              </a:rPr>
              <a:t>Classified by power and size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굴림" pitchFamily="34" charset="-127"/>
              </a:rPr>
              <a:t>Depends on processing speed and memory size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굴림" pitchFamily="34" charset="-127"/>
              </a:rPr>
              <a:t>More powerful computers are more expensive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mtClean="0">
                <a:ea typeface="굴림" pitchFamily="34" charset="-127"/>
              </a:rPr>
              <a:t>Supercomputer, mainframe, midrange, micro (notebook, tablet, PDA).</a:t>
            </a:r>
          </a:p>
          <a:p>
            <a:pPr eaLnBrk="1" hangingPunct="1">
              <a:lnSpc>
                <a:spcPct val="90000"/>
              </a:lnSpc>
            </a:pPr>
            <a:endParaRPr lang="zh-TW" altLang="en-US" smtClean="0">
              <a:ea typeface="굴림" pitchFamily="3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C72955B-72BE-49D6-A477-177236F825E8}" type="slidenum">
              <a:rPr lang="zh-TW" altLang="en-US" smtClean="0"/>
              <a:pPr/>
              <a:t>18</a:t>
            </a:fld>
            <a:endParaRPr lang="en-US" altLang="zh-TW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34" charset="-127"/>
              </a:rPr>
              <a:t>Supercomputers</a:t>
            </a:r>
            <a:endParaRPr lang="en-US" altLang="zh-TW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 smtClean="0">
                <a:ea typeface="굴림" pitchFamily="34" charset="-127"/>
              </a:rPr>
              <a:t>Supercomputers</a:t>
            </a:r>
            <a:r>
              <a:rPr lang="en-US" altLang="ko-KR" smtClean="0">
                <a:ea typeface="굴림" pitchFamily="34" charset="-127"/>
              </a:rPr>
              <a:t>: most powerful computer at any given time</a:t>
            </a:r>
          </a:p>
          <a:p>
            <a:pPr lvl="1" eaLnBrk="1" hangingPunct="1"/>
            <a:r>
              <a:rPr lang="en-US" altLang="ko-KR" smtClean="0">
                <a:ea typeface="굴림" pitchFamily="34" charset="-127"/>
              </a:rPr>
              <a:t>Largest in physical size and most expensive</a:t>
            </a:r>
          </a:p>
          <a:p>
            <a:pPr lvl="1" eaLnBrk="1" hangingPunct="1"/>
            <a:r>
              <a:rPr lang="en-US" altLang="zh-TW" b="1" smtClean="0">
                <a:ea typeface="굴림" pitchFamily="34" charset="-127"/>
              </a:rPr>
              <a:t>Can do parallel processing</a:t>
            </a:r>
            <a:endParaRPr lang="zh-TW" altLang="en-US" b="1" smtClean="0"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A57A7B-50C2-458B-945C-2B621EBBBF12}" type="slidenum">
              <a:rPr lang="zh-TW" altLang="en-US" smtClean="0"/>
              <a:pPr/>
              <a:t>19</a:t>
            </a:fld>
            <a:endParaRPr lang="en-US" altLang="zh-TW" smtClean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34" charset="-127"/>
              </a:rPr>
              <a:t>Mainframe Computers</a:t>
            </a:r>
            <a:endParaRPr lang="en-US" altLang="zh-TW" smtClean="0"/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b="1" smtClean="0">
                <a:ea typeface="굴림" pitchFamily="34" charset="-127"/>
              </a:rPr>
              <a:t>Mainframe computers</a:t>
            </a:r>
            <a:r>
              <a:rPr lang="en-US" altLang="ko-KR" sz="2800" smtClean="0">
                <a:ea typeface="굴림" pitchFamily="34" charset="-127"/>
              </a:rPr>
              <a:t>: store large amounts of data and business transactions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>
                <a:ea typeface="굴림" pitchFamily="34" charset="-127"/>
              </a:rPr>
              <a:t>Less expensive and less powerful than supercomputers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>
                <a:ea typeface="굴림" pitchFamily="34" charset="-127"/>
              </a:rPr>
              <a:t>Banks, universities, and insurance companies use them as a central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>
                <a:ea typeface="굴림" pitchFamily="34" charset="-127"/>
              </a:rPr>
              <a:t>40-50% of world</a:t>
            </a:r>
            <a:r>
              <a:rPr lang="en-US" altLang="ko-KR" sz="2400" smtClean="0">
                <a:latin typeface="Arial" charset="0"/>
                <a:ea typeface="굴림" pitchFamily="34" charset="-127"/>
              </a:rPr>
              <a:t>’</a:t>
            </a:r>
            <a:r>
              <a:rPr lang="en-US" altLang="ko-KR" sz="2400" smtClean="0">
                <a:ea typeface="굴림" pitchFamily="34" charset="-127"/>
              </a:rPr>
              <a:t>s business data resides on mainframes</a:t>
            </a:r>
            <a:endParaRPr lang="en-US" altLang="ko-KR" sz="2400" smtClean="0">
              <a:solidFill>
                <a:srgbClr val="FF9933"/>
              </a:solidFill>
              <a:ea typeface="굴림" pitchFamily="34" charset="-127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 smtClean="0">
                <a:solidFill>
                  <a:srgbClr val="FF9933"/>
                </a:solidFill>
                <a:ea typeface="굴림" pitchFamily="34" charset="-127"/>
              </a:rPr>
              <a:t>Use multiple processors</a:t>
            </a:r>
            <a:endParaRPr lang="en-US" altLang="zh-TW" sz="2400" smtClean="0">
              <a:solidFill>
                <a:srgbClr val="FF9933"/>
              </a:solidFill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32752B-DC63-4BF0-B0FE-0263F95E50CC}" type="slidenum">
              <a:rPr lang="zh-TW" altLang="en-US" smtClean="0"/>
              <a:pPr/>
              <a:t>2</a:t>
            </a:fld>
            <a:endParaRPr lang="en-US" altLang="zh-TW" smtClean="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Hardware</a:t>
            </a:r>
          </a:p>
        </p:txBody>
      </p:sp>
      <p:pic>
        <p:nvPicPr>
          <p:cNvPr id="4101" name="Picture 4" descr="FIG06_01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t="11911"/>
          <a:stretch>
            <a:fillRect/>
          </a:stretch>
        </p:blipFill>
        <p:spPr>
          <a:xfrm>
            <a:off x="990600" y="2209800"/>
            <a:ext cx="7772400" cy="38639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B2DDB9-10D6-4E1C-BA3C-FC46CE3E35A1}" type="slidenum">
              <a:rPr lang="zh-TW" altLang="en-US" smtClean="0"/>
              <a:pPr/>
              <a:t>20</a:t>
            </a:fld>
            <a:endParaRPr lang="en-US" altLang="zh-TW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34" charset="-127"/>
              </a:rPr>
              <a:t>Midrange computers</a:t>
            </a:r>
            <a:endParaRPr lang="en-US" altLang="zh-TW" smtClean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굴림" pitchFamily="34" charset="-127"/>
              </a:rPr>
              <a:t>often act as </a:t>
            </a:r>
            <a:r>
              <a:rPr lang="en-US" altLang="zh-TW" smtClean="0">
                <a:solidFill>
                  <a:schemeClr val="hlink"/>
                </a:solidFill>
                <a:ea typeface="굴림" pitchFamily="34" charset="-127"/>
              </a:rPr>
              <a:t>servers</a:t>
            </a:r>
            <a:r>
              <a:rPr lang="en-US" altLang="zh-TW" smtClean="0">
                <a:ea typeface="굴림" pitchFamily="34" charset="-127"/>
              </a:rPr>
              <a:t> within organizations or through the Internet</a:t>
            </a:r>
          </a:p>
          <a:p>
            <a:pPr lvl="1" eaLnBrk="1" hangingPunct="1"/>
            <a:r>
              <a:rPr lang="en-US" altLang="zh-TW" smtClean="0">
                <a:ea typeface="굴림" pitchFamily="34" charset="-127"/>
              </a:rPr>
              <a:t>Smaller and less powerful than mainframes</a:t>
            </a:r>
          </a:p>
          <a:p>
            <a:pPr lvl="1" eaLnBrk="1" hangingPunct="1"/>
            <a:r>
              <a:rPr lang="en-US" altLang="zh-TW" smtClean="0">
                <a:ea typeface="굴림" pitchFamily="34" charset="-127"/>
              </a:rPr>
              <a:t>Serves hundred of users that connect from personal computers</a:t>
            </a:r>
          </a:p>
          <a:p>
            <a:pPr lvl="1" eaLnBrk="1" hangingPunct="1"/>
            <a:r>
              <a:rPr lang="en-US" altLang="zh-TW" smtClean="0">
                <a:ea typeface="굴림" pitchFamily="34" charset="-127"/>
              </a:rPr>
              <a:t>Use multiple processors</a:t>
            </a:r>
            <a:endParaRPr lang="en-US" altLang="zh-TW" b="1" smtClean="0">
              <a:ea typeface="굴림" pitchFamily="34" charset="-127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D2AEB7A-B48E-40B9-8C74-5D353A0C3CC6}" type="slidenum">
              <a:rPr lang="zh-TW" altLang="en-US" smtClean="0"/>
              <a:pPr/>
              <a:t>21</a:t>
            </a:fld>
            <a:endParaRPr lang="en-US" altLang="zh-TW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34" charset="-127"/>
              </a:rPr>
              <a:t>Microcomputers</a:t>
            </a:r>
            <a:endParaRPr lang="en-US" altLang="zh-TW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zh-TW" b="1" dirty="0" smtClean="0">
                <a:ea typeface="굴림" pitchFamily="34" charset="-127"/>
              </a:rPr>
              <a:t>Microcomputers</a:t>
            </a:r>
            <a:r>
              <a:rPr lang="en-US" altLang="zh-TW" dirty="0" smtClean="0">
                <a:ea typeface="굴림" pitchFamily="34" charset="-127"/>
              </a:rPr>
              <a:t>: personal computers, notebook computers, and handhelds</a:t>
            </a:r>
          </a:p>
          <a:p>
            <a:pPr eaLnBrk="1" hangingPunct="1"/>
            <a:r>
              <a:rPr lang="en-US" altLang="zh-TW" b="1" dirty="0" smtClean="0">
                <a:ea typeface="굴림" pitchFamily="34" charset="-127"/>
              </a:rPr>
              <a:t>Workstation</a:t>
            </a:r>
            <a:r>
              <a:rPr lang="en-US" altLang="zh-TW" dirty="0" smtClean="0">
                <a:ea typeface="굴림" pitchFamily="34" charset="-127"/>
              </a:rPr>
              <a:t>: more powerful microcomputer used for CAD, CAM, and scientific applications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0E0736-1BD2-4DC3-BBED-6BB3866CE350}" type="slidenum">
              <a:rPr lang="zh-TW" altLang="en-US" smtClean="0"/>
              <a:pPr/>
              <a:t>22</a:t>
            </a:fld>
            <a:endParaRPr lang="en-US" altLang="zh-TW" smtClean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>
                <a:ea typeface="굴림" pitchFamily="34" charset="-127"/>
              </a:rPr>
              <a:t>Computers on the Go: Notebook, Handheld, and Tablet Computers</a:t>
            </a:r>
            <a:endParaRPr lang="en-US" altLang="zh-TW" sz="3200" dirty="0" smtClean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zh-TW" sz="2800" b="1" dirty="0" smtClean="0"/>
              <a:t>Notebook computer</a:t>
            </a:r>
            <a:r>
              <a:rPr lang="en-US" altLang="zh-TW" sz="2800" dirty="0" smtClean="0"/>
              <a:t>: compact personal computer powered by rechargeable battery</a:t>
            </a:r>
          </a:p>
          <a:p>
            <a:pPr eaLnBrk="1" hangingPunct="1"/>
            <a:r>
              <a:rPr lang="en-US" altLang="zh-TW" sz="2800" dirty="0" err="1" smtClean="0"/>
              <a:t>Netbook</a:t>
            </a:r>
            <a:endParaRPr lang="en-US" altLang="zh-TW" sz="2800" dirty="0" smtClean="0"/>
          </a:p>
          <a:p>
            <a:pPr eaLnBrk="1" hangingPunct="1"/>
            <a:r>
              <a:rPr lang="en-US" altLang="zh-TW" sz="2800" b="1" dirty="0" smtClean="0"/>
              <a:t>Personal digital assistant</a:t>
            </a:r>
            <a:r>
              <a:rPr lang="en-US" altLang="zh-TW" sz="2800" dirty="0" smtClean="0"/>
              <a:t>: handheld computer</a:t>
            </a:r>
          </a:p>
          <a:p>
            <a:pPr lvl="1" eaLnBrk="1" hangingPunct="1"/>
            <a:r>
              <a:rPr lang="en-US" altLang="zh-TW" sz="2400" dirty="0" smtClean="0"/>
              <a:t>Stylus used to enter data through touch screen</a:t>
            </a:r>
          </a:p>
          <a:p>
            <a:pPr eaLnBrk="1" hangingPunct="1"/>
            <a:r>
              <a:rPr lang="en-US" altLang="zh-TW" sz="2800" b="1" dirty="0" smtClean="0"/>
              <a:t>Tablet computer</a:t>
            </a:r>
            <a:r>
              <a:rPr lang="en-US" altLang="zh-TW" sz="2800" dirty="0" smtClean="0"/>
              <a:t>: PC on a thick writing tablet</a:t>
            </a:r>
          </a:p>
          <a:p>
            <a:pPr eaLnBrk="1" hangingPunct="1"/>
            <a:r>
              <a:rPr lang="en-US" altLang="zh-TW" sz="2800" b="1" dirty="0" smtClean="0"/>
              <a:t>(</a:t>
            </a:r>
            <a:r>
              <a:rPr lang="en-US" altLang="zh-TW" sz="2800" b="1" dirty="0" err="1" smtClean="0"/>
              <a:t>iPad</a:t>
            </a:r>
            <a:r>
              <a:rPr lang="en-US" altLang="zh-TW" sz="2800" b="1" dirty="0" smtClean="0"/>
              <a:t>) //www.apple.com/ipad/gallery/ads.html#ad-electric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D83F2E-DFBC-4262-8262-033413F78B18}" type="slidenum">
              <a:rPr lang="zh-TW" altLang="en-US" smtClean="0"/>
              <a:pPr/>
              <a:t>23</a:t>
            </a:fld>
            <a:endParaRPr lang="en-US" altLang="zh-TW" smtClean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b="1" dirty="0" smtClean="0"/>
              <a:t>Client/server computing systems</a:t>
            </a:r>
          </a:p>
        </p:txBody>
      </p:sp>
      <p:pic>
        <p:nvPicPr>
          <p:cNvPr id="25605" name="Picture 4" descr="FIG06_06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 t="14372"/>
          <a:stretch>
            <a:fillRect/>
          </a:stretch>
        </p:blipFill>
        <p:spPr>
          <a:xfrm>
            <a:off x="1182688" y="2019300"/>
            <a:ext cx="7772400" cy="4110038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0AD79C-5F0C-47F7-A3FB-1DD7275DD4F3}" type="slidenum">
              <a:rPr lang="zh-TW" altLang="en-US" smtClean="0"/>
              <a:pPr/>
              <a:t>24</a:t>
            </a:fld>
            <a:endParaRPr lang="en-US" altLang="zh-TW" smtClean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34" charset="-127"/>
              </a:rPr>
              <a:t>Business Considerations in Evaluating Storage Media</a:t>
            </a:r>
            <a:endParaRPr lang="en-US" altLang="zh-TW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9050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pitchFamily="34" charset="-127"/>
              </a:rPr>
              <a:t>When purchasing storage devices managers must consider:</a:t>
            </a:r>
          </a:p>
          <a:p>
            <a:pPr lvl="1" eaLnBrk="1" hangingPunct="1"/>
            <a:r>
              <a:rPr lang="en-US" altLang="ko-KR" smtClean="0">
                <a:solidFill>
                  <a:srgbClr val="FF0000"/>
                </a:solidFill>
                <a:ea typeface="굴림" pitchFamily="34" charset="-127"/>
              </a:rPr>
              <a:t>How the data is used</a:t>
            </a:r>
          </a:p>
          <a:p>
            <a:pPr lvl="1" eaLnBrk="1" hangingPunct="1"/>
            <a:r>
              <a:rPr lang="en-US" altLang="ko-KR" smtClean="0">
                <a:ea typeface="굴림" pitchFamily="34" charset="-127"/>
              </a:rPr>
              <a:t>Capacity of the device</a:t>
            </a:r>
          </a:p>
          <a:p>
            <a:pPr lvl="1" eaLnBrk="1" hangingPunct="1"/>
            <a:r>
              <a:rPr lang="en-US" altLang="ko-KR" smtClean="0">
                <a:ea typeface="굴림" pitchFamily="34" charset="-127"/>
              </a:rPr>
              <a:t>Speed and cost</a:t>
            </a:r>
          </a:p>
          <a:p>
            <a:pPr lvl="1" eaLnBrk="1" hangingPunct="1"/>
            <a:r>
              <a:rPr lang="en-US" altLang="ko-KR" smtClean="0">
                <a:ea typeface="굴림" pitchFamily="34" charset="-127"/>
              </a:rPr>
              <a:t>Reliability and portability</a:t>
            </a:r>
          </a:p>
          <a:p>
            <a:pPr eaLnBrk="1" hangingPunct="1"/>
            <a:endParaRPr lang="zh-TW" altLang="en-US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9E3CB15-9C8D-4858-B4EB-77E0D1F72A52}" type="slidenum">
              <a:rPr lang="zh-TW" altLang="en-US" smtClean="0"/>
              <a:pPr/>
              <a:t>25</a:t>
            </a:fld>
            <a:endParaRPr lang="en-US" altLang="zh-TW" smtClean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34" charset="-127"/>
              </a:rPr>
              <a:t>Converging Technologies</a:t>
            </a:r>
            <a:endParaRPr lang="en-US" altLang="zh-TW" smtClean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sz="2800" b="1" smtClean="0"/>
              <a:t>Technology convergence</a:t>
            </a:r>
            <a:r>
              <a:rPr lang="en-US" altLang="ko-KR" sz="2800" smtClean="0"/>
              <a:t>: build several technologies into single piece of hardware</a:t>
            </a:r>
          </a:p>
          <a:p>
            <a:pPr lvl="1" eaLnBrk="1" hangingPunct="1"/>
            <a:r>
              <a:rPr lang="en-US" altLang="zh-TW" sz="2400" smtClean="0"/>
              <a:t>Prominent in handheld units</a:t>
            </a:r>
          </a:p>
          <a:p>
            <a:pPr eaLnBrk="1" hangingPunct="1"/>
            <a:r>
              <a:rPr lang="en-US" altLang="zh-TW" sz="2800" smtClean="0"/>
              <a:t>Commonly merged technologies include</a:t>
            </a:r>
          </a:p>
          <a:p>
            <a:pPr lvl="1" eaLnBrk="1" hangingPunct="1"/>
            <a:r>
              <a:rPr lang="en-US" altLang="zh-TW" sz="2400" smtClean="0"/>
              <a:t>Cell phones</a:t>
            </a:r>
          </a:p>
          <a:p>
            <a:pPr lvl="1" eaLnBrk="1" hangingPunct="1"/>
            <a:r>
              <a:rPr lang="en-US" altLang="zh-TW" sz="2400" smtClean="0"/>
              <a:t>Television</a:t>
            </a:r>
          </a:p>
          <a:p>
            <a:pPr lvl="1" eaLnBrk="1" hangingPunct="1"/>
            <a:r>
              <a:rPr lang="en-US" altLang="zh-TW" sz="2400" smtClean="0"/>
              <a:t>Digital cameras</a:t>
            </a:r>
          </a:p>
          <a:p>
            <a:pPr lvl="1" eaLnBrk="1" hangingPunct="1"/>
            <a:r>
              <a:rPr lang="en-US" altLang="zh-TW" sz="2400" smtClean="0"/>
              <a:t>MP3 players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Management Information Systems, Fifth Edition</a:t>
            </a:r>
            <a:endParaRPr lang="en-US" altLang="zh-TW" smtClean="0"/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594C02-E178-45A0-A5BF-894F4584F0F5}" type="slidenum">
              <a:rPr lang="zh-TW" altLang="en-US" smtClean="0"/>
              <a:pPr/>
              <a:t>26</a:t>
            </a:fld>
            <a:endParaRPr lang="en-US" altLang="zh-TW" smtClean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smtClean="0">
                <a:ea typeface="굴림" pitchFamily="34" charset="-127"/>
              </a:rPr>
              <a:t>Considerations in Purchasing Hardware</a:t>
            </a:r>
            <a:endParaRPr lang="en-US" altLang="zh-TW" dirty="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229600" cy="64770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34" charset="-127"/>
              </a:rPr>
              <a:t>Companies must consider the following when deciding what to purchase:</a:t>
            </a:r>
            <a:endParaRPr lang="en-US" altLang="ko-KR" dirty="0" smtClean="0">
              <a:solidFill>
                <a:schemeClr val="hlink"/>
              </a:solidFill>
              <a:ea typeface="굴림" pitchFamily="34" charset="-127"/>
            </a:endParaRPr>
          </a:p>
          <a:p>
            <a:pPr lvl="1" eaLnBrk="1" hangingPunct="1"/>
            <a:r>
              <a:rPr lang="en-US" altLang="ko-KR" dirty="0" smtClean="0">
                <a:solidFill>
                  <a:schemeClr val="hlink"/>
                </a:solidFill>
                <a:ea typeface="굴림" pitchFamily="34" charset="-127"/>
              </a:rPr>
              <a:t>What do you want?</a:t>
            </a:r>
          </a:p>
          <a:p>
            <a:pPr lvl="1" eaLnBrk="1" hangingPunct="1"/>
            <a:r>
              <a:rPr lang="en-US" altLang="ko-KR" dirty="0" smtClean="0">
                <a:solidFill>
                  <a:schemeClr val="hlink"/>
                </a:solidFill>
                <a:ea typeface="굴림" pitchFamily="34" charset="-127"/>
              </a:rPr>
              <a:t>What software are you going to use?</a:t>
            </a:r>
          </a:p>
          <a:p>
            <a:pPr lvl="1" eaLnBrk="1" hangingPunct="1"/>
            <a:r>
              <a:rPr lang="en-US" altLang="ko-KR" dirty="0" smtClean="0">
                <a:ea typeface="굴림" pitchFamily="34" charset="-127"/>
              </a:rPr>
              <a:t>Power of the equipment</a:t>
            </a:r>
          </a:p>
          <a:p>
            <a:pPr lvl="1" eaLnBrk="1" hangingPunct="1"/>
            <a:r>
              <a:rPr lang="en-US" altLang="ko-KR" dirty="0" smtClean="0">
                <a:ea typeface="굴림" pitchFamily="34" charset="-127"/>
              </a:rPr>
              <a:t>Expansion slots and ports</a:t>
            </a:r>
          </a:p>
          <a:p>
            <a:pPr lvl="1" eaLnBrk="1" hangingPunct="1"/>
            <a:r>
              <a:rPr lang="en-US" altLang="ko-KR" dirty="0" smtClean="0">
                <a:ea typeface="굴림" pitchFamily="34" charset="-127"/>
              </a:rPr>
              <a:t>Monitor type and resolution</a:t>
            </a:r>
          </a:p>
          <a:p>
            <a:pPr lvl="1" eaLnBrk="1" hangingPunct="1"/>
            <a:r>
              <a:rPr lang="en-US" altLang="ko-KR" dirty="0" smtClean="0">
                <a:ea typeface="굴림" pitchFamily="34" charset="-127"/>
              </a:rPr>
              <a:t>Ergonomics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noFill/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AB71FB-15ED-4772-857D-3CE25C9FA49B}" type="slidenum">
              <a:rPr lang="zh-TW" altLang="en-US" smtClean="0"/>
              <a:pPr/>
              <a:t>27</a:t>
            </a:fld>
            <a:endParaRPr lang="en-US" altLang="zh-TW" smtClean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34" charset="-127"/>
              </a:rPr>
              <a:t>Considerations in Purchasing Hardware (continued)</a:t>
            </a:r>
            <a:endParaRPr lang="en-US" altLang="zh-TW" smtClean="0">
              <a:ea typeface="굴림" pitchFamily="34" charset="-127"/>
            </a:endParaRP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ko-KR" dirty="0" smtClean="0">
                <a:ea typeface="굴림" pitchFamily="34" charset="-127"/>
              </a:rPr>
              <a:t>Other factors include:</a:t>
            </a:r>
          </a:p>
          <a:p>
            <a:pPr lvl="1" eaLnBrk="1" hangingPunct="1"/>
            <a:r>
              <a:rPr lang="en-US" altLang="ko-KR" dirty="0" smtClean="0">
                <a:ea typeface="굴림" pitchFamily="34" charset="-127"/>
              </a:rPr>
              <a:t>Compatibility with existing hardware</a:t>
            </a:r>
          </a:p>
          <a:p>
            <a:pPr lvl="1" eaLnBrk="1" hangingPunct="1"/>
            <a:r>
              <a:rPr lang="en-US" altLang="ko-KR" dirty="0" smtClean="0">
                <a:ea typeface="굴림" pitchFamily="34" charset="-127"/>
              </a:rPr>
              <a:t>Physical size of computer</a:t>
            </a:r>
          </a:p>
          <a:p>
            <a:pPr lvl="1" eaLnBrk="1" hangingPunct="1"/>
            <a:r>
              <a:rPr lang="en-US" altLang="ko-KR" dirty="0" smtClean="0">
                <a:ea typeface="굴림" pitchFamily="34" charset="-127"/>
              </a:rPr>
              <a:t>Reliability of vendor</a:t>
            </a:r>
          </a:p>
          <a:p>
            <a:pPr lvl="1" eaLnBrk="1" hangingPunct="1"/>
            <a:r>
              <a:rPr lang="en-US" altLang="ko-KR" dirty="0" smtClean="0">
                <a:ea typeface="굴림" pitchFamily="34" charset="-127"/>
              </a:rPr>
              <a:t>Power consumption and noise</a:t>
            </a:r>
            <a:endParaRPr lang="zh-TW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6A6B83-FF9C-4997-809C-BE7E697373CD}" type="slidenum">
              <a:rPr lang="zh-TW" altLang="en-US" smtClean="0"/>
              <a:pPr/>
              <a:t>28</a:t>
            </a:fld>
            <a:endParaRPr lang="en-US" altLang="zh-TW" smtClean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34" charset="-127"/>
              </a:rPr>
              <a:t>Scalability and Updating Hardware</a:t>
            </a:r>
            <a:endParaRPr lang="en-US" altLang="zh-TW" smtClean="0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 smtClean="0">
                <a:ea typeface="굴림" pitchFamily="34" charset="-127"/>
              </a:rPr>
              <a:t>Scalability</a:t>
            </a:r>
            <a:r>
              <a:rPr lang="en-US" altLang="ko-KR" smtClean="0">
                <a:ea typeface="굴림" pitchFamily="34" charset="-127"/>
              </a:rPr>
              <a:t>: resources can be </a:t>
            </a:r>
            <a:r>
              <a:rPr lang="en-US" altLang="ko-KR" smtClean="0">
                <a:solidFill>
                  <a:srgbClr val="FF0000"/>
                </a:solidFill>
                <a:ea typeface="굴림" pitchFamily="34" charset="-127"/>
              </a:rPr>
              <a:t>expanded or upgraded </a:t>
            </a:r>
            <a:r>
              <a:rPr lang="en-US" altLang="ko-KR" smtClean="0">
                <a:ea typeface="굴림" pitchFamily="34" charset="-127"/>
              </a:rPr>
              <a:t>to provide increased power</a:t>
            </a:r>
          </a:p>
          <a:p>
            <a:pPr eaLnBrk="1" hangingPunct="1"/>
            <a:r>
              <a:rPr lang="en-US" altLang="ko-KR" smtClean="0">
                <a:ea typeface="굴림" pitchFamily="34" charset="-127"/>
              </a:rPr>
              <a:t>Not all hardware is scalable</a:t>
            </a:r>
          </a:p>
          <a:p>
            <a:pPr eaLnBrk="1" hangingPunct="1"/>
            <a:r>
              <a:rPr lang="en-US" altLang="ko-KR" smtClean="0">
                <a:solidFill>
                  <a:srgbClr val="FF0000"/>
                </a:solidFill>
                <a:ea typeface="굴림" pitchFamily="34" charset="-127"/>
              </a:rPr>
              <a:t>Leasing hardware is a valid option to avoid short useful lifetime of hardware</a:t>
            </a:r>
            <a:endParaRPr lang="en-US" altLang="zh-TW" b="1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524000"/>
            <a:ext cx="7772400" cy="1470025"/>
          </a:xfrm>
        </p:spPr>
        <p:txBody>
          <a:bodyPr/>
          <a:lstStyle/>
          <a:p>
            <a:pPr eaLnBrk="1" hangingPunct="1"/>
            <a:r>
              <a:rPr lang="en-US" b="1" dirty="0" smtClean="0"/>
              <a:t>Computer Software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85800" y="38862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spcBef>
                <a:spcPct val="20000"/>
              </a:spcBef>
              <a:buClr>
                <a:srgbClr val="666699"/>
              </a:buClr>
            </a:pPr>
            <a:endParaRPr lang="en-US" sz="2800" b="1" dirty="0">
              <a:solidFill>
                <a:srgbClr val="6600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dirty="0" smtClean="0"/>
              <a:t>Management Information Systems, Fifth ition</a:t>
            </a:r>
            <a:endParaRPr lang="en-US" altLang="zh-TW" dirty="0" smtClean="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E4BBB0-7909-40A3-AD74-292490950463}" type="slidenum">
              <a:rPr lang="zh-TW" altLang="en-US" smtClean="0"/>
              <a:pPr/>
              <a:t>3</a:t>
            </a:fld>
            <a:endParaRPr lang="en-US" altLang="zh-TW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Input devices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zh-TW" sz="2400" dirty="0" smtClean="0">
                <a:solidFill>
                  <a:srgbClr val="003399"/>
                </a:solidFill>
              </a:rPr>
              <a:t>Keyboard and mouse</a:t>
            </a:r>
            <a:endParaRPr lang="en-US" altLang="zh-TW" sz="3600" dirty="0" smtClean="0"/>
          </a:p>
          <a:p>
            <a:pPr eaLnBrk="1" hangingPunct="1"/>
            <a:r>
              <a:rPr lang="en-US" altLang="zh-TW" sz="2400" dirty="0" smtClean="0">
                <a:solidFill>
                  <a:srgbClr val="003399"/>
                </a:solidFill>
              </a:rPr>
              <a:t>Touch screen</a:t>
            </a:r>
          </a:p>
          <a:p>
            <a:pPr eaLnBrk="1" hangingPunct="1"/>
            <a:r>
              <a:rPr lang="en-US" altLang="zh-TW" sz="2400" dirty="0" smtClean="0">
                <a:solidFill>
                  <a:srgbClr val="003399"/>
                </a:solidFill>
              </a:rPr>
              <a:t>Optical character recognition</a:t>
            </a:r>
          </a:p>
          <a:p>
            <a:pPr eaLnBrk="1" hangingPunct="1"/>
            <a:r>
              <a:rPr lang="en-US" altLang="zh-TW" sz="2400" dirty="0" smtClean="0">
                <a:solidFill>
                  <a:srgbClr val="003399"/>
                </a:solidFill>
              </a:rPr>
              <a:t>Magnetic ink character recognition (MICR)</a:t>
            </a:r>
          </a:p>
          <a:p>
            <a:pPr eaLnBrk="1" hangingPunct="1"/>
            <a:r>
              <a:rPr lang="en-US" altLang="zh-TW" sz="2400" dirty="0" smtClean="0">
                <a:solidFill>
                  <a:srgbClr val="003399"/>
                </a:solidFill>
              </a:rPr>
              <a:t>Pen-based input</a:t>
            </a:r>
          </a:p>
          <a:p>
            <a:pPr eaLnBrk="1" hangingPunct="1"/>
            <a:r>
              <a:rPr lang="en-US" altLang="zh-TW" sz="2400" dirty="0" smtClean="0">
                <a:solidFill>
                  <a:srgbClr val="003399"/>
                </a:solidFill>
              </a:rPr>
              <a:t>Digital scanner</a:t>
            </a:r>
          </a:p>
          <a:p>
            <a:pPr eaLnBrk="1" hangingPunct="1"/>
            <a:r>
              <a:rPr lang="en-US" altLang="zh-TW" sz="2400" dirty="0" smtClean="0">
                <a:solidFill>
                  <a:srgbClr val="003399"/>
                </a:solidFill>
              </a:rPr>
              <a:t>Audio input (speech recognizer)</a:t>
            </a:r>
          </a:p>
          <a:p>
            <a:pPr eaLnBrk="1" hangingPunct="1"/>
            <a:r>
              <a:rPr lang="en-US" altLang="zh-TW" sz="2400" dirty="0" smtClean="0">
                <a:solidFill>
                  <a:srgbClr val="333399"/>
                </a:solidFill>
              </a:rPr>
              <a:t>Sensors</a:t>
            </a:r>
          </a:p>
          <a:p>
            <a:pPr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Radio-frequency identification (RFID)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EB00BC5-526F-4EEA-B477-21DD76FDC23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charset="-120"/>
              </a:rPr>
              <a:t>Software: Instructions to the Computer</a:t>
            </a:r>
            <a:endParaRPr lang="en-US" smtClean="0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Software categories:</a:t>
            </a:r>
          </a:p>
          <a:p>
            <a:pPr lvl="1" eaLnBrk="1" hangingPunct="1"/>
            <a:r>
              <a:rPr lang="en-US" b="1" dirty="0" smtClean="0"/>
              <a:t>Application software</a:t>
            </a:r>
            <a:r>
              <a:rPr lang="en-US" dirty="0" smtClean="0"/>
              <a:t>: enables task completion (for certain business purposes)</a:t>
            </a:r>
          </a:p>
          <a:p>
            <a:pPr lvl="2" eaLnBrk="1" hangingPunct="1"/>
            <a:r>
              <a:rPr lang="en-US" dirty="0" smtClean="0"/>
              <a:t>i.e. payroll software, inventory control software</a:t>
            </a:r>
          </a:p>
          <a:p>
            <a:pPr lvl="1" eaLnBrk="1" hangingPunct="1"/>
            <a:r>
              <a:rPr lang="en-US" b="1" dirty="0" smtClean="0"/>
              <a:t>System software</a:t>
            </a:r>
            <a:r>
              <a:rPr lang="en-US" dirty="0" smtClean="0"/>
              <a:t>: enables applications to run on computer (to control computers)</a:t>
            </a:r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2BA765-A80E-4C4E-A3DC-1B29D72EBB9F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30250"/>
            <a:ext cx="9144000" cy="457200"/>
          </a:xfrm>
          <a:noFill/>
        </p:spPr>
        <p:txBody>
          <a:bodyPr/>
          <a:lstStyle/>
          <a:p>
            <a:pPr eaLnBrk="1" hangingPunct="1"/>
            <a:r>
              <a:rPr lang="en-US" altLang="zh-TW" sz="2000" smtClean="0">
                <a:solidFill>
                  <a:schemeClr val="bg1"/>
                </a:solidFill>
                <a:latin typeface="Arial" charset="0"/>
                <a:ea typeface="新細明體" charset="-120"/>
              </a:rPr>
              <a:t>Types of Software</a:t>
            </a:r>
          </a:p>
        </p:txBody>
      </p:sp>
      <p:sp>
        <p:nvSpPr>
          <p:cNvPr id="6149" name="Text Box 3"/>
          <p:cNvSpPr txBox="1">
            <a:spLocks noChangeArrowheads="1"/>
          </p:cNvSpPr>
          <p:nvPr/>
        </p:nvSpPr>
        <p:spPr bwMode="auto">
          <a:xfrm>
            <a:off x="0" y="1295400"/>
            <a:ext cx="914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TW" b="1">
                <a:latin typeface="Arial" charset="0"/>
                <a:ea typeface="新細明體" charset="-120"/>
              </a:rPr>
              <a:t>The major types of software</a:t>
            </a:r>
          </a:p>
        </p:txBody>
      </p:sp>
      <p:pic>
        <p:nvPicPr>
          <p:cNvPr id="6150" name="Picture 5" descr="FIG06_08"/>
          <p:cNvPicPr>
            <a:picLocks noChangeAspect="1" noChangeArrowheads="1"/>
          </p:cNvPicPr>
          <p:nvPr/>
        </p:nvPicPr>
        <p:blipFill>
          <a:blip r:embed="rId2" cstate="print"/>
          <a:srcRect t="8667"/>
          <a:stretch>
            <a:fillRect/>
          </a:stretch>
        </p:blipFill>
        <p:spPr bwMode="auto">
          <a:xfrm>
            <a:off x="1747838" y="1752600"/>
            <a:ext cx="5643562" cy="419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4A35CA-CF25-4E64-A22E-302070B52E0B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System Software</a:t>
            </a:r>
            <a:endParaRPr lang="en-US" smtClean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ea typeface="新細明體" charset="-120"/>
              </a:rPr>
              <a:t>System software</a:t>
            </a:r>
            <a:r>
              <a:rPr lang="en-US" smtClean="0">
                <a:ea typeface="新細明體" charset="-120"/>
              </a:rPr>
              <a:t>: deals with essential hardware operations (control hardwares)</a:t>
            </a:r>
          </a:p>
          <a:p>
            <a:pPr lvl="1" eaLnBrk="1" hangingPunct="1"/>
            <a:r>
              <a:rPr lang="en-US" smtClean="0">
                <a:ea typeface="新細明體" charset="-120"/>
              </a:rPr>
              <a:t>Application software must be compatible with system software</a:t>
            </a:r>
          </a:p>
          <a:p>
            <a:pPr lvl="1" eaLnBrk="1" hangingPunct="1"/>
            <a:r>
              <a:rPr lang="en-US" smtClean="0">
                <a:ea typeface="新細明體" charset="-120"/>
              </a:rPr>
              <a:t>OS, translators, utilities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BBAA5F-059E-43A6-86FA-CD2FDA3B356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Language Translation: Compilers and Interpreters</a:t>
            </a:r>
            <a:endParaRPr lang="en-US" smtClean="0"/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pPr eaLnBrk="1" hangingPunct="1"/>
            <a:r>
              <a:rPr lang="en-US" smtClean="0">
                <a:ea typeface="굴림" charset="-127"/>
              </a:rPr>
              <a:t>Procedural languages need programs to translate </a:t>
            </a:r>
            <a:r>
              <a:rPr lang="en-US" b="1" smtClean="0">
                <a:ea typeface="굴림" charset="-127"/>
              </a:rPr>
              <a:t>source code </a:t>
            </a:r>
            <a:r>
              <a:rPr lang="en-US" smtClean="0">
                <a:ea typeface="굴림" charset="-127"/>
              </a:rPr>
              <a:t>to </a:t>
            </a:r>
            <a:r>
              <a:rPr lang="en-US" b="1" smtClean="0">
                <a:ea typeface="굴림" charset="-127"/>
              </a:rPr>
              <a:t>object code</a:t>
            </a:r>
            <a:endParaRPr lang="en-US" smtClean="0">
              <a:ea typeface="굴림" charset="-127"/>
            </a:endParaRPr>
          </a:p>
          <a:p>
            <a:pPr lvl="1" eaLnBrk="1" hangingPunct="1"/>
            <a:r>
              <a:rPr lang="en-US" b="1" smtClean="0">
                <a:ea typeface="굴림" charset="-127"/>
              </a:rPr>
              <a:t>Source code</a:t>
            </a:r>
            <a:r>
              <a:rPr lang="en-US" smtClean="0">
                <a:ea typeface="굴림" charset="-127"/>
              </a:rPr>
              <a:t>: program as originally written</a:t>
            </a:r>
          </a:p>
          <a:p>
            <a:pPr lvl="1" eaLnBrk="1" hangingPunct="1"/>
            <a:r>
              <a:rPr lang="en-US" b="1" smtClean="0">
                <a:ea typeface="굴림" charset="-127"/>
              </a:rPr>
              <a:t>Object code</a:t>
            </a:r>
            <a:r>
              <a:rPr lang="en-US" smtClean="0">
                <a:ea typeface="굴림" charset="-127"/>
              </a:rPr>
              <a:t>: program in machine language</a:t>
            </a:r>
          </a:p>
          <a:p>
            <a:pPr eaLnBrk="1" hangingPunct="1"/>
            <a:r>
              <a:rPr lang="en-US" smtClean="0">
                <a:ea typeface="굴림" charset="-127"/>
              </a:rPr>
              <a:t>Two types of language translators: </a:t>
            </a:r>
          </a:p>
          <a:p>
            <a:pPr lvl="1" eaLnBrk="1" hangingPunct="1"/>
            <a:r>
              <a:rPr lang="en-US" b="1" smtClean="0">
                <a:ea typeface="굴림" charset="-127"/>
              </a:rPr>
              <a:t>Compilers : </a:t>
            </a:r>
            <a:r>
              <a:rPr lang="en-US" sz="2000" b="1" smtClean="0">
                <a:ea typeface="굴림" charset="-127"/>
              </a:rPr>
              <a:t>translate all instructions before execution</a:t>
            </a:r>
          </a:p>
          <a:p>
            <a:pPr lvl="1" eaLnBrk="1" hangingPunct="1"/>
            <a:r>
              <a:rPr lang="en-US" b="1" smtClean="0">
                <a:ea typeface="굴림" charset="-127"/>
              </a:rPr>
              <a:t>Interpreters: </a:t>
            </a:r>
            <a:r>
              <a:rPr lang="en-US" sz="2000" b="1" smtClean="0">
                <a:ea typeface="굴림" charset="-127"/>
              </a:rPr>
              <a:t>translate one instruction and then execute it</a:t>
            </a:r>
            <a:endParaRPr lang="en-US" sz="2000" smtClean="0"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C53ABC-217F-4648-9571-DA29F6CB2D4F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Operating Systems</a:t>
            </a:r>
            <a:endParaRPr lang="en-US" smtClean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ko-KR" b="1" smtClean="0">
                <a:ea typeface="新細明體" charset="-120"/>
              </a:rPr>
              <a:t>Operating system</a:t>
            </a:r>
            <a:r>
              <a:rPr lang="en-US" altLang="ko-KR" smtClean="0">
                <a:ea typeface="新細明體" charset="-120"/>
              </a:rPr>
              <a:t>: most important program </a:t>
            </a:r>
          </a:p>
          <a:p>
            <a:pPr lvl="1" eaLnBrk="1" hangingPunct="1"/>
            <a:r>
              <a:rPr lang="en-US" altLang="ko-KR" smtClean="0">
                <a:ea typeface="新細明體" charset="-120"/>
              </a:rPr>
              <a:t>Recognizes input from keyboard</a:t>
            </a:r>
          </a:p>
          <a:p>
            <a:pPr lvl="1" eaLnBrk="1" hangingPunct="1"/>
            <a:r>
              <a:rPr lang="en-US" altLang="ko-KR" smtClean="0">
                <a:ea typeface="新細明體" charset="-120"/>
              </a:rPr>
              <a:t>Sends output to computer display</a:t>
            </a:r>
          </a:p>
          <a:p>
            <a:pPr lvl="1" eaLnBrk="1" hangingPunct="1"/>
            <a:r>
              <a:rPr lang="en-US" altLang="ko-KR" smtClean="0">
                <a:ea typeface="新細明體" charset="-120"/>
              </a:rPr>
              <a:t>Keeps track of files and directories </a:t>
            </a:r>
          </a:p>
          <a:p>
            <a:pPr lvl="1" eaLnBrk="1" hangingPunct="1"/>
            <a:r>
              <a:rPr lang="en-US" altLang="ko-KR" smtClean="0">
                <a:ea typeface="新細明體" charset="-120"/>
              </a:rPr>
              <a:t>Runs applications</a:t>
            </a:r>
          </a:p>
          <a:p>
            <a:pPr lvl="1" eaLnBrk="1" hangingPunct="1"/>
            <a:r>
              <a:rPr lang="en-US" b="1" smtClean="0">
                <a:solidFill>
                  <a:srgbClr val="FF0000"/>
                </a:solidFill>
                <a:ea typeface="新細明體" charset="-120"/>
              </a:rPr>
              <a:t>(a general commander)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2837C8-19C1-4C3B-8FC2-50D43023E591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ＭＳ Ｐゴシック" charset="-128"/>
              </a:rPr>
              <a:t>Open Source Software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19600"/>
          </a:xfrm>
        </p:spPr>
        <p:txBody>
          <a:bodyPr/>
          <a:lstStyle/>
          <a:p>
            <a:pPr eaLnBrk="1" hangingPunct="1"/>
            <a:endParaRPr lang="en-US" smtClean="0">
              <a:ea typeface="ＭＳ Ｐゴシック" charset="-128"/>
            </a:endParaRPr>
          </a:p>
          <a:p>
            <a:pPr eaLnBrk="1" hangingPunct="1"/>
            <a:r>
              <a:rPr lang="en-US" b="1" smtClean="0">
                <a:ea typeface="ＭＳ Ｐゴシック" charset="-128"/>
              </a:rPr>
              <a:t>Open source software</a:t>
            </a:r>
            <a:r>
              <a:rPr lang="en-US" smtClean="0">
                <a:ea typeface="ＭＳ Ｐゴシック" charset="-128"/>
              </a:rPr>
              <a:t>: free source code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Fewer bugs because many programmers review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Mozilla Firefox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Thunderbird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MySQL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PERL</a:t>
            </a:r>
            <a:endParaRPr lang="en-US" b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Management Information Systems, Fifth Edition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D199DC-4A7C-458E-8E2B-AFDD6A28CC40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ＭＳ Ｐゴシック" charset="-128"/>
              </a:rPr>
              <a:t>Open Source Software (continued)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419600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charset="-128"/>
              </a:rPr>
              <a:t>Not all free software is open source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Microsoft Internet Explorer</a:t>
            </a:r>
          </a:p>
          <a:p>
            <a:pPr eaLnBrk="1" hangingPunct="1"/>
            <a:r>
              <a:rPr lang="en-US" smtClean="0">
                <a:ea typeface="ＭＳ Ｐゴシック" charset="-128"/>
              </a:rPr>
              <a:t>Linux best known open source operating system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Popular because of versatility</a:t>
            </a:r>
          </a:p>
          <a:p>
            <a:pPr lvl="1" eaLnBrk="1" hangingPunct="1"/>
            <a:r>
              <a:rPr lang="en-US" smtClean="0">
                <a:ea typeface="ＭＳ Ｐゴシック" charset="-128"/>
              </a:rPr>
              <a:t>Runs on:</a:t>
            </a:r>
          </a:p>
          <a:p>
            <a:pPr lvl="2" eaLnBrk="1" hangingPunct="1"/>
            <a:r>
              <a:rPr lang="en-US" smtClean="0">
                <a:ea typeface="ＭＳ Ｐゴシック" charset="-128"/>
              </a:rPr>
              <a:t>Mainframes</a:t>
            </a:r>
          </a:p>
          <a:p>
            <a:pPr lvl="2" eaLnBrk="1" hangingPunct="1"/>
            <a:r>
              <a:rPr lang="en-US" smtClean="0">
                <a:ea typeface="ＭＳ Ｐゴシック" charset="-128"/>
              </a:rPr>
              <a:t>Handhelds</a:t>
            </a:r>
          </a:p>
          <a:p>
            <a:pPr lvl="2" eaLnBrk="1" hangingPunct="1"/>
            <a:r>
              <a:rPr lang="en-US" smtClean="0">
                <a:ea typeface="ＭＳ Ｐゴシック" charset="-128"/>
              </a:rPr>
              <a:t>Electronic devices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ea typeface="新細明體" charset="-120"/>
              </a:rPr>
              <a:t>Utilities</a:t>
            </a:r>
            <a:r>
              <a:rPr lang="en-US" smtClean="0">
                <a:ea typeface="新細明體" charset="-120"/>
              </a:rPr>
              <a:t>: another OS functions</a:t>
            </a:r>
            <a:endParaRPr lang="en-US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smtClean="0">
                <a:ea typeface="新細明體" charset="-120"/>
              </a:rPr>
              <a:t>Hardware diagnostics</a:t>
            </a:r>
          </a:p>
          <a:p>
            <a:pPr lvl="1" eaLnBrk="1" hangingPunct="1"/>
            <a:r>
              <a:rPr lang="en-US" smtClean="0">
                <a:ea typeface="新細明體" charset="-120"/>
              </a:rPr>
              <a:t>Disk check</a:t>
            </a:r>
          </a:p>
          <a:p>
            <a:pPr lvl="1" eaLnBrk="1" hangingPunct="1"/>
            <a:r>
              <a:rPr lang="en-US" smtClean="0">
                <a:ea typeface="新細明體" charset="-120"/>
              </a:rPr>
              <a:t>File sorting</a:t>
            </a:r>
          </a:p>
          <a:p>
            <a:pPr eaLnBrk="1" hangingPunct="1"/>
            <a:endParaRPr lang="en-US" b="1" smtClean="0">
              <a:ea typeface="新細明體" charset="-120"/>
            </a:endParaRPr>
          </a:p>
          <a:p>
            <a:pPr eaLnBrk="1" hangingPunct="1"/>
            <a:endParaRPr lang="en-US" smtClean="0">
              <a:ea typeface="新細明體" charset="-120"/>
            </a:endParaRPr>
          </a:p>
          <a:p>
            <a:pPr eaLnBrk="1" hangingPunct="1"/>
            <a:endParaRPr lang="en-US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D7EEBD-E6EA-46AF-9CFD-83133C88228B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/>
              <a:t>Management Information Systems, Fifth Edition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C05ADD-D8AA-4691-A97B-86D2F636EF79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mtClean="0">
                <a:ea typeface="ＭＳ Ｐゴシック" charset="-128"/>
              </a:rPr>
              <a:t>Considerations for Packaged Software</a:t>
            </a:r>
            <a:endParaRPr lang="en-US" smtClean="0">
              <a:ea typeface="ＭＳ Ｐゴシック" charset="-128"/>
            </a:endParaRP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Many goals and custom requirements during development process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Factors when purchasing large software packages (more complex)</a:t>
            </a:r>
          </a:p>
          <a:p>
            <a:pPr lvl="1" eaLnBrk="1" hangingPunct="1"/>
            <a:r>
              <a:rPr lang="en-US" altLang="zh-CN" dirty="0" smtClean="0">
                <a:solidFill>
                  <a:schemeClr val="hlink"/>
                </a:solidFill>
                <a:ea typeface="宋体" charset="-122"/>
              </a:rPr>
              <a:t>Cost</a:t>
            </a:r>
          </a:p>
          <a:p>
            <a:pPr lvl="1" eaLnBrk="1" hangingPunct="1"/>
            <a:r>
              <a:rPr lang="en-US" altLang="zh-CN" dirty="0" smtClean="0">
                <a:solidFill>
                  <a:schemeClr val="hlink"/>
                </a:solidFill>
                <a:ea typeface="宋体" charset="-122"/>
              </a:rPr>
              <a:t>Time to implement</a:t>
            </a:r>
          </a:p>
          <a:p>
            <a:pPr lvl="1" eaLnBrk="1" hangingPunct="1"/>
            <a:r>
              <a:rPr lang="en-US" altLang="zh-CN" dirty="0" smtClean="0">
                <a:solidFill>
                  <a:schemeClr val="hlink"/>
                </a:solidFill>
                <a:ea typeface="宋体" charset="-122"/>
              </a:rPr>
              <a:t>Cost of interrupting operations</a:t>
            </a:r>
          </a:p>
          <a:p>
            <a:pPr lvl="1" eaLnBrk="1" hangingPunct="1"/>
            <a:r>
              <a:rPr lang="en-US" altLang="zh-CN" smtClean="0">
                <a:solidFill>
                  <a:schemeClr val="hlink"/>
                </a:solidFill>
                <a:ea typeface="宋体" charset="-122"/>
              </a:rPr>
              <a:t>Modification costs</a:t>
            </a:r>
            <a:endParaRPr lang="en-US" dirty="0" smtClean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dirty="0" smtClean="0"/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0E3253-4822-4B98-860C-6A9AF64B39F2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ja-JP" smtClean="0">
                <a:ea typeface="ＭＳ Ｐゴシック" charset="-128"/>
              </a:rPr>
              <a:t>Considerations for Packaged Software</a:t>
            </a:r>
            <a:endParaRPr lang="en-US" smtClean="0">
              <a:ea typeface="ＭＳ Ｐゴシック" charset="-128"/>
            </a:endParaRPr>
          </a:p>
        </p:txBody>
      </p:sp>
      <p:pic>
        <p:nvPicPr>
          <p:cNvPr id="23557" name="Picture 4" descr="Fig05-09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lum bright="-12000"/>
          </a:blip>
          <a:srcRect/>
          <a:stretch>
            <a:fillRect/>
          </a:stretch>
        </p:blipFill>
        <p:spPr>
          <a:xfrm>
            <a:off x="2057400" y="1600200"/>
            <a:ext cx="4800600" cy="4411663"/>
          </a:xfrm>
          <a:noFill/>
        </p:spPr>
      </p:pic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2286000" y="5943600"/>
            <a:ext cx="41719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Arial" charset="0"/>
              </a:rPr>
              <a:t>Figure 5.9: Sample software evaluation form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mtClean="0">
                <a:ea typeface="굴림" pitchFamily="34" charset="-127"/>
              </a:rPr>
              <a:t>Source Data Input Devices</a:t>
            </a:r>
            <a:endParaRPr lang="en-US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b="1" smtClean="0"/>
              <a:t>Source data input devices</a:t>
            </a:r>
            <a:r>
              <a:rPr lang="en-US" altLang="ko-KR" smtClean="0"/>
              <a:t>: copy data directly from source</a:t>
            </a:r>
          </a:p>
          <a:p>
            <a:pPr lvl="1" eaLnBrk="1" hangingPunct="1"/>
            <a:r>
              <a:rPr lang="en-US" altLang="ko-KR" smtClean="0"/>
              <a:t>Bar-codes, credit cards, and checks</a:t>
            </a:r>
          </a:p>
          <a:p>
            <a:pPr lvl="1" eaLnBrk="1" hangingPunct="1"/>
            <a:r>
              <a:rPr lang="en-US" altLang="ko-KR" smtClean="0"/>
              <a:t>Use optical recognition devices, which detect positions of marks or characters</a:t>
            </a:r>
          </a:p>
          <a:p>
            <a:pPr eaLnBrk="1" hangingPunct="1"/>
            <a:r>
              <a:rPr lang="en-US" altLang="zh-TW" b="1" smtClean="0"/>
              <a:t>Magnetic-ink character recognition</a:t>
            </a:r>
            <a:r>
              <a:rPr lang="en-US" altLang="zh-TW" smtClean="0"/>
              <a:t>: detects magnetic ink on checks</a:t>
            </a:r>
          </a:p>
          <a:p>
            <a:pPr lvl="1" eaLnBrk="1" hangingPunct="1"/>
            <a:endParaRPr lang="en-US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E7CCB2-EAB3-4272-ADD4-231BE8908745}" type="slidenum">
              <a:rPr lang="zh-TW" altLang="en-US" smtClean="0"/>
              <a:pPr/>
              <a:t>4</a:t>
            </a:fld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C38225-D2E0-4C75-B340-EACF0DDA706E}" type="slidenum">
              <a:rPr lang="zh-TW" altLang="en-US" smtClean="0"/>
              <a:pPr/>
              <a:t>5</a:t>
            </a:fld>
            <a:endParaRPr lang="en-US" altLang="zh-TW" smtClean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600" smtClean="0">
                <a:solidFill>
                  <a:srgbClr val="333399"/>
                </a:solidFill>
              </a:rPr>
              <a:t>Output devices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solidFill>
                  <a:srgbClr val="003399"/>
                </a:solidFill>
              </a:rPr>
              <a:t>Cathode-ray tube (CRT)</a:t>
            </a:r>
          </a:p>
          <a:p>
            <a:pPr eaLnBrk="1" hangingPunct="1"/>
            <a:r>
              <a:rPr lang="en-US" altLang="zh-TW" sz="2800" smtClean="0">
                <a:solidFill>
                  <a:srgbClr val="003399"/>
                </a:solidFill>
              </a:rPr>
              <a:t>LCD</a:t>
            </a:r>
          </a:p>
          <a:p>
            <a:pPr eaLnBrk="1" hangingPunct="1"/>
            <a:r>
              <a:rPr lang="en-US" altLang="zh-TW" sz="2800" smtClean="0">
                <a:solidFill>
                  <a:srgbClr val="003399"/>
                </a:solidFill>
              </a:rPr>
              <a:t>Printers</a:t>
            </a:r>
          </a:p>
          <a:p>
            <a:pPr eaLnBrk="1" hangingPunct="1"/>
            <a:r>
              <a:rPr lang="en-US" altLang="zh-TW" sz="2800" smtClean="0">
                <a:solidFill>
                  <a:srgbClr val="003399"/>
                </a:solidFill>
              </a:rPr>
              <a:t>Audio output</a:t>
            </a:r>
            <a:endParaRPr lang="en-US" altLang="zh-TW" sz="2800" smtClean="0">
              <a:solidFill>
                <a:srgbClr val="333399"/>
              </a:solidFill>
            </a:endParaRPr>
          </a:p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Management Information Systems, Fifth Edition</a:t>
            </a:r>
            <a:endParaRPr lang="en-US" altLang="zh-TW" smtClean="0"/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54E2B1-FE93-44AB-A032-D61FB3213A2D}" type="slidenum">
              <a:rPr lang="zh-TW" altLang="en-US" smtClean="0"/>
              <a:pPr/>
              <a:t>6</a:t>
            </a:fld>
            <a:endParaRPr lang="en-US" altLang="zh-TW" smtClean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Central Processing Unit (CPU)</a:t>
            </a:r>
            <a:br>
              <a:rPr lang="en-US" altLang="zh-TW" smtClean="0"/>
            </a:br>
            <a:endParaRPr lang="zh-TW" altLang="en-US" sz="1600" smtClean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772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dirty="0" smtClean="0">
                <a:solidFill>
                  <a:srgbClr val="003399"/>
                </a:solidFill>
              </a:rPr>
              <a:t>Controls other parts of computer</a:t>
            </a:r>
          </a:p>
          <a:p>
            <a:pPr eaLnBrk="1" hangingPunct="1">
              <a:defRPr/>
            </a:pPr>
            <a:endParaRPr lang="en-US" altLang="zh-TW" sz="1000" dirty="0" smtClean="0">
              <a:solidFill>
                <a:srgbClr val="003399"/>
              </a:solidFill>
            </a:endParaRPr>
          </a:p>
          <a:p>
            <a:pPr eaLnBrk="1" hangingPunct="1">
              <a:defRPr/>
            </a:pPr>
            <a:r>
              <a:rPr lang="en-US" altLang="zh-TW" sz="2800" dirty="0" smtClean="0">
                <a:solidFill>
                  <a:srgbClr val="003399"/>
                </a:solidFill>
              </a:rPr>
              <a:t>Arithmetic-logic unit (ALU) performs principle logical/mathematical operations </a:t>
            </a:r>
          </a:p>
          <a:p>
            <a:pPr eaLnBrk="1" hangingPunct="1">
              <a:defRPr/>
            </a:pPr>
            <a:endParaRPr lang="en-US" altLang="zh-TW" sz="1000" dirty="0" smtClean="0">
              <a:solidFill>
                <a:srgbClr val="003399"/>
              </a:solidFill>
            </a:endParaRPr>
          </a:p>
          <a:p>
            <a:pPr eaLnBrk="1" hangingPunct="1">
              <a:defRPr/>
            </a:pPr>
            <a:r>
              <a:rPr lang="en-US" altLang="zh-TW" sz="2800" dirty="0" smtClean="0">
                <a:solidFill>
                  <a:srgbClr val="003399"/>
                </a:solidFill>
              </a:rPr>
              <a:t>Control unit (CU) coordinates other parts, such as reading a stored program</a:t>
            </a:r>
          </a:p>
          <a:p>
            <a:pPr eaLnBrk="1" hangingPunct="1">
              <a:defRPr/>
            </a:pPr>
            <a:r>
              <a:rPr lang="en-US" altLang="zh-TW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Old technology: primary memory was a part of CPU </a:t>
            </a:r>
          </a:p>
          <a:p>
            <a:pPr eaLnBrk="1" hangingPunct="1">
              <a:defRPr/>
            </a:pPr>
            <a:endParaRPr lang="zh-TW" altLang="en-US" sz="2800" dirty="0" smtClean="0"/>
          </a:p>
          <a:p>
            <a:pPr eaLnBrk="1" hangingPunct="1">
              <a:defRPr/>
            </a:pPr>
            <a:endParaRPr lang="zh-TW" altLang="en-US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 smtClean="0"/>
              <a:t>Management Information Systems, Fifth Edition</a:t>
            </a:r>
            <a:endParaRPr lang="en-US" altLang="zh-TW" smtClean="0"/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1295CF-9A76-4EDA-8A63-37D98AD8E7B9}" type="slidenum">
              <a:rPr lang="zh-TW" altLang="en-US" smtClean="0"/>
              <a:pPr/>
              <a:t>7</a:t>
            </a:fld>
            <a:endParaRPr lang="en-US" altLang="zh-TW" smtClean="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Primary Storage (internal memory)</a:t>
            </a:r>
            <a:endParaRPr lang="zh-TW" altLang="en-US" smtClean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05000"/>
            <a:ext cx="7772400" cy="4114800"/>
          </a:xfrm>
        </p:spPr>
        <p:txBody>
          <a:bodyPr/>
          <a:lstStyle/>
          <a:p>
            <a:pPr algn="ctr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zh-TW" sz="2800" smtClean="0">
              <a:solidFill>
                <a:srgbClr val="003399"/>
              </a:solidFill>
            </a:endParaRPr>
          </a:p>
          <a:p>
            <a:pPr eaLnBrk="1" hangingPunct="1"/>
            <a:r>
              <a:rPr lang="en-US" altLang="zh-TW" sz="2800" smtClean="0">
                <a:solidFill>
                  <a:srgbClr val="FF3300"/>
                </a:solidFill>
              </a:rPr>
              <a:t>RAM</a:t>
            </a:r>
            <a:r>
              <a:rPr lang="en-US" altLang="zh-TW" sz="2800" smtClean="0">
                <a:solidFill>
                  <a:srgbClr val="003399"/>
                </a:solidFill>
              </a:rPr>
              <a:t> (random access memory): Used for short-term, temporary storage </a:t>
            </a:r>
            <a:r>
              <a:rPr lang="en-US" altLang="zh-TW" sz="2800" smtClean="0">
                <a:solidFill>
                  <a:schemeClr val="hlink"/>
                </a:solidFill>
              </a:rPr>
              <a:t>(volatile)</a:t>
            </a:r>
          </a:p>
          <a:p>
            <a:pPr lvl="1" eaLnBrk="1" hangingPunct="1"/>
            <a:r>
              <a:rPr lang="en-US" altLang="zh-TW" sz="2400" smtClean="0">
                <a:solidFill>
                  <a:srgbClr val="003399"/>
                </a:solidFill>
              </a:rPr>
              <a:t>Temporarily Stores data and program is using</a:t>
            </a:r>
          </a:p>
          <a:p>
            <a:pPr lvl="1" eaLnBrk="1" hangingPunct="1"/>
            <a:r>
              <a:rPr lang="en-US" altLang="zh-TW" sz="2400" smtClean="0">
                <a:solidFill>
                  <a:srgbClr val="003399"/>
                </a:solidFill>
              </a:rPr>
              <a:t>For user to manipulate</a:t>
            </a:r>
          </a:p>
          <a:p>
            <a:pPr eaLnBrk="1" hangingPunct="1"/>
            <a:r>
              <a:rPr lang="en-US" altLang="zh-TW" sz="2800" smtClean="0">
                <a:solidFill>
                  <a:srgbClr val="FF3300"/>
                </a:solidFill>
              </a:rPr>
              <a:t>ROM</a:t>
            </a:r>
            <a:r>
              <a:rPr lang="en-US" altLang="zh-TW" sz="2800" smtClean="0">
                <a:solidFill>
                  <a:srgbClr val="003399"/>
                </a:solidFill>
              </a:rPr>
              <a:t> (read-only memory): Semiconductor memory chips with program instructions</a:t>
            </a:r>
          </a:p>
          <a:p>
            <a:pPr lvl="1" eaLnBrk="1" hangingPunct="1"/>
            <a:r>
              <a:rPr lang="en-US" altLang="zh-TW" sz="2400" smtClean="0">
                <a:solidFill>
                  <a:srgbClr val="003399"/>
                </a:solidFill>
              </a:rPr>
              <a:t>Stores operating system software</a:t>
            </a:r>
          </a:p>
          <a:p>
            <a:pPr lvl="1" eaLnBrk="1" hangingPunct="1"/>
            <a:r>
              <a:rPr lang="en-US" altLang="zh-TW" sz="2400" smtClean="0">
                <a:solidFill>
                  <a:srgbClr val="003399"/>
                </a:solidFill>
              </a:rPr>
              <a:t>Not for user to manipulate</a:t>
            </a:r>
            <a:endParaRPr lang="zh-TW" alt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FAF5F6-A5B9-4E63-914E-7A92E98C2A6C}" type="slidenum">
              <a:rPr lang="zh-TW" altLang="en-US" smtClean="0"/>
              <a:pPr/>
              <a:t>8</a:t>
            </a:fld>
            <a:endParaRPr lang="en-US" altLang="zh-TW" smtClean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smtClean="0"/>
              <a:t>Secondary Storage Technology (external memory)</a:t>
            </a:r>
            <a:endParaRPr lang="zh-TW" altLang="en-US" sz="3200" smtClean="0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828800"/>
            <a:ext cx="7772400" cy="3922713"/>
          </a:xfrm>
        </p:spPr>
        <p:txBody>
          <a:bodyPr/>
          <a:lstStyle/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altLang="zh-TW" sz="1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3399"/>
                </a:solidFill>
              </a:rPr>
              <a:t>Used for relatively </a:t>
            </a:r>
            <a:r>
              <a:rPr lang="en-US" altLang="zh-TW" sz="2400" dirty="0" smtClean="0">
                <a:solidFill>
                  <a:srgbClr val="FF0000"/>
                </a:solidFill>
              </a:rPr>
              <a:t>long-term storage of data outside CPU</a:t>
            </a:r>
          </a:p>
          <a:p>
            <a:pPr eaLnBrk="1" hangingPunct="1">
              <a:lnSpc>
                <a:spcPct val="90000"/>
              </a:lnSpc>
            </a:pPr>
            <a:endParaRPr lang="en-US" altLang="zh-TW" sz="900" dirty="0" smtClean="0">
              <a:solidFill>
                <a:srgbClr val="00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3399"/>
                </a:solidFill>
              </a:rPr>
              <a:t>Magnetic disk:  floppies, hard disks, </a:t>
            </a:r>
            <a:endParaRPr lang="en-US" altLang="zh-TW" sz="1000" dirty="0" smtClean="0">
              <a:solidFill>
                <a:srgbClr val="0033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3399"/>
                </a:solidFill>
              </a:rPr>
              <a:t>Optical disk: CD-ROM, CD-RW, DVD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3399"/>
                </a:solidFill>
              </a:rPr>
              <a:t>Flash memory (</a:t>
            </a:r>
            <a:r>
              <a:rPr lang="en-US" altLang="zh-TW" sz="2400" dirty="0" smtClean="0">
                <a:solidFill>
                  <a:srgbClr val="FF0000"/>
                </a:solidFill>
              </a:rPr>
              <a:t>jump disc</a:t>
            </a:r>
            <a:r>
              <a:rPr lang="en-US" altLang="zh-TW" sz="2400" dirty="0" smtClean="0">
                <a:solidFill>
                  <a:srgbClr val="003399"/>
                </a:solidFill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 smtClean="0">
                <a:solidFill>
                  <a:srgbClr val="003399"/>
                </a:solidFill>
              </a:rPr>
              <a:t>Magnetic </a:t>
            </a:r>
            <a:r>
              <a:rPr lang="en-US" altLang="zh-TW" sz="2400" dirty="0" smtClean="0">
                <a:solidFill>
                  <a:srgbClr val="FF0000"/>
                </a:solidFill>
              </a:rPr>
              <a:t>tape</a:t>
            </a:r>
            <a:r>
              <a:rPr lang="en-US" altLang="zh-TW" sz="2400" dirty="0" smtClean="0">
                <a:solidFill>
                  <a:srgbClr val="003399"/>
                </a:solidFill>
              </a:rPr>
              <a:t> (slow speed, large capacity, less expensive, for back-up </a:t>
            </a:r>
            <a:r>
              <a:rPr lang="en-US" altLang="zh-TW" sz="2400" dirty="0" smtClean="0">
                <a:solidFill>
                  <a:srgbClr val="003399"/>
                </a:solidFill>
              </a:rPr>
              <a:t>purpose)</a:t>
            </a:r>
            <a:endParaRPr lang="en-US" altLang="zh-TW" sz="2400" dirty="0" smtClean="0">
              <a:solidFill>
                <a:srgbClr val="0033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zh-TW" sz="1000" dirty="0" smtClean="0">
              <a:solidFill>
                <a:srgbClr val="0033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users storage systems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Storage area network</a:t>
            </a:r>
          </a:p>
          <a:p>
            <a:pPr lvl="1" eaLnBrk="1" hangingPunct="1"/>
            <a:r>
              <a:rPr lang="en-US" smtClean="0"/>
              <a:t>A separate network from company’s LAN</a:t>
            </a:r>
          </a:p>
          <a:p>
            <a:pPr lvl="1" eaLnBrk="1" hangingPunct="1"/>
            <a:r>
              <a:rPr lang="en-US" smtClean="0"/>
              <a:t>Storage and transfer data</a:t>
            </a:r>
          </a:p>
        </p:txBody>
      </p:sp>
      <p:sp>
        <p:nvSpPr>
          <p:cNvPr id="1126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endParaRPr lang="en-US" altLang="zh-TW" dirty="0" smtClean="0"/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2348A9-401F-4532-909D-049FE858ECFA}" type="slidenum">
              <a:rPr lang="zh-TW" altLang="en-US" smtClean="0"/>
              <a:pPr/>
              <a:t>9</a:t>
            </a:fld>
            <a:endParaRPr lang="en-US" altLang="zh-TW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1187</Words>
  <Application>Microsoft Office PowerPoint</Application>
  <PresentationFormat>On-screen Show (4:3)</PresentationFormat>
  <Paragraphs>267</Paragraphs>
  <Slides>39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Blends</vt:lpstr>
      <vt:lpstr>Computer Hardware &amp; Software</vt:lpstr>
      <vt:lpstr>Hardware</vt:lpstr>
      <vt:lpstr>Input devices</vt:lpstr>
      <vt:lpstr>Source Data Input Devices</vt:lpstr>
      <vt:lpstr>Output devices</vt:lpstr>
      <vt:lpstr>The Central Processing Unit (CPU) </vt:lpstr>
      <vt:lpstr>Primary Storage (internal memory)</vt:lpstr>
      <vt:lpstr>Secondary Storage Technology (external memory)</vt:lpstr>
      <vt:lpstr>Multiple users storage systems</vt:lpstr>
      <vt:lpstr>Storage area network</vt:lpstr>
      <vt:lpstr>Modes of Access</vt:lpstr>
      <vt:lpstr>Modes of Access</vt:lpstr>
      <vt:lpstr>Computer processing speed</vt:lpstr>
      <vt:lpstr>Processing (batch vs. online)</vt:lpstr>
      <vt:lpstr>Processing: Sequencing VS. Parallel processing</vt:lpstr>
      <vt:lpstr>Multithreading</vt:lpstr>
      <vt:lpstr>Classification of Computers</vt:lpstr>
      <vt:lpstr>Supercomputers</vt:lpstr>
      <vt:lpstr>Mainframe Computers</vt:lpstr>
      <vt:lpstr>Midrange computers</vt:lpstr>
      <vt:lpstr>Microcomputers</vt:lpstr>
      <vt:lpstr>Computers on the Go: Notebook, Handheld, and Tablet Computers</vt:lpstr>
      <vt:lpstr>Client/server computing systems</vt:lpstr>
      <vt:lpstr>Business Considerations in Evaluating Storage Media</vt:lpstr>
      <vt:lpstr>Converging Technologies</vt:lpstr>
      <vt:lpstr>Considerations in Purchasing Hardware</vt:lpstr>
      <vt:lpstr>Considerations in Purchasing Hardware (continued)</vt:lpstr>
      <vt:lpstr>Scalability and Updating Hardware</vt:lpstr>
      <vt:lpstr>Computer Software</vt:lpstr>
      <vt:lpstr>Software: Instructions to the Computer</vt:lpstr>
      <vt:lpstr>Types of Software</vt:lpstr>
      <vt:lpstr>System Software</vt:lpstr>
      <vt:lpstr>Language Translation: Compilers and Interpreters</vt:lpstr>
      <vt:lpstr>Operating Systems</vt:lpstr>
      <vt:lpstr>Open Source Software</vt:lpstr>
      <vt:lpstr>Open Source Software (continued)</vt:lpstr>
      <vt:lpstr>Utilities: another OS functions</vt:lpstr>
      <vt:lpstr>Considerations for Packaged Software</vt:lpstr>
      <vt:lpstr>Considerations for Packaged Software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Business Hardware</dc:title>
  <dc:creator/>
  <cp:lastModifiedBy/>
  <cp:revision>1052</cp:revision>
  <dcterms:created xsi:type="dcterms:W3CDTF">2002-11-22T15:56:32Z</dcterms:created>
  <dcterms:modified xsi:type="dcterms:W3CDTF">2011-01-05T17:07:35Z</dcterms:modified>
</cp:coreProperties>
</file>